
<file path=[Content_Types].xml><?xml version="1.0" encoding="utf-8"?>
<Types xmlns="http://schemas.openxmlformats.org/package/2006/content-types">
  <Default Extension="png" ContentType="image/png"/>
  <Default Extension="jpeg" ContentType="image/jpeg"/>
  <Default Extension="emf" ContentType="image/x-e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73" r:id="rId2"/>
    <p:sldMasterId id="2147483707" r:id="rId3"/>
    <p:sldMasterId id="2147483724" r:id="rId4"/>
    <p:sldMasterId id="2147483741" r:id="rId5"/>
    <p:sldMasterId id="2147483758" r:id="rId6"/>
  </p:sldMasterIdLst>
  <p:notesMasterIdLst>
    <p:notesMasterId r:id="rId41"/>
  </p:notesMasterIdLst>
  <p:handoutMasterIdLst>
    <p:handoutMasterId r:id="rId42"/>
  </p:handoutMasterIdLst>
  <p:sldIdLst>
    <p:sldId id="259" r:id="rId7"/>
    <p:sldId id="362" r:id="rId8"/>
    <p:sldId id="318" r:id="rId9"/>
    <p:sldId id="319" r:id="rId10"/>
    <p:sldId id="326" r:id="rId11"/>
    <p:sldId id="345" r:id="rId12"/>
    <p:sldId id="324" r:id="rId13"/>
    <p:sldId id="325" r:id="rId14"/>
    <p:sldId id="320" r:id="rId15"/>
    <p:sldId id="361" r:id="rId16"/>
    <p:sldId id="347" r:id="rId17"/>
    <p:sldId id="330" r:id="rId18"/>
    <p:sldId id="346" r:id="rId19"/>
    <p:sldId id="333" r:id="rId20"/>
    <p:sldId id="343" r:id="rId21"/>
    <p:sldId id="335" r:id="rId22"/>
    <p:sldId id="344" r:id="rId23"/>
    <p:sldId id="337" r:id="rId24"/>
    <p:sldId id="336" r:id="rId25"/>
    <p:sldId id="331" r:id="rId26"/>
    <p:sldId id="342" r:id="rId27"/>
    <p:sldId id="339" r:id="rId28"/>
    <p:sldId id="340" r:id="rId29"/>
    <p:sldId id="341" r:id="rId30"/>
    <p:sldId id="338" r:id="rId31"/>
    <p:sldId id="334" r:id="rId32"/>
    <p:sldId id="348" r:id="rId33"/>
    <p:sldId id="350" r:id="rId34"/>
    <p:sldId id="351" r:id="rId35"/>
    <p:sldId id="352" r:id="rId36"/>
    <p:sldId id="353" r:id="rId37"/>
    <p:sldId id="359" r:id="rId38"/>
    <p:sldId id="357" r:id="rId39"/>
    <p:sldId id="363" r:id="rId40"/>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lpi Mattea" initials="G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000066"/>
    <a:srgbClr val="345F01"/>
    <a:srgbClr val="FFFFFF"/>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0182" autoAdjust="0"/>
  </p:normalViewPr>
  <p:slideViewPr>
    <p:cSldViewPr>
      <p:cViewPr varScale="1">
        <p:scale>
          <a:sx n="66" d="100"/>
          <a:sy n="66" d="100"/>
        </p:scale>
        <p:origin x="1326" y="60"/>
      </p:cViewPr>
      <p:guideLst>
        <p:guide orient="horz" pos="2160"/>
        <p:guide pos="2880"/>
      </p:guideLst>
    </p:cSldViewPr>
  </p:slideViewPr>
  <p:outlineViewPr>
    <p:cViewPr>
      <p:scale>
        <a:sx n="33" d="100"/>
        <a:sy n="33" d="100"/>
      </p:scale>
      <p:origin x="72"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1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pPr>
              <a:defRPr/>
            </a:pPr>
            <a:endParaRPr lang="it-IT"/>
          </a:p>
        </p:txBody>
      </p:sp>
      <p:sp>
        <p:nvSpPr>
          <p:cNvPr id="3" name="Segnaposto data 2"/>
          <p:cNvSpPr>
            <a:spLocks noGrp="1"/>
          </p:cNvSpPr>
          <p:nvPr>
            <p:ph type="dt" sz="quarter" idx="1"/>
          </p:nvPr>
        </p:nvSpPr>
        <p:spPr>
          <a:xfrm>
            <a:off x="3849689" y="0"/>
            <a:ext cx="2946400" cy="496888"/>
          </a:xfrm>
          <a:prstGeom prst="rect">
            <a:avLst/>
          </a:prstGeom>
        </p:spPr>
        <p:txBody>
          <a:bodyPr vert="horz" lIns="91431" tIns="45715" rIns="91431" bIns="45715" rtlCol="0"/>
          <a:lstStyle>
            <a:lvl1pPr algn="r">
              <a:defRPr sz="1200" smtClean="0"/>
            </a:lvl1pPr>
          </a:lstStyle>
          <a:p>
            <a:pPr>
              <a:defRPr/>
            </a:pPr>
            <a:fld id="{7E62DFC6-8A86-4FE2-BD5A-97E29AAE60C6}" type="datetimeFigureOut">
              <a:rPr lang="it-IT"/>
              <a:pPr>
                <a:defRPr/>
              </a:pPr>
              <a:t>24/03/2020</a:t>
            </a:fld>
            <a:endParaRPr lang="it-IT"/>
          </a:p>
        </p:txBody>
      </p:sp>
      <p:sp>
        <p:nvSpPr>
          <p:cNvPr id="4" name="Segnaposto piè di pagina 3"/>
          <p:cNvSpPr>
            <a:spLocks noGrp="1"/>
          </p:cNvSpPr>
          <p:nvPr>
            <p:ph type="ftr" sz="quarter" idx="2"/>
          </p:nvPr>
        </p:nvSpPr>
        <p:spPr>
          <a:xfrm>
            <a:off x="0" y="9428164"/>
            <a:ext cx="2946400" cy="496887"/>
          </a:xfrm>
          <a:prstGeom prst="rect">
            <a:avLst/>
          </a:prstGeom>
        </p:spPr>
        <p:txBody>
          <a:bodyPr vert="horz" lIns="91431" tIns="45715" rIns="91431" bIns="45715" rtlCol="0" anchor="b"/>
          <a:lstStyle>
            <a:lvl1pPr algn="l">
              <a:defRPr sz="1200" smtClean="0"/>
            </a:lvl1pPr>
          </a:lstStyle>
          <a:p>
            <a:pPr>
              <a:defRPr/>
            </a:pPr>
            <a:endParaRPr lang="it-IT"/>
          </a:p>
        </p:txBody>
      </p:sp>
      <p:sp>
        <p:nvSpPr>
          <p:cNvPr id="5" name="Segnaposto numero diapositiva 4"/>
          <p:cNvSpPr>
            <a:spLocks noGrp="1"/>
          </p:cNvSpPr>
          <p:nvPr>
            <p:ph type="sldNum" sz="quarter" idx="3"/>
          </p:nvPr>
        </p:nvSpPr>
        <p:spPr>
          <a:xfrm>
            <a:off x="3849689" y="9428164"/>
            <a:ext cx="2946400" cy="496887"/>
          </a:xfrm>
          <a:prstGeom prst="rect">
            <a:avLst/>
          </a:prstGeom>
        </p:spPr>
        <p:txBody>
          <a:bodyPr vert="horz" lIns="91431" tIns="45715" rIns="91431" bIns="45715" rtlCol="0" anchor="b"/>
          <a:lstStyle>
            <a:lvl1pPr algn="r">
              <a:defRPr sz="1200" smtClean="0"/>
            </a:lvl1pPr>
          </a:lstStyle>
          <a:p>
            <a:pPr>
              <a:defRPr/>
            </a:pPr>
            <a:fld id="{9FDCB05E-FD43-4B09-84C3-D62243BF6323}" type="slidenum">
              <a:rPr lang="it-IT"/>
              <a:pPr>
                <a:defRPr/>
              </a:pPr>
              <a:t>‹N›</a:t>
            </a:fld>
            <a:endParaRPr lang="it-IT"/>
          </a:p>
        </p:txBody>
      </p:sp>
    </p:spTree>
    <p:extLst>
      <p:ext uri="{BB962C8B-B14F-4D97-AF65-F5344CB8AC3E}">
        <p14:creationId xmlns:p14="http://schemas.microsoft.com/office/powerpoint/2010/main" val="118997420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31" tIns="45715" rIns="91431" bIns="45715"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9689" y="0"/>
            <a:ext cx="2946400" cy="496888"/>
          </a:xfrm>
          <a:prstGeom prst="rect">
            <a:avLst/>
          </a:prstGeom>
        </p:spPr>
        <p:txBody>
          <a:bodyPr vert="horz" lIns="91431" tIns="45715" rIns="91431" bIns="45715" rtlCol="0"/>
          <a:lstStyle>
            <a:lvl1pPr algn="r" fontAlgn="auto">
              <a:spcBef>
                <a:spcPts val="0"/>
              </a:spcBef>
              <a:spcAft>
                <a:spcPts val="0"/>
              </a:spcAft>
              <a:defRPr sz="1200">
                <a:latin typeface="+mn-lt"/>
                <a:cs typeface="+mn-cs"/>
              </a:defRPr>
            </a:lvl1pPr>
          </a:lstStyle>
          <a:p>
            <a:pPr>
              <a:defRPr/>
            </a:pPr>
            <a:fld id="{A2FF8097-7DCD-4324-A2BF-16915CC67858}" type="datetimeFigureOut">
              <a:rPr lang="it-IT"/>
              <a:pPr>
                <a:defRPr/>
              </a:pPr>
              <a:t>24/03/2020</a:t>
            </a:fld>
            <a:endParaRPr lang="it-IT" dirty="0"/>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pPr lvl="0"/>
            <a:endParaRPr lang="it-IT" noProof="0" dirty="0"/>
          </a:p>
        </p:txBody>
      </p:sp>
      <p:sp>
        <p:nvSpPr>
          <p:cNvPr id="5" name="Segnaposto note 4"/>
          <p:cNvSpPr>
            <a:spLocks noGrp="1"/>
          </p:cNvSpPr>
          <p:nvPr>
            <p:ph type="body" sz="quarter" idx="3"/>
          </p:nvPr>
        </p:nvSpPr>
        <p:spPr>
          <a:xfrm>
            <a:off x="679450" y="4714876"/>
            <a:ext cx="5438775" cy="4467225"/>
          </a:xfrm>
          <a:prstGeom prst="rect">
            <a:avLst/>
          </a:prstGeom>
        </p:spPr>
        <p:txBody>
          <a:bodyPr vert="horz" lIns="91431" tIns="45715" rIns="91431" bIns="45715"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4"/>
            <a:ext cx="2946400" cy="496887"/>
          </a:xfrm>
          <a:prstGeom prst="rect">
            <a:avLst/>
          </a:prstGeom>
        </p:spPr>
        <p:txBody>
          <a:bodyPr vert="horz" lIns="91431" tIns="45715" rIns="91431" bIns="45715"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9689" y="9428164"/>
            <a:ext cx="2946400" cy="496887"/>
          </a:xfrm>
          <a:prstGeom prst="rect">
            <a:avLst/>
          </a:prstGeom>
        </p:spPr>
        <p:txBody>
          <a:bodyPr vert="horz" lIns="91431" tIns="45715" rIns="91431" bIns="45715" rtlCol="0" anchor="b"/>
          <a:lstStyle>
            <a:lvl1pPr algn="r" fontAlgn="auto">
              <a:spcBef>
                <a:spcPts val="0"/>
              </a:spcBef>
              <a:spcAft>
                <a:spcPts val="0"/>
              </a:spcAft>
              <a:defRPr sz="1200">
                <a:latin typeface="+mn-lt"/>
                <a:cs typeface="+mn-cs"/>
              </a:defRPr>
            </a:lvl1pPr>
          </a:lstStyle>
          <a:p>
            <a:pPr>
              <a:defRPr/>
            </a:pPr>
            <a:fld id="{D635AA00-4B0A-430D-99BE-9AFA6BEFAE65}" type="slidenum">
              <a:rPr lang="it-IT"/>
              <a:pPr>
                <a:defRPr/>
              </a:pPr>
              <a:t>‹N›</a:t>
            </a:fld>
            <a:endParaRPr lang="it-IT" dirty="0"/>
          </a:p>
        </p:txBody>
      </p:sp>
    </p:spTree>
    <p:extLst>
      <p:ext uri="{BB962C8B-B14F-4D97-AF65-F5344CB8AC3E}">
        <p14:creationId xmlns:p14="http://schemas.microsoft.com/office/powerpoint/2010/main" val="684141451"/>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smtClean="0"/>
          </a:p>
        </p:txBody>
      </p:sp>
      <p:sp>
        <p:nvSpPr>
          <p:cNvPr id="4" name="Segnaposto piè di pagina 3"/>
          <p:cNvSpPr>
            <a:spLocks noGrp="1"/>
          </p:cNvSpPr>
          <p:nvPr>
            <p:ph type="ftr" sz="quarter" idx="4"/>
          </p:nvPr>
        </p:nvSpPr>
        <p:spPr/>
        <p:txBody>
          <a:bodyPr/>
          <a:lstStyle/>
          <a:p>
            <a:pPr>
              <a:defRPr/>
            </a:pPr>
            <a:endParaRPr lang="it-IT" dirty="0"/>
          </a:p>
        </p:txBody>
      </p:sp>
    </p:spTree>
    <p:extLst>
      <p:ext uri="{BB962C8B-B14F-4D97-AF65-F5344CB8AC3E}">
        <p14:creationId xmlns:p14="http://schemas.microsoft.com/office/powerpoint/2010/main" val="208802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a:prstGeom prst="rect">
            <a:avLst/>
          </a:prstGeo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240AA-7B09-CC45-BB35-0FB8F426FD42}"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88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240AA-7B09-CC45-BB35-0FB8F426FD42}"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95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240AA-7B09-CC45-BB35-0FB8F426FD42}"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050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a:prstGeom prst="rect">
            <a:avLst/>
          </a:prstGeo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240AA-7B09-CC45-BB35-0FB8F426FD42}"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72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a:prstGeom prst="rect">
            <a:avLst/>
          </a:prstGeo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240AA-7B09-CC45-BB35-0FB8F426FD42}"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1471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sp>
        <p:nvSpPr>
          <p:cNvPr id="2" name="Sottotitolo 2"/>
          <p:cNvSpPr txBox="1">
            <a:spLocks noGrp="1"/>
          </p:cNvSpPr>
          <p:nvPr>
            <p:ph type="subTitle" sz="quarter" idx="4294967295"/>
          </p:nvPr>
        </p:nvSpPr>
        <p:spPr>
          <a:xfrm>
            <a:off x="1371600" y="3886200"/>
            <a:ext cx="6400800" cy="1752603"/>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800"/>
              </a:spcBef>
              <a:spcAft>
                <a:spcPts val="0"/>
              </a:spcAft>
              <a:buNone/>
              <a:tabLst/>
              <a:defRPr lang="it-IT" sz="3200" b="0" i="0" u="none" strike="noStrike" kern="1200" cap="none" spc="0" baseline="0">
                <a:solidFill>
                  <a:srgbClr val="898989"/>
                </a:solidFill>
                <a:uFillTx/>
                <a:latin typeface="Calibri"/>
                <a:ea typeface="ＭＳ Ｐゴシック"/>
                <a:cs typeface="ＭＳ Ｐゴシック"/>
              </a:defRPr>
            </a:lvl1pPr>
          </a:lstStyle>
          <a:p>
            <a:pPr lvl="0"/>
            <a:r>
              <a:rPr lang="it-IT"/>
              <a:t>Fare clic per modificare lo stile del sottotitolo dello schema</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testo verticale 2"/>
          <p:cNvSpPr txBox="1">
            <a:spLocks noGrp="1"/>
          </p:cNvSpPr>
          <p:nvPr>
            <p:ph type="body" orient="vert" idx="1"/>
          </p:nvPr>
        </p:nvSpPr>
        <p:spPr>
          <a:xfrm>
            <a:off x="457200" y="1600200"/>
            <a:ext cx="8229600" cy="4525959"/>
          </a:xfrm>
          <a:prstGeom prst="rect">
            <a:avLst/>
          </a:prstGeom>
          <a:noFill/>
          <a:ln>
            <a:noFill/>
          </a:ln>
        </p:spPr>
        <p:txBody>
          <a:bodyPr vert="eaVert" wrap="square" lIns="91440" tIns="45720" rIns="91440" bIns="45720" anchor="t" anchorCtr="0" compatLnSpc="1"/>
          <a:lstStyle>
            <a:lvl1pPr marL="342900" marR="0" lvl="0" indent="-342900" algn="l" defTabSz="457200" rtl="0" fontAlgn="auto" hangingPunct="0">
              <a:lnSpc>
                <a:spcPct val="100000"/>
              </a:lnSpc>
              <a:spcBef>
                <a:spcPts val="800"/>
              </a:spcBef>
              <a:spcAft>
                <a:spcPts val="0"/>
              </a:spcAft>
              <a:buSzPct val="100000"/>
              <a:buFont typeface="Arial"/>
              <a:buChar char="•"/>
              <a:tabLst/>
              <a:defRPr lang="it-IT" sz="32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verticale e testo">
    <p:spTree>
      <p:nvGrpSpPr>
        <p:cNvPr id="1" name=""/>
        <p:cNvGrpSpPr/>
        <p:nvPr/>
      </p:nvGrpSpPr>
      <p:grpSpPr>
        <a:xfrm>
          <a:off x="0" y="0"/>
          <a:ext cx="0" cy="0"/>
          <a:chOff x="0" y="0"/>
          <a:chExt cx="0" cy="0"/>
        </a:xfrm>
      </p:grpSpPr>
      <p:sp>
        <p:nvSpPr>
          <p:cNvPr id="2" name="Segnaposto testo verticale 2"/>
          <p:cNvSpPr txBox="1">
            <a:spLocks noGrp="1"/>
          </p:cNvSpPr>
          <p:nvPr>
            <p:ph type="body" sz="quarter" idx="4294967295"/>
          </p:nvPr>
        </p:nvSpPr>
        <p:spPr>
          <a:xfrm>
            <a:off x="457200" y="274640"/>
            <a:ext cx="6019796" cy="5851529"/>
          </a:xfrm>
          <a:prstGeom prst="rect">
            <a:avLst/>
          </a:prstGeom>
          <a:noFill/>
          <a:ln>
            <a:noFill/>
          </a:ln>
        </p:spPr>
        <p:txBody>
          <a:bodyPr vert="eaVert" wrap="square" lIns="91440" tIns="45720" rIns="91440" bIns="45720" anchor="t" anchorCtr="0" compatLnSpc="1"/>
          <a:lstStyle>
            <a:lvl1pPr marL="342900" marR="0" lvl="0" indent="-342900" algn="l" defTabSz="457200" rtl="0" fontAlgn="auto" hangingPunct="0">
              <a:lnSpc>
                <a:spcPct val="100000"/>
              </a:lnSpc>
              <a:spcBef>
                <a:spcPts val="800"/>
              </a:spcBef>
              <a:spcAft>
                <a:spcPts val="0"/>
              </a:spcAft>
              <a:buSzPct val="100000"/>
              <a:buFont typeface="Arial"/>
              <a:buChar char="•"/>
              <a:tabLst/>
              <a:defRPr lang="it-IT" sz="32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data 2"/>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dirty="0">
                <a:solidFill>
                  <a:srgbClr val="000000"/>
                </a:solidFill>
                <a:uFillTx/>
                <a:latin typeface="Arial"/>
                <a:ea typeface="ＭＳ Ｐゴシック"/>
                <a:cs typeface=""/>
              </a:defRPr>
            </a:lvl1pPr>
          </a:lstStyle>
          <a:p>
            <a:pPr>
              <a:defRPr/>
            </a:pPr>
            <a:endParaRPr/>
          </a:p>
        </p:txBody>
      </p:sp>
      <p:sp>
        <p:nvSpPr>
          <p:cNvPr id="4" name="Segnaposto piè di pagina 3"/>
          <p:cNvSpPr txBox="1">
            <a:spLocks noGrp="1"/>
          </p:cNvSpPr>
          <p:nvPr>
            <p:ph type="ftr" sz="quarter" idx="11"/>
          </p:nvPr>
        </p:nvSpPr>
        <p:spPr>
          <a:xfrm>
            <a:off x="3124200" y="6356350"/>
            <a:ext cx="2895600" cy="365125"/>
          </a:xfrm>
          <a:prstGeom prst="rect">
            <a:avLst/>
          </a:prstGeom>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smtClean="0">
                <a:solidFill>
                  <a:srgbClr val="000000"/>
                </a:solidFill>
                <a:uFillTx/>
                <a:latin typeface="Arial"/>
                <a:ea typeface="ＭＳ Ｐゴシック"/>
                <a:cs typeface=""/>
              </a:defRPr>
            </a:lvl1pPr>
          </a:lstStyle>
          <a:p>
            <a:pPr>
              <a:defRPr/>
            </a:pPr>
            <a:r>
              <a:rPr lang="it-IT" smtClean="0"/>
              <a:t>Divisione Stipendi e Carriere del Personale - Ufficio Welfare e Conciliazione</a:t>
            </a:r>
            <a:endParaRPr/>
          </a:p>
        </p:txBody>
      </p:sp>
      <p:sp>
        <p:nvSpPr>
          <p:cNvPr id="5" name="Segnaposto numero diapositiva 4"/>
          <p:cNvSpPr txBox="1">
            <a:spLocks noGrp="1"/>
          </p:cNvSpPr>
          <p:nvPr>
            <p:ph type="sldNum" sz="quarter" idx="12"/>
          </p:nvPr>
        </p:nvSpPr>
        <p:spPr>
          <a:xfrm>
            <a:off x="6553200" y="6356350"/>
            <a:ext cx="2133600" cy="365125"/>
          </a:xfrm>
          <a:prstGeom prst="rect">
            <a:avLst/>
          </a:prstGeom>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Arial"/>
                <a:ea typeface="ＭＳ Ｐゴシック"/>
                <a:cs typeface=""/>
              </a:defRPr>
            </a:lvl1pPr>
          </a:lstStyle>
          <a:p>
            <a:pPr>
              <a:defRPr/>
            </a:pPr>
            <a:fld id="{5B2F3414-0251-42F5-94D1-5BCA071DBBE2}" type="slidenum">
              <a:rPr/>
              <a:pPr>
                <a:defRPr/>
              </a:pPr>
              <a:t>‹N›</a:t>
            </a:fld>
            <a:endParaRPr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magine 3" descr="PPT_ScienzeFarmaceutiche-01.png"/>
          <p:cNvPicPr>
            <a:picLocks noChangeAspect="1"/>
          </p:cNvPicPr>
          <p:nvPr/>
        </p:nvPicPr>
        <p:blipFill>
          <a:blip r:embed="rId3"/>
          <a:srcRect/>
          <a:stretch>
            <a:fillRect/>
          </a:stretch>
        </p:blipFill>
        <p:spPr>
          <a:xfrm>
            <a:off x="1588" y="609600"/>
            <a:ext cx="9140825" cy="1620838"/>
          </a:xfrm>
          <a:prstGeom prst="rect">
            <a:avLst/>
          </a:prstGeom>
          <a:noFill/>
          <a:ln>
            <a:noFill/>
          </a:ln>
          <a:effectLst>
            <a:outerShdw dist="22997" dir="5400000" algn="tl">
              <a:srgbClr val="000000">
                <a:alpha val="35000"/>
              </a:srgbClr>
            </a:outerShdw>
          </a:effectLst>
        </p:spPr>
      </p:pic>
      <p:sp>
        <p:nvSpPr>
          <p:cNvPr id="3" name="Rectangle 2"/>
          <p:cNvSpPr txBox="1">
            <a:spLocks noGrp="1"/>
          </p:cNvSpPr>
          <p:nvPr>
            <p:ph type="ctrTitle"/>
          </p:nvPr>
        </p:nvSpPr>
        <p:spPr>
          <a:xfrm>
            <a:off x="2552703" y="3184526"/>
            <a:ext cx="6438903" cy="641351"/>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lo stile del titolo</a:t>
            </a:r>
          </a:p>
        </p:txBody>
      </p:sp>
      <p:sp>
        <p:nvSpPr>
          <p:cNvPr id="4" name="Rectangle 3"/>
          <p:cNvSpPr txBox="1">
            <a:spLocks noGrp="1"/>
          </p:cNvSpPr>
          <p:nvPr>
            <p:ph type="subTitle" idx="1"/>
          </p:nvPr>
        </p:nvSpPr>
        <p:spPr>
          <a:xfrm>
            <a:off x="2565404" y="2743200"/>
            <a:ext cx="6883402" cy="419096"/>
          </a:xfrm>
          <a:prstGeom prst="rect">
            <a:avLst/>
          </a:prstGeom>
          <a:noFill/>
          <a:ln>
            <a:noFill/>
          </a:ln>
        </p:spPr>
        <p:txBody>
          <a:bodyPr vert="horz" wrap="square" lIns="91440" tIns="45720" rIns="91440" bIns="45720" anchor="t" anchorCtr="0" compatLnSpc="1"/>
          <a:lstStyle>
            <a:lvl1pPr marL="0" marR="0" lvl="0" indent="0" algn="l" defTabSz="457200" rtl="0" fontAlgn="auto" hangingPunct="0">
              <a:lnSpc>
                <a:spcPct val="100000"/>
              </a:lnSpc>
              <a:spcBef>
                <a:spcPts val="800"/>
              </a:spcBef>
              <a:spcAft>
                <a:spcPts val="0"/>
              </a:spcAft>
              <a:buSzPct val="100000"/>
              <a:buFont typeface="Arial"/>
              <a:buChar char="•"/>
              <a:tabLst/>
              <a:defRPr lang="it-IT" sz="32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lo stile del sottotitolo dello schema</a:t>
            </a:r>
          </a:p>
        </p:txBody>
      </p:sp>
      <p:sp>
        <p:nvSpPr>
          <p:cNvPr id="2" name="CasellaDiTesto 1"/>
          <p:cNvSpPr txBox="1"/>
          <p:nvPr userDrawn="1"/>
        </p:nvSpPr>
        <p:spPr>
          <a:xfrm>
            <a:off x="251520" y="6334780"/>
            <a:ext cx="3168352" cy="523220"/>
          </a:xfrm>
          <a:prstGeom prst="rect">
            <a:avLst/>
          </a:prstGeom>
          <a:noFill/>
        </p:spPr>
        <p:txBody>
          <a:bodyPr wrap="square" rtlCol="0">
            <a:spAutoFit/>
          </a:bodyPr>
          <a:lstStyle/>
          <a:p>
            <a:r>
              <a:rPr lang="it-IT" sz="1400" spc="0" dirty="0" smtClean="0">
                <a:solidFill>
                  <a:schemeClr val="bg1"/>
                </a:solidFill>
                <a:effectLst>
                  <a:outerShdw blurRad="38100" dist="38100" dir="2700000" algn="tl">
                    <a:srgbClr val="000000">
                      <a:alpha val="43137"/>
                    </a:srgbClr>
                  </a:outerShdw>
                </a:effectLst>
                <a:latin typeface="Garamond" panose="02020404030301010803" pitchFamily="18" charset="0"/>
              </a:rPr>
              <a:t>Mattea </a:t>
            </a:r>
            <a:r>
              <a:rPr lang="it-IT" sz="1400" spc="0" dirty="0" err="1" smtClean="0">
                <a:solidFill>
                  <a:schemeClr val="bg1"/>
                </a:solidFill>
                <a:effectLst>
                  <a:outerShdw blurRad="38100" dist="38100" dir="2700000" algn="tl">
                    <a:srgbClr val="000000">
                      <a:alpha val="43137"/>
                    </a:srgbClr>
                  </a:outerShdw>
                </a:effectLst>
                <a:latin typeface="Garamond" panose="02020404030301010803" pitchFamily="18" charset="0"/>
              </a:rPr>
              <a:t>Gelpi</a:t>
            </a:r>
            <a:r>
              <a:rPr lang="it-IT" sz="1400" spc="0" dirty="0" smtClean="0">
                <a:solidFill>
                  <a:schemeClr val="bg1"/>
                </a:solidFill>
                <a:effectLst>
                  <a:outerShdw blurRad="38100" dist="38100" dir="2700000" algn="tl">
                    <a:srgbClr val="000000">
                      <a:alpha val="43137"/>
                    </a:srgbClr>
                  </a:outerShdw>
                </a:effectLst>
                <a:latin typeface="Garamond" panose="02020404030301010803" pitchFamily="18" charset="0"/>
              </a:rPr>
              <a:t> </a:t>
            </a:r>
          </a:p>
          <a:p>
            <a:r>
              <a:rPr lang="it-IT" sz="1400" spc="0" dirty="0" err="1" smtClean="0">
                <a:solidFill>
                  <a:schemeClr val="bg1"/>
                </a:solidFill>
                <a:effectLst>
                  <a:outerShdw blurRad="38100" dist="38100" dir="2700000" algn="tl">
                    <a:srgbClr val="000000">
                      <a:alpha val="43137"/>
                    </a:srgbClr>
                  </a:outerShdw>
                </a:effectLst>
                <a:latin typeface="Garamond" panose="02020404030301010803" pitchFamily="18" charset="0"/>
              </a:rPr>
              <a:t>Mobility</a:t>
            </a:r>
            <a:r>
              <a:rPr lang="it-IT" sz="1400" spc="0" baseline="0" dirty="0" smtClean="0">
                <a:solidFill>
                  <a:schemeClr val="bg1"/>
                </a:solidFill>
                <a:effectLst>
                  <a:outerShdw blurRad="38100" dist="38100" dir="2700000" algn="tl">
                    <a:srgbClr val="000000">
                      <a:alpha val="43137"/>
                    </a:srgbClr>
                  </a:outerShdw>
                </a:effectLst>
                <a:latin typeface="Garamond" panose="02020404030301010803" pitchFamily="18" charset="0"/>
              </a:rPr>
              <a:t> Manager d’Ateneo</a:t>
            </a:r>
            <a:endParaRPr lang="it-IT" sz="1400" spc="0"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470150" y="2362200"/>
            <a:ext cx="7772400" cy="609600"/>
          </a:xfrm>
          <a:prstGeom prst="rect">
            <a:avLst/>
          </a:prstGeo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2495550" y="3009900"/>
            <a:ext cx="7258050" cy="1181100"/>
          </a:xfrm>
          <a:prstGeom prst="rect">
            <a:avLst/>
          </a:prstGeom>
        </p:spPr>
        <p:txBody>
          <a:bodyPr/>
          <a:lstStyle/>
          <a:p>
            <a:pPr lvl="0"/>
            <a:endParaRPr lang="it-IT" noProof="0" dirty="0"/>
          </a:p>
        </p:txBody>
      </p:sp>
      <p:sp>
        <p:nvSpPr>
          <p:cNvPr id="4" name="CasellaDiTesto 3"/>
          <p:cNvSpPr txBox="1"/>
          <p:nvPr userDrawn="1"/>
        </p:nvSpPr>
        <p:spPr>
          <a:xfrm>
            <a:off x="251520" y="6334780"/>
            <a:ext cx="3168352" cy="523220"/>
          </a:xfrm>
          <a:prstGeom prst="rect">
            <a:avLst/>
          </a:prstGeom>
          <a:noFill/>
        </p:spPr>
        <p:txBody>
          <a:bodyPr wrap="square" rtlCol="0">
            <a:spAutoFit/>
          </a:bodyPr>
          <a:lstStyle/>
          <a:p>
            <a:r>
              <a:rPr lang="it-IT" sz="1400" spc="0" dirty="0" smtClean="0">
                <a:solidFill>
                  <a:schemeClr val="bg1"/>
                </a:solidFill>
                <a:effectLst>
                  <a:outerShdw blurRad="38100" dist="38100" dir="2700000" algn="tl">
                    <a:srgbClr val="000000">
                      <a:alpha val="43137"/>
                    </a:srgbClr>
                  </a:outerShdw>
                </a:effectLst>
                <a:latin typeface="Garamond" panose="02020404030301010803" pitchFamily="18" charset="0"/>
              </a:rPr>
              <a:t>Mattea </a:t>
            </a:r>
            <a:r>
              <a:rPr lang="it-IT" sz="1400" spc="0" dirty="0" err="1" smtClean="0">
                <a:solidFill>
                  <a:schemeClr val="bg1"/>
                </a:solidFill>
                <a:effectLst>
                  <a:outerShdw blurRad="38100" dist="38100" dir="2700000" algn="tl">
                    <a:srgbClr val="000000">
                      <a:alpha val="43137"/>
                    </a:srgbClr>
                  </a:outerShdw>
                </a:effectLst>
                <a:latin typeface="Garamond" panose="02020404030301010803" pitchFamily="18" charset="0"/>
              </a:rPr>
              <a:t>Gelpi</a:t>
            </a:r>
            <a:r>
              <a:rPr lang="it-IT" sz="1400" spc="0" dirty="0" smtClean="0">
                <a:solidFill>
                  <a:schemeClr val="bg1"/>
                </a:solidFill>
                <a:effectLst>
                  <a:outerShdw blurRad="38100" dist="38100" dir="2700000" algn="tl">
                    <a:srgbClr val="000000">
                      <a:alpha val="43137"/>
                    </a:srgbClr>
                  </a:outerShdw>
                </a:effectLst>
                <a:latin typeface="Garamond" panose="02020404030301010803" pitchFamily="18" charset="0"/>
              </a:rPr>
              <a:t> </a:t>
            </a:r>
          </a:p>
          <a:p>
            <a:r>
              <a:rPr lang="it-IT" sz="1400" spc="0" dirty="0" err="1" smtClean="0">
                <a:solidFill>
                  <a:schemeClr val="bg1"/>
                </a:solidFill>
                <a:effectLst>
                  <a:outerShdw blurRad="38100" dist="38100" dir="2700000" algn="tl">
                    <a:srgbClr val="000000">
                      <a:alpha val="43137"/>
                    </a:srgbClr>
                  </a:outerShdw>
                </a:effectLst>
                <a:latin typeface="Garamond" panose="02020404030301010803" pitchFamily="18" charset="0"/>
              </a:rPr>
              <a:t>Mobility</a:t>
            </a:r>
            <a:r>
              <a:rPr lang="it-IT" sz="1400" spc="0" baseline="0" dirty="0" smtClean="0">
                <a:solidFill>
                  <a:schemeClr val="bg1"/>
                </a:solidFill>
                <a:effectLst>
                  <a:outerShdw blurRad="38100" dist="38100" dir="2700000" algn="tl">
                    <a:srgbClr val="000000">
                      <a:alpha val="43137"/>
                    </a:srgbClr>
                  </a:outerShdw>
                </a:effectLst>
                <a:latin typeface="Garamond" panose="02020404030301010803" pitchFamily="18" charset="0"/>
              </a:rPr>
              <a:t> Manager d’Ateneo</a:t>
            </a:r>
            <a:endParaRPr lang="it-IT" sz="1400" spc="0"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it-IT" smtClean="0"/>
              <a:t>Fare clic per modificare lo stile del titolo</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151210" y="6318370"/>
            <a:ext cx="859712" cy="37039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8513618" y="6323642"/>
            <a:ext cx="40405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pSp>
        <p:nvGrpSpPr>
          <p:cNvPr id="16" name="Gruppo 15"/>
          <p:cNvGrpSpPr/>
          <p:nvPr userDrawn="1"/>
        </p:nvGrpSpPr>
        <p:grpSpPr>
          <a:xfrm>
            <a:off x="0" y="4479621"/>
            <a:ext cx="1597105" cy="700224"/>
            <a:chOff x="0" y="3638917"/>
            <a:chExt cx="2129473" cy="700224"/>
          </a:xfrm>
        </p:grpSpPr>
        <p:sp>
          <p:nvSpPr>
            <p:cNvPr id="10" name="Triangolo isoscele 9"/>
            <p:cNvSpPr/>
            <p:nvPr userDrawn="1"/>
          </p:nvSpPr>
          <p:spPr>
            <a:xfrm rot="5400000">
              <a:off x="1584121" y="3793789"/>
              <a:ext cx="700224" cy="390480"/>
            </a:xfrm>
            <a:prstGeom prst="triangle">
              <a:avLst/>
            </a:prstGeom>
            <a:solidFill>
              <a:srgbClr val="023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2346B"/>
                </a:solidFill>
                <a:effectLst/>
                <a:uLnTx/>
                <a:uFillTx/>
                <a:latin typeface="Century Gothic" panose="020B0502020202020204"/>
                <a:ea typeface="+mn-ea"/>
                <a:cs typeface="+mn-cs"/>
              </a:endParaRPr>
            </a:p>
          </p:txBody>
        </p:sp>
        <p:pic>
          <p:nvPicPr>
            <p:cNvPr id="15" name="Immagine 14"/>
            <p:cNvPicPr>
              <a:picLocks noChangeAspect="1"/>
            </p:cNvPicPr>
            <p:nvPr userDrawn="1"/>
          </p:nvPicPr>
          <p:blipFill>
            <a:blip r:embed="rId2"/>
            <a:stretch>
              <a:fillRect/>
            </a:stretch>
          </p:blipFill>
          <p:spPr>
            <a:xfrm>
              <a:off x="0" y="3641011"/>
              <a:ext cx="1738993" cy="698130"/>
            </a:xfrm>
            <a:prstGeom prst="rect">
              <a:avLst/>
            </a:prstGeom>
          </p:spPr>
        </p:pic>
      </p:grpSp>
    </p:spTree>
    <p:extLst>
      <p:ext uri="{BB962C8B-B14F-4D97-AF65-F5344CB8AC3E}">
        <p14:creationId xmlns:p14="http://schemas.microsoft.com/office/powerpoint/2010/main" val="8695906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Slide Number Placeholder 5"/>
          <p:cNvSpPr>
            <a:spLocks noGrp="1"/>
          </p:cNvSpPr>
          <p:nvPr>
            <p:ph type="sldNum" sz="quarter" idx="12"/>
          </p:nvPr>
        </p:nvSpPr>
        <p:spPr>
          <a:xfrm>
            <a:off x="8459271" y="6389204"/>
            <a:ext cx="584825" cy="365125"/>
          </a:xfrm>
        </p:spPr>
        <p:txBody>
          <a:bodyPr/>
          <a:lstStyle>
            <a:lvl1pPr>
              <a:defRPr sz="900">
                <a:solidFill>
                  <a:schemeClr val="bg2">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900" b="0" i="0" u="none" strike="noStrike" kern="1200" cap="none" spc="0" normalizeH="0" baseline="0" noProof="0" smtClean="0">
                <a:ln>
                  <a:noFill/>
                </a:ln>
                <a:solidFill>
                  <a:srgbClr val="DBEFF9">
                    <a:lumMod val="5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900" b="0" i="0" u="none" strike="noStrike" kern="1200" cap="none" spc="0" normalizeH="0" baseline="0" noProof="0" dirty="0">
              <a:ln>
                <a:noFill/>
              </a:ln>
              <a:solidFill>
                <a:srgbClr val="DBEFF9">
                  <a:lumMod val="50000"/>
                </a:srgbClr>
              </a:solidFill>
              <a:effectLst/>
              <a:uLnTx/>
              <a:uFillTx/>
              <a:latin typeface="Arial" charset="0"/>
              <a:ea typeface="+mn-ea"/>
              <a:cs typeface="Arial" charset="0"/>
            </a:endParaRPr>
          </a:p>
        </p:txBody>
      </p:sp>
      <p:grpSp>
        <p:nvGrpSpPr>
          <p:cNvPr id="7" name="Gruppo 6"/>
          <p:cNvGrpSpPr/>
          <p:nvPr userDrawn="1"/>
        </p:nvGrpSpPr>
        <p:grpSpPr>
          <a:xfrm>
            <a:off x="1" y="907750"/>
            <a:ext cx="1412390" cy="581029"/>
            <a:chOff x="0" y="4511585"/>
            <a:chExt cx="1883187" cy="581029"/>
          </a:xfrm>
        </p:grpSpPr>
        <p:pic>
          <p:nvPicPr>
            <p:cNvPr id="10" name="Immagine 9"/>
            <p:cNvPicPr>
              <a:picLocks noChangeAspect="1"/>
            </p:cNvPicPr>
            <p:nvPr userDrawn="1"/>
          </p:nvPicPr>
          <p:blipFill>
            <a:blip r:embed="rId2"/>
            <a:stretch>
              <a:fillRect/>
            </a:stretch>
          </p:blipFill>
          <p:spPr>
            <a:xfrm>
              <a:off x="0" y="4511585"/>
              <a:ext cx="1590675" cy="581025"/>
            </a:xfrm>
            <a:prstGeom prst="rect">
              <a:avLst/>
            </a:prstGeom>
          </p:spPr>
        </p:pic>
        <p:sp>
          <p:nvSpPr>
            <p:cNvPr id="11" name="Triangolo isoscele 10"/>
            <p:cNvSpPr/>
            <p:nvPr userDrawn="1"/>
          </p:nvSpPr>
          <p:spPr>
            <a:xfrm rot="5400000">
              <a:off x="1447098" y="4656526"/>
              <a:ext cx="581029" cy="291148"/>
            </a:xfrm>
            <a:prstGeom prst="triangle">
              <a:avLst/>
            </a:prstGeom>
            <a:solidFill>
              <a:srgbClr val="023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2346B"/>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40693975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5227412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4242314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41255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contenuto 2"/>
          <p:cNvSpPr txBox="1">
            <a:spLocks noGrp="1"/>
          </p:cNvSpPr>
          <p:nvPr>
            <p:ph idx="1"/>
          </p:nvPr>
        </p:nvSpPr>
        <p:spPr>
          <a:xfrm>
            <a:off x="457200" y="1600200"/>
            <a:ext cx="8229600" cy="4525959"/>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800"/>
              </a:spcBef>
              <a:spcAft>
                <a:spcPts val="0"/>
              </a:spcAft>
              <a:buSzPct val="100000"/>
              <a:buFont typeface="Arial"/>
              <a:buChar char="•"/>
              <a:tabLst/>
              <a:defRPr lang="it-IT" sz="32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876083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00099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329190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314072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953892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Tree>
    <p:extLst>
      <p:ext uri="{BB962C8B-B14F-4D97-AF65-F5344CB8AC3E}">
        <p14:creationId xmlns:p14="http://schemas.microsoft.com/office/powerpoint/2010/main" val="3600070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24216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Tree>
    <p:extLst>
      <p:ext uri="{BB962C8B-B14F-4D97-AF65-F5344CB8AC3E}">
        <p14:creationId xmlns:p14="http://schemas.microsoft.com/office/powerpoint/2010/main" val="1036719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320444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88147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311" y="4406895"/>
            <a:ext cx="7772400" cy="1362071"/>
          </a:xfrm>
          <a:prstGeom prst="rect">
            <a:avLst/>
          </a:prstGeom>
          <a:noFill/>
          <a:ln>
            <a:noFill/>
          </a:ln>
        </p:spPr>
        <p:txBody>
          <a:bodyPr vert="horz" wrap="square" lIns="91440" tIns="45720" rIns="91440" bIns="45720" anchor="t" anchorCtr="0" compatLnSpc="1"/>
          <a:lstStyle>
            <a:lvl1pPr marL="0" marR="0" lvl="0" indent="0" algn="l" defTabSz="457200" rtl="0" fontAlgn="auto" hangingPunct="0">
              <a:lnSpc>
                <a:spcPct val="100000"/>
              </a:lnSpc>
              <a:spcBef>
                <a:spcPts val="0"/>
              </a:spcBef>
              <a:spcAft>
                <a:spcPts val="0"/>
              </a:spcAft>
              <a:buNone/>
              <a:tabLst/>
              <a:defRPr lang="it-IT" sz="4000" b="1" i="0" u="none" strike="noStrike" kern="1200" cap="all"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testo 2"/>
          <p:cNvSpPr txBox="1">
            <a:spLocks noGrp="1"/>
          </p:cNvSpPr>
          <p:nvPr>
            <p:ph type="body" idx="1"/>
          </p:nvPr>
        </p:nvSpPr>
        <p:spPr>
          <a:xfrm>
            <a:off x="722311" y="2906713"/>
            <a:ext cx="7772400" cy="1500182"/>
          </a:xfrm>
          <a:prstGeom prst="rect">
            <a:avLst/>
          </a:prstGeom>
          <a:noFill/>
          <a:ln>
            <a:noFill/>
          </a:ln>
        </p:spPr>
        <p:txBody>
          <a:bodyPr vert="horz" wrap="square" lIns="91440" tIns="45720" rIns="91440" bIns="45720" anchor="b" anchorCtr="0" compatLnSpc="1"/>
          <a:lstStyle>
            <a:lvl1pPr marL="0" marR="0" lvl="0" indent="0" algn="l" defTabSz="457200" rtl="0" fontAlgn="auto" hangingPunct="0">
              <a:lnSpc>
                <a:spcPct val="100000"/>
              </a:lnSpc>
              <a:spcBef>
                <a:spcPts val="500"/>
              </a:spcBef>
              <a:spcAft>
                <a:spcPts val="0"/>
              </a:spcAft>
              <a:buNone/>
              <a:tabLst/>
              <a:defRPr lang="it-IT" sz="2000" b="0" i="0" u="none" strike="noStrike" kern="1200" cap="none" spc="0" baseline="0">
                <a:solidFill>
                  <a:srgbClr val="898989"/>
                </a:solidFill>
                <a:uFillTx/>
                <a:latin typeface="Calibri"/>
                <a:ea typeface="ＭＳ Ｐゴシック"/>
                <a:cs typeface="ＭＳ Ｐゴシック"/>
              </a:defRPr>
            </a:lvl1pPr>
          </a:lstStyle>
          <a:p>
            <a:pPr lvl="0"/>
            <a:r>
              <a:rPr lang="it-IT"/>
              <a:t>Fare clic per modificare gli stili del testo dello schema</a:t>
            </a: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429366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it-IT" smtClean="0"/>
              <a:t>Fare clic per modificare lo stile del titolo</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151210" y="6318370"/>
            <a:ext cx="859712" cy="37039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8513618" y="6323642"/>
            <a:ext cx="40405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pSp>
        <p:nvGrpSpPr>
          <p:cNvPr id="16" name="Gruppo 15"/>
          <p:cNvGrpSpPr/>
          <p:nvPr userDrawn="1"/>
        </p:nvGrpSpPr>
        <p:grpSpPr>
          <a:xfrm>
            <a:off x="0" y="4479621"/>
            <a:ext cx="1597105" cy="700224"/>
            <a:chOff x="0" y="3638917"/>
            <a:chExt cx="2129473" cy="700224"/>
          </a:xfrm>
        </p:grpSpPr>
        <p:sp>
          <p:nvSpPr>
            <p:cNvPr id="10" name="Triangolo isoscele 9"/>
            <p:cNvSpPr/>
            <p:nvPr userDrawn="1"/>
          </p:nvSpPr>
          <p:spPr>
            <a:xfrm rot="5400000">
              <a:off x="1584121" y="3793789"/>
              <a:ext cx="700224" cy="390480"/>
            </a:xfrm>
            <a:prstGeom prst="triangle">
              <a:avLst/>
            </a:prstGeom>
            <a:solidFill>
              <a:srgbClr val="023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2346B"/>
                </a:solidFill>
                <a:effectLst/>
                <a:uLnTx/>
                <a:uFillTx/>
                <a:latin typeface="Century Gothic" panose="020B0502020202020204"/>
                <a:ea typeface="+mn-ea"/>
                <a:cs typeface="+mn-cs"/>
              </a:endParaRPr>
            </a:p>
          </p:txBody>
        </p:sp>
        <p:pic>
          <p:nvPicPr>
            <p:cNvPr id="15" name="Immagine 14"/>
            <p:cNvPicPr>
              <a:picLocks noChangeAspect="1"/>
            </p:cNvPicPr>
            <p:nvPr userDrawn="1"/>
          </p:nvPicPr>
          <p:blipFill>
            <a:blip r:embed="rId2"/>
            <a:stretch>
              <a:fillRect/>
            </a:stretch>
          </p:blipFill>
          <p:spPr>
            <a:xfrm>
              <a:off x="0" y="3641011"/>
              <a:ext cx="1738993" cy="698130"/>
            </a:xfrm>
            <a:prstGeom prst="rect">
              <a:avLst/>
            </a:prstGeom>
          </p:spPr>
        </p:pic>
      </p:grpSp>
    </p:spTree>
    <p:extLst>
      <p:ext uri="{BB962C8B-B14F-4D97-AF65-F5344CB8AC3E}">
        <p14:creationId xmlns:p14="http://schemas.microsoft.com/office/powerpoint/2010/main" val="7570930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Slide Number Placeholder 5"/>
          <p:cNvSpPr>
            <a:spLocks noGrp="1"/>
          </p:cNvSpPr>
          <p:nvPr>
            <p:ph type="sldNum" sz="quarter" idx="12"/>
          </p:nvPr>
        </p:nvSpPr>
        <p:spPr>
          <a:xfrm>
            <a:off x="8459271" y="6389204"/>
            <a:ext cx="584825" cy="365125"/>
          </a:xfrm>
        </p:spPr>
        <p:txBody>
          <a:bodyPr/>
          <a:lstStyle>
            <a:lvl1pPr>
              <a:defRPr sz="900">
                <a:solidFill>
                  <a:schemeClr val="bg2">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900" b="0" i="0" u="none" strike="noStrike" kern="1200" cap="none" spc="0" normalizeH="0" baseline="0" noProof="0" smtClean="0">
                <a:ln>
                  <a:noFill/>
                </a:ln>
                <a:solidFill>
                  <a:srgbClr val="DBEFF9">
                    <a:lumMod val="5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900" b="0" i="0" u="none" strike="noStrike" kern="1200" cap="none" spc="0" normalizeH="0" baseline="0" noProof="0" dirty="0">
              <a:ln>
                <a:noFill/>
              </a:ln>
              <a:solidFill>
                <a:srgbClr val="DBEFF9">
                  <a:lumMod val="50000"/>
                </a:srgbClr>
              </a:solidFill>
              <a:effectLst/>
              <a:uLnTx/>
              <a:uFillTx/>
              <a:latin typeface="Arial" charset="0"/>
              <a:ea typeface="+mn-ea"/>
              <a:cs typeface="Arial" charset="0"/>
            </a:endParaRPr>
          </a:p>
        </p:txBody>
      </p:sp>
      <p:grpSp>
        <p:nvGrpSpPr>
          <p:cNvPr id="7" name="Gruppo 6"/>
          <p:cNvGrpSpPr/>
          <p:nvPr userDrawn="1"/>
        </p:nvGrpSpPr>
        <p:grpSpPr>
          <a:xfrm>
            <a:off x="1" y="907750"/>
            <a:ext cx="1412390" cy="581029"/>
            <a:chOff x="0" y="4511585"/>
            <a:chExt cx="1883187" cy="581029"/>
          </a:xfrm>
        </p:grpSpPr>
        <p:pic>
          <p:nvPicPr>
            <p:cNvPr id="10" name="Immagine 9"/>
            <p:cNvPicPr>
              <a:picLocks noChangeAspect="1"/>
            </p:cNvPicPr>
            <p:nvPr userDrawn="1"/>
          </p:nvPicPr>
          <p:blipFill>
            <a:blip r:embed="rId2"/>
            <a:stretch>
              <a:fillRect/>
            </a:stretch>
          </p:blipFill>
          <p:spPr>
            <a:xfrm>
              <a:off x="0" y="4511585"/>
              <a:ext cx="1590675" cy="581025"/>
            </a:xfrm>
            <a:prstGeom prst="rect">
              <a:avLst/>
            </a:prstGeom>
          </p:spPr>
        </p:pic>
        <p:sp>
          <p:nvSpPr>
            <p:cNvPr id="11" name="Triangolo isoscele 10"/>
            <p:cNvSpPr/>
            <p:nvPr userDrawn="1"/>
          </p:nvSpPr>
          <p:spPr>
            <a:xfrm rot="5400000">
              <a:off x="1447098" y="4656526"/>
              <a:ext cx="581029" cy="291148"/>
            </a:xfrm>
            <a:prstGeom prst="triangle">
              <a:avLst/>
            </a:prstGeom>
            <a:solidFill>
              <a:srgbClr val="023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2346B"/>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9463264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88043313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043734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08311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216327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962138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478983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04191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contenuto 2"/>
          <p:cNvSpPr txBox="1">
            <a:spLocks noGrp="1"/>
          </p:cNvSpPr>
          <p:nvPr>
            <p:ph sz="half" idx="1"/>
          </p:nvPr>
        </p:nvSpPr>
        <p:spPr>
          <a:xfrm>
            <a:off x="457200" y="1600200"/>
            <a:ext cx="4038603" cy="4525959"/>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sz="half" idx="2"/>
          </p:nvPr>
        </p:nvSpPr>
        <p:spPr>
          <a:xfrm>
            <a:off x="4648196" y="1600200"/>
            <a:ext cx="4038603" cy="4525959"/>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381175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Tree>
    <p:extLst>
      <p:ext uri="{BB962C8B-B14F-4D97-AF65-F5344CB8AC3E}">
        <p14:creationId xmlns:p14="http://schemas.microsoft.com/office/powerpoint/2010/main" val="3374572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156524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Tree>
    <p:extLst>
      <p:ext uri="{BB962C8B-B14F-4D97-AF65-F5344CB8AC3E}">
        <p14:creationId xmlns:p14="http://schemas.microsoft.com/office/powerpoint/2010/main" val="2049195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358819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476941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4003742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it-IT" smtClean="0"/>
              <a:t>Fare clic per modificare lo stile del titolo</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151210" y="6318370"/>
            <a:ext cx="859712" cy="37039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8513618" y="6323642"/>
            <a:ext cx="40405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pSp>
        <p:nvGrpSpPr>
          <p:cNvPr id="16" name="Gruppo 15"/>
          <p:cNvGrpSpPr/>
          <p:nvPr userDrawn="1"/>
        </p:nvGrpSpPr>
        <p:grpSpPr>
          <a:xfrm>
            <a:off x="0" y="4479621"/>
            <a:ext cx="1597105" cy="700224"/>
            <a:chOff x="0" y="3638917"/>
            <a:chExt cx="2129473" cy="700224"/>
          </a:xfrm>
        </p:grpSpPr>
        <p:sp>
          <p:nvSpPr>
            <p:cNvPr id="10" name="Triangolo isoscele 9"/>
            <p:cNvSpPr/>
            <p:nvPr userDrawn="1"/>
          </p:nvSpPr>
          <p:spPr>
            <a:xfrm rot="5400000">
              <a:off x="1584121" y="3793789"/>
              <a:ext cx="700224" cy="390480"/>
            </a:xfrm>
            <a:prstGeom prst="triangle">
              <a:avLst/>
            </a:prstGeom>
            <a:solidFill>
              <a:srgbClr val="023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2346B"/>
                </a:solidFill>
                <a:effectLst/>
                <a:uLnTx/>
                <a:uFillTx/>
                <a:latin typeface="Century Gothic" panose="020B0502020202020204"/>
                <a:ea typeface="+mn-ea"/>
                <a:cs typeface="+mn-cs"/>
              </a:endParaRPr>
            </a:p>
          </p:txBody>
        </p:sp>
        <p:pic>
          <p:nvPicPr>
            <p:cNvPr id="15" name="Immagine 14"/>
            <p:cNvPicPr>
              <a:picLocks noChangeAspect="1"/>
            </p:cNvPicPr>
            <p:nvPr userDrawn="1"/>
          </p:nvPicPr>
          <p:blipFill>
            <a:blip r:embed="rId2"/>
            <a:stretch>
              <a:fillRect/>
            </a:stretch>
          </p:blipFill>
          <p:spPr>
            <a:xfrm>
              <a:off x="0" y="3641011"/>
              <a:ext cx="1738993" cy="698130"/>
            </a:xfrm>
            <a:prstGeom prst="rect">
              <a:avLst/>
            </a:prstGeom>
          </p:spPr>
        </p:pic>
      </p:grpSp>
    </p:spTree>
    <p:extLst>
      <p:ext uri="{BB962C8B-B14F-4D97-AF65-F5344CB8AC3E}">
        <p14:creationId xmlns:p14="http://schemas.microsoft.com/office/powerpoint/2010/main" val="188607862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Slide Number Placeholder 5"/>
          <p:cNvSpPr>
            <a:spLocks noGrp="1"/>
          </p:cNvSpPr>
          <p:nvPr>
            <p:ph type="sldNum" sz="quarter" idx="12"/>
          </p:nvPr>
        </p:nvSpPr>
        <p:spPr>
          <a:xfrm>
            <a:off x="8459271" y="6389204"/>
            <a:ext cx="584825" cy="365125"/>
          </a:xfrm>
        </p:spPr>
        <p:txBody>
          <a:bodyPr/>
          <a:lstStyle>
            <a:lvl1pPr>
              <a:defRPr sz="900">
                <a:solidFill>
                  <a:schemeClr val="bg2">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900" b="0" i="0" u="none" strike="noStrike" kern="1200" cap="none" spc="0" normalizeH="0" baseline="0" noProof="0" smtClean="0">
                <a:ln>
                  <a:noFill/>
                </a:ln>
                <a:solidFill>
                  <a:srgbClr val="DBEFF9">
                    <a:lumMod val="5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900" b="0" i="0" u="none" strike="noStrike" kern="1200" cap="none" spc="0" normalizeH="0" baseline="0" noProof="0" dirty="0">
              <a:ln>
                <a:noFill/>
              </a:ln>
              <a:solidFill>
                <a:srgbClr val="DBEFF9">
                  <a:lumMod val="50000"/>
                </a:srgbClr>
              </a:solidFill>
              <a:effectLst/>
              <a:uLnTx/>
              <a:uFillTx/>
              <a:latin typeface="Arial" charset="0"/>
              <a:ea typeface="+mn-ea"/>
              <a:cs typeface="Arial" charset="0"/>
            </a:endParaRPr>
          </a:p>
        </p:txBody>
      </p:sp>
      <p:grpSp>
        <p:nvGrpSpPr>
          <p:cNvPr id="7" name="Gruppo 6"/>
          <p:cNvGrpSpPr/>
          <p:nvPr userDrawn="1"/>
        </p:nvGrpSpPr>
        <p:grpSpPr>
          <a:xfrm>
            <a:off x="1" y="907750"/>
            <a:ext cx="1412390" cy="581029"/>
            <a:chOff x="0" y="4511585"/>
            <a:chExt cx="1883187" cy="581029"/>
          </a:xfrm>
        </p:grpSpPr>
        <p:pic>
          <p:nvPicPr>
            <p:cNvPr id="10" name="Immagine 9"/>
            <p:cNvPicPr>
              <a:picLocks noChangeAspect="1"/>
            </p:cNvPicPr>
            <p:nvPr userDrawn="1"/>
          </p:nvPicPr>
          <p:blipFill>
            <a:blip r:embed="rId2"/>
            <a:stretch>
              <a:fillRect/>
            </a:stretch>
          </p:blipFill>
          <p:spPr>
            <a:xfrm>
              <a:off x="0" y="4511585"/>
              <a:ext cx="1590675" cy="581025"/>
            </a:xfrm>
            <a:prstGeom prst="rect">
              <a:avLst/>
            </a:prstGeom>
          </p:spPr>
        </p:pic>
        <p:sp>
          <p:nvSpPr>
            <p:cNvPr id="11" name="Triangolo isoscele 10"/>
            <p:cNvSpPr/>
            <p:nvPr userDrawn="1"/>
          </p:nvSpPr>
          <p:spPr>
            <a:xfrm rot="5400000">
              <a:off x="1447098" y="4656526"/>
              <a:ext cx="581029" cy="291148"/>
            </a:xfrm>
            <a:prstGeom prst="triangle">
              <a:avLst/>
            </a:prstGeom>
            <a:solidFill>
              <a:srgbClr val="023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2346B"/>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57225402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6557310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testo 2"/>
          <p:cNvSpPr txBox="1">
            <a:spLocks noGrp="1"/>
          </p:cNvSpPr>
          <p:nvPr>
            <p:ph type="body" idx="1"/>
          </p:nvPr>
        </p:nvSpPr>
        <p:spPr>
          <a:xfrm>
            <a:off x="457200" y="1535113"/>
            <a:ext cx="4040184" cy="639759"/>
          </a:xfrm>
          <a:prstGeom prst="rect">
            <a:avLst/>
          </a:prstGeom>
          <a:noFill/>
          <a:ln>
            <a:noFill/>
          </a:ln>
        </p:spPr>
        <p:txBody>
          <a:bodyPr vert="horz" wrap="square" lIns="91440" tIns="45720" rIns="91440" bIns="45720" anchor="b" anchorCtr="0" compatLnSpc="1"/>
          <a:lstStyle>
            <a:lvl1pPr marL="0" marR="0" lvl="0" indent="0" algn="l" defTabSz="457200" rtl="0" fontAlgn="auto" hangingPunct="0">
              <a:lnSpc>
                <a:spcPct val="100000"/>
              </a:lnSpc>
              <a:spcBef>
                <a:spcPts val="600"/>
              </a:spcBef>
              <a:spcAft>
                <a:spcPts val="0"/>
              </a:spcAft>
              <a:buNone/>
              <a:tabLst/>
              <a:defRPr lang="it-IT" sz="2400" b="1"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gli stili del testo dello schema</a:t>
            </a:r>
          </a:p>
        </p:txBody>
      </p:sp>
      <p:sp>
        <p:nvSpPr>
          <p:cNvPr id="4" name="Segnaposto contenuto 3"/>
          <p:cNvSpPr txBox="1">
            <a:spLocks noGrp="1"/>
          </p:cNvSpPr>
          <p:nvPr>
            <p:ph sz="half" idx="2"/>
          </p:nvPr>
        </p:nvSpPr>
        <p:spPr>
          <a:xfrm>
            <a:off x="457200" y="2174872"/>
            <a:ext cx="4040184" cy="3951286"/>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400"/>
              </a:spcBef>
              <a:spcAft>
                <a:spcPts val="0"/>
              </a:spcAft>
              <a:buSzPct val="100000"/>
              <a:buFont typeface="Arial"/>
              <a:buChar char="–"/>
              <a:tabLst/>
              <a:defRPr lang="it-IT" sz="16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400"/>
              </a:spcBef>
              <a:spcAft>
                <a:spcPts val="0"/>
              </a:spcAft>
              <a:buSzPct val="100000"/>
              <a:buFont typeface="Arial"/>
              <a:buChar char="»"/>
              <a:tabLst/>
              <a:defRPr lang="it-IT" sz="16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sz="quarter" idx="3"/>
          </p:nvPr>
        </p:nvSpPr>
        <p:spPr>
          <a:xfrm>
            <a:off x="4645023" y="1535113"/>
            <a:ext cx="4041776" cy="639759"/>
          </a:xfrm>
          <a:prstGeom prst="rect">
            <a:avLst/>
          </a:prstGeom>
          <a:noFill/>
          <a:ln>
            <a:noFill/>
          </a:ln>
        </p:spPr>
        <p:txBody>
          <a:bodyPr vert="horz" wrap="square" lIns="91440" tIns="45720" rIns="91440" bIns="45720" anchor="b" anchorCtr="0" compatLnSpc="1"/>
          <a:lstStyle>
            <a:lvl1pPr marL="0" marR="0" lvl="0" indent="0" algn="l" defTabSz="457200" rtl="0" fontAlgn="auto" hangingPunct="0">
              <a:lnSpc>
                <a:spcPct val="100000"/>
              </a:lnSpc>
              <a:spcBef>
                <a:spcPts val="600"/>
              </a:spcBef>
              <a:spcAft>
                <a:spcPts val="0"/>
              </a:spcAft>
              <a:buNone/>
              <a:tabLst/>
              <a:defRPr lang="it-IT" sz="2400" b="1"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gli stili del testo dello schema</a:t>
            </a:r>
          </a:p>
        </p:txBody>
      </p:sp>
      <p:sp>
        <p:nvSpPr>
          <p:cNvPr id="6" name="Segnaposto contenuto 5"/>
          <p:cNvSpPr txBox="1">
            <a:spLocks noGrp="1"/>
          </p:cNvSpPr>
          <p:nvPr>
            <p:ph sz="quarter" idx="4"/>
          </p:nvPr>
        </p:nvSpPr>
        <p:spPr>
          <a:xfrm>
            <a:off x="4645023" y="2174872"/>
            <a:ext cx="4041776" cy="3951286"/>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400"/>
              </a:spcBef>
              <a:spcAft>
                <a:spcPts val="0"/>
              </a:spcAft>
              <a:buSzPct val="100000"/>
              <a:buFont typeface="Arial"/>
              <a:buChar char="–"/>
              <a:tabLst/>
              <a:defRPr lang="it-IT" sz="16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400"/>
              </a:spcBef>
              <a:spcAft>
                <a:spcPts val="0"/>
              </a:spcAft>
              <a:buSzPct val="100000"/>
              <a:buFont typeface="Arial"/>
              <a:buChar char="»"/>
              <a:tabLst/>
              <a:defRPr lang="it-IT" sz="16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576214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792161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222648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873034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001231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524063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4153705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Tree>
    <p:extLst>
      <p:ext uri="{BB962C8B-B14F-4D97-AF65-F5344CB8AC3E}">
        <p14:creationId xmlns:p14="http://schemas.microsoft.com/office/powerpoint/2010/main" val="1367758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348306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Tree>
    <p:extLst>
      <p:ext uri="{BB962C8B-B14F-4D97-AF65-F5344CB8AC3E}">
        <p14:creationId xmlns:p14="http://schemas.microsoft.com/office/powerpoint/2010/main" val="103957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269675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319525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735601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it-IT" smtClean="0"/>
              <a:t>Fare clic per modificare lo stile del titolo</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151210" y="6318370"/>
            <a:ext cx="859712" cy="37039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8513618" y="6323642"/>
            <a:ext cx="40405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pSp>
        <p:nvGrpSpPr>
          <p:cNvPr id="16" name="Gruppo 15"/>
          <p:cNvGrpSpPr/>
          <p:nvPr userDrawn="1"/>
        </p:nvGrpSpPr>
        <p:grpSpPr>
          <a:xfrm>
            <a:off x="0" y="4479621"/>
            <a:ext cx="1597105" cy="700224"/>
            <a:chOff x="0" y="3638917"/>
            <a:chExt cx="2129473" cy="700224"/>
          </a:xfrm>
        </p:grpSpPr>
        <p:sp>
          <p:nvSpPr>
            <p:cNvPr id="10" name="Triangolo isoscele 9"/>
            <p:cNvSpPr/>
            <p:nvPr userDrawn="1"/>
          </p:nvSpPr>
          <p:spPr>
            <a:xfrm rot="5400000">
              <a:off x="1584121" y="3793789"/>
              <a:ext cx="700224" cy="390480"/>
            </a:xfrm>
            <a:prstGeom prst="triangle">
              <a:avLst/>
            </a:prstGeom>
            <a:solidFill>
              <a:srgbClr val="023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2346B"/>
                </a:solidFill>
                <a:effectLst/>
                <a:uLnTx/>
                <a:uFillTx/>
                <a:latin typeface="Century Gothic" panose="020B0502020202020204"/>
                <a:ea typeface="+mn-ea"/>
                <a:cs typeface="+mn-cs"/>
              </a:endParaRPr>
            </a:p>
          </p:txBody>
        </p:sp>
        <p:pic>
          <p:nvPicPr>
            <p:cNvPr id="15" name="Immagine 14"/>
            <p:cNvPicPr>
              <a:picLocks noChangeAspect="1"/>
            </p:cNvPicPr>
            <p:nvPr userDrawn="1"/>
          </p:nvPicPr>
          <p:blipFill>
            <a:blip r:embed="rId2"/>
            <a:stretch>
              <a:fillRect/>
            </a:stretch>
          </p:blipFill>
          <p:spPr>
            <a:xfrm>
              <a:off x="0" y="3641011"/>
              <a:ext cx="1738993" cy="698130"/>
            </a:xfrm>
            <a:prstGeom prst="rect">
              <a:avLst/>
            </a:prstGeom>
          </p:spPr>
        </p:pic>
      </p:grpSp>
    </p:spTree>
    <p:extLst>
      <p:ext uri="{BB962C8B-B14F-4D97-AF65-F5344CB8AC3E}">
        <p14:creationId xmlns:p14="http://schemas.microsoft.com/office/powerpoint/2010/main" val="403808476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Slide Number Placeholder 5"/>
          <p:cNvSpPr>
            <a:spLocks noGrp="1"/>
          </p:cNvSpPr>
          <p:nvPr>
            <p:ph type="sldNum" sz="quarter" idx="12"/>
          </p:nvPr>
        </p:nvSpPr>
        <p:spPr>
          <a:xfrm>
            <a:off x="8459271" y="6389204"/>
            <a:ext cx="584825" cy="365125"/>
          </a:xfrm>
        </p:spPr>
        <p:txBody>
          <a:bodyPr/>
          <a:lstStyle>
            <a:lvl1pPr>
              <a:defRPr sz="900">
                <a:solidFill>
                  <a:schemeClr val="bg2">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900" b="0" i="0" u="none" strike="noStrike" kern="1200" cap="none" spc="0" normalizeH="0" baseline="0" noProof="0" smtClean="0">
                <a:ln>
                  <a:noFill/>
                </a:ln>
                <a:solidFill>
                  <a:srgbClr val="DBEFF9">
                    <a:lumMod val="5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900" b="0" i="0" u="none" strike="noStrike" kern="1200" cap="none" spc="0" normalizeH="0" baseline="0" noProof="0" dirty="0">
              <a:ln>
                <a:noFill/>
              </a:ln>
              <a:solidFill>
                <a:srgbClr val="DBEFF9">
                  <a:lumMod val="50000"/>
                </a:srgbClr>
              </a:solidFill>
              <a:effectLst/>
              <a:uLnTx/>
              <a:uFillTx/>
              <a:latin typeface="Arial" charset="0"/>
              <a:ea typeface="+mn-ea"/>
              <a:cs typeface="Arial" charset="0"/>
            </a:endParaRPr>
          </a:p>
        </p:txBody>
      </p:sp>
      <p:grpSp>
        <p:nvGrpSpPr>
          <p:cNvPr id="7" name="Gruppo 6"/>
          <p:cNvGrpSpPr/>
          <p:nvPr userDrawn="1"/>
        </p:nvGrpSpPr>
        <p:grpSpPr>
          <a:xfrm>
            <a:off x="1" y="907750"/>
            <a:ext cx="1412390" cy="581029"/>
            <a:chOff x="0" y="4511585"/>
            <a:chExt cx="1883187" cy="581029"/>
          </a:xfrm>
        </p:grpSpPr>
        <p:pic>
          <p:nvPicPr>
            <p:cNvPr id="10" name="Immagine 9"/>
            <p:cNvPicPr>
              <a:picLocks noChangeAspect="1"/>
            </p:cNvPicPr>
            <p:nvPr userDrawn="1"/>
          </p:nvPicPr>
          <p:blipFill>
            <a:blip r:embed="rId2"/>
            <a:stretch>
              <a:fillRect/>
            </a:stretch>
          </p:blipFill>
          <p:spPr>
            <a:xfrm>
              <a:off x="0" y="4511585"/>
              <a:ext cx="1590675" cy="581025"/>
            </a:xfrm>
            <a:prstGeom prst="rect">
              <a:avLst/>
            </a:prstGeom>
          </p:spPr>
        </p:pic>
        <p:sp>
          <p:nvSpPr>
            <p:cNvPr id="11" name="Triangolo isoscele 10"/>
            <p:cNvSpPr/>
            <p:nvPr userDrawn="1"/>
          </p:nvSpPr>
          <p:spPr>
            <a:xfrm rot="5400000">
              <a:off x="1447098" y="4656526"/>
              <a:ext cx="581029" cy="291148"/>
            </a:xfrm>
            <a:prstGeom prst="triangle">
              <a:avLst/>
            </a:prstGeom>
            <a:solidFill>
              <a:srgbClr val="023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2346B"/>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16968383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411256350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7922772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41610357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483344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27709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2651018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4802895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954844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Tree>
    <p:extLst>
      <p:ext uri="{BB962C8B-B14F-4D97-AF65-F5344CB8AC3E}">
        <p14:creationId xmlns:p14="http://schemas.microsoft.com/office/powerpoint/2010/main" val="4249025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752683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Tree>
    <p:extLst>
      <p:ext uri="{BB962C8B-B14F-4D97-AF65-F5344CB8AC3E}">
        <p14:creationId xmlns:p14="http://schemas.microsoft.com/office/powerpoint/2010/main" val="3489162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4776682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7081418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3804623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it-IT" smtClean="0"/>
              <a:t>Fare clic per modificare lo stile del titolo</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151210" y="6318370"/>
            <a:ext cx="859712" cy="37039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8513618" y="6323642"/>
            <a:ext cx="40405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pSp>
        <p:nvGrpSpPr>
          <p:cNvPr id="16" name="Gruppo 15"/>
          <p:cNvGrpSpPr/>
          <p:nvPr userDrawn="1"/>
        </p:nvGrpSpPr>
        <p:grpSpPr>
          <a:xfrm>
            <a:off x="0" y="4479621"/>
            <a:ext cx="1597105" cy="700224"/>
            <a:chOff x="0" y="3638917"/>
            <a:chExt cx="2129473" cy="700224"/>
          </a:xfrm>
        </p:grpSpPr>
        <p:sp>
          <p:nvSpPr>
            <p:cNvPr id="10" name="Triangolo isoscele 9"/>
            <p:cNvSpPr/>
            <p:nvPr userDrawn="1"/>
          </p:nvSpPr>
          <p:spPr>
            <a:xfrm rot="5400000">
              <a:off x="1584121" y="3793789"/>
              <a:ext cx="700224" cy="390480"/>
            </a:xfrm>
            <a:prstGeom prst="triangle">
              <a:avLst/>
            </a:prstGeom>
            <a:solidFill>
              <a:srgbClr val="023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2346B"/>
                </a:solidFill>
                <a:effectLst/>
                <a:uLnTx/>
                <a:uFillTx/>
                <a:latin typeface="Century Gothic" panose="020B0502020202020204"/>
                <a:ea typeface="+mn-ea"/>
                <a:cs typeface="+mn-cs"/>
              </a:endParaRPr>
            </a:p>
          </p:txBody>
        </p:sp>
        <p:pic>
          <p:nvPicPr>
            <p:cNvPr id="15" name="Immagine 14"/>
            <p:cNvPicPr>
              <a:picLocks noChangeAspect="1"/>
            </p:cNvPicPr>
            <p:nvPr userDrawn="1"/>
          </p:nvPicPr>
          <p:blipFill>
            <a:blip r:embed="rId2"/>
            <a:stretch>
              <a:fillRect/>
            </a:stretch>
          </p:blipFill>
          <p:spPr>
            <a:xfrm>
              <a:off x="0" y="3641011"/>
              <a:ext cx="1738993" cy="698130"/>
            </a:xfrm>
            <a:prstGeom prst="rect">
              <a:avLst/>
            </a:prstGeom>
          </p:spPr>
        </p:pic>
      </p:grpSp>
    </p:spTree>
    <p:extLst>
      <p:ext uri="{BB962C8B-B14F-4D97-AF65-F5344CB8AC3E}">
        <p14:creationId xmlns:p14="http://schemas.microsoft.com/office/powerpoint/2010/main" val="19638976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3048"/>
            <a:ext cx="3008311" cy="1162046"/>
          </a:xfrm>
          <a:prstGeom prst="rect">
            <a:avLst/>
          </a:prstGeom>
          <a:noFill/>
          <a:ln>
            <a:noFill/>
          </a:ln>
        </p:spPr>
        <p:txBody>
          <a:bodyPr vert="horz" wrap="square" lIns="91440" tIns="45720" rIns="91440" bIns="45720" anchor="b" anchorCtr="0" compatLnSpc="1"/>
          <a:lstStyle>
            <a:lvl1pPr marL="0" marR="0" lvl="0" indent="0" algn="l" defTabSz="457200" rtl="0" fontAlgn="auto" hangingPunct="0">
              <a:lnSpc>
                <a:spcPct val="100000"/>
              </a:lnSpc>
              <a:spcBef>
                <a:spcPts val="0"/>
              </a:spcBef>
              <a:spcAft>
                <a:spcPts val="0"/>
              </a:spcAft>
              <a:buNone/>
              <a:tabLst/>
              <a:defRPr lang="it-IT" sz="2000" b="1"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contenuto 2"/>
          <p:cNvSpPr txBox="1">
            <a:spLocks noGrp="1"/>
          </p:cNvSpPr>
          <p:nvPr>
            <p:ph idx="1"/>
          </p:nvPr>
        </p:nvSpPr>
        <p:spPr>
          <a:xfrm>
            <a:off x="3575047" y="273048"/>
            <a:ext cx="5111752" cy="5853110"/>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800"/>
              </a:spcBef>
              <a:spcAft>
                <a:spcPts val="0"/>
              </a:spcAft>
              <a:buSzPct val="100000"/>
              <a:buFont typeface="Arial"/>
              <a:buChar char="•"/>
              <a:tabLst/>
              <a:defRPr lang="it-IT" sz="32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sz="half" idx="2"/>
          </p:nvPr>
        </p:nvSpPr>
        <p:spPr>
          <a:xfrm>
            <a:off x="457200" y="1435095"/>
            <a:ext cx="3008311" cy="4691064"/>
          </a:xfrm>
          <a:prstGeom prst="rect">
            <a:avLst/>
          </a:prstGeom>
          <a:noFill/>
          <a:ln>
            <a:noFill/>
          </a:ln>
        </p:spPr>
        <p:txBody>
          <a:bodyPr vert="horz" wrap="square" lIns="91440" tIns="45720" rIns="91440" bIns="45720" anchor="t" anchorCtr="0" compatLnSpc="1"/>
          <a:lstStyle>
            <a:lvl1pPr marL="0" marR="0" lvl="0" indent="0" algn="l" defTabSz="457200" rtl="0" fontAlgn="auto" hangingPunct="0">
              <a:lnSpc>
                <a:spcPct val="100000"/>
              </a:lnSpc>
              <a:spcBef>
                <a:spcPts val="300"/>
              </a:spcBef>
              <a:spcAft>
                <a:spcPts val="0"/>
              </a:spcAft>
              <a:buNone/>
              <a:tabLst/>
              <a:defRPr lang="it-IT" sz="1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gli stili del testo dello schema</a:t>
            </a:r>
          </a:p>
        </p:txBody>
      </p:sp>
    </p:spTree>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Slide Number Placeholder 5"/>
          <p:cNvSpPr>
            <a:spLocks noGrp="1"/>
          </p:cNvSpPr>
          <p:nvPr>
            <p:ph type="sldNum" sz="quarter" idx="12"/>
          </p:nvPr>
        </p:nvSpPr>
        <p:spPr>
          <a:xfrm>
            <a:off x="8459271" y="6389204"/>
            <a:ext cx="584825" cy="365125"/>
          </a:xfrm>
        </p:spPr>
        <p:txBody>
          <a:bodyPr/>
          <a:lstStyle>
            <a:lvl1pPr>
              <a:defRPr sz="900">
                <a:solidFill>
                  <a:schemeClr val="bg2">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900" b="0" i="0" u="none" strike="noStrike" kern="1200" cap="none" spc="0" normalizeH="0" baseline="0" noProof="0" smtClean="0">
                <a:ln>
                  <a:noFill/>
                </a:ln>
                <a:solidFill>
                  <a:srgbClr val="DBEFF9">
                    <a:lumMod val="5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900" b="0" i="0" u="none" strike="noStrike" kern="1200" cap="none" spc="0" normalizeH="0" baseline="0" noProof="0" dirty="0">
              <a:ln>
                <a:noFill/>
              </a:ln>
              <a:solidFill>
                <a:srgbClr val="DBEFF9">
                  <a:lumMod val="50000"/>
                </a:srgbClr>
              </a:solidFill>
              <a:effectLst/>
              <a:uLnTx/>
              <a:uFillTx/>
              <a:latin typeface="Arial" charset="0"/>
              <a:ea typeface="+mn-ea"/>
              <a:cs typeface="Arial" charset="0"/>
            </a:endParaRPr>
          </a:p>
        </p:txBody>
      </p:sp>
      <p:grpSp>
        <p:nvGrpSpPr>
          <p:cNvPr id="7" name="Gruppo 6"/>
          <p:cNvGrpSpPr/>
          <p:nvPr userDrawn="1"/>
        </p:nvGrpSpPr>
        <p:grpSpPr>
          <a:xfrm>
            <a:off x="1" y="907750"/>
            <a:ext cx="1412390" cy="581029"/>
            <a:chOff x="0" y="4511585"/>
            <a:chExt cx="1883187" cy="581029"/>
          </a:xfrm>
        </p:grpSpPr>
        <p:pic>
          <p:nvPicPr>
            <p:cNvPr id="10" name="Immagine 9"/>
            <p:cNvPicPr>
              <a:picLocks noChangeAspect="1"/>
            </p:cNvPicPr>
            <p:nvPr userDrawn="1"/>
          </p:nvPicPr>
          <p:blipFill>
            <a:blip r:embed="rId2"/>
            <a:stretch>
              <a:fillRect/>
            </a:stretch>
          </p:blipFill>
          <p:spPr>
            <a:xfrm>
              <a:off x="0" y="4511585"/>
              <a:ext cx="1590675" cy="581025"/>
            </a:xfrm>
            <a:prstGeom prst="rect">
              <a:avLst/>
            </a:prstGeom>
          </p:spPr>
        </p:pic>
        <p:sp>
          <p:nvSpPr>
            <p:cNvPr id="11" name="Triangolo isoscele 10"/>
            <p:cNvSpPr/>
            <p:nvPr userDrawn="1"/>
          </p:nvSpPr>
          <p:spPr>
            <a:xfrm rot="5400000">
              <a:off x="1447098" y="4656526"/>
              <a:ext cx="581029" cy="291148"/>
            </a:xfrm>
            <a:prstGeom prst="triangle">
              <a:avLst/>
            </a:prstGeom>
            <a:solidFill>
              <a:srgbClr val="02346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2346B"/>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216598785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01794080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13621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6192093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7292664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850378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5787155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40961568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8069347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Tree>
    <p:extLst>
      <p:ext uri="{BB962C8B-B14F-4D97-AF65-F5344CB8AC3E}">
        <p14:creationId xmlns:p14="http://schemas.microsoft.com/office/powerpoint/2010/main" val="195454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288" y="4800600"/>
            <a:ext cx="5486400" cy="566735"/>
          </a:xfrm>
          <a:prstGeom prst="rect">
            <a:avLst/>
          </a:prstGeom>
          <a:noFill/>
          <a:ln>
            <a:noFill/>
          </a:ln>
        </p:spPr>
        <p:txBody>
          <a:bodyPr vert="horz" wrap="square" lIns="91440" tIns="45720" rIns="91440" bIns="45720" anchor="b" anchorCtr="0" compatLnSpc="1"/>
          <a:lstStyle>
            <a:lvl1pPr marL="0" marR="0" lvl="0" indent="0" algn="l" defTabSz="457200" rtl="0" fontAlgn="auto" hangingPunct="0">
              <a:lnSpc>
                <a:spcPct val="100000"/>
              </a:lnSpc>
              <a:spcBef>
                <a:spcPts val="0"/>
              </a:spcBef>
              <a:spcAft>
                <a:spcPts val="0"/>
              </a:spcAft>
              <a:buNone/>
              <a:tabLst/>
              <a:defRPr lang="it-IT" sz="2000" b="1"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immagine 2"/>
          <p:cNvSpPr txBox="1">
            <a:spLocks noGrp="1"/>
          </p:cNvSpPr>
          <p:nvPr>
            <p:ph type="pic" idx="1"/>
          </p:nvPr>
        </p:nvSpPr>
        <p:spPr>
          <a:xfrm>
            <a:off x="1792288" y="612776"/>
            <a:ext cx="5486400" cy="4114800"/>
          </a:xfrm>
          <a:prstGeom prst="rect">
            <a:avLst/>
          </a:prstGeom>
          <a:noFill/>
          <a:ln>
            <a:noFill/>
          </a:ln>
        </p:spPr>
        <p:txBody>
          <a:bodyPr vert="horz" wrap="square" lIns="91440" tIns="45720" rIns="91440" bIns="45720" anchor="t" anchorCtr="0" compatLnSpc="1"/>
          <a:lstStyle>
            <a:lvl1pPr marL="0" marR="0" lvl="0" indent="0" algn="l" defTabSz="457200" rtl="0" fontAlgn="auto" hangingPunct="0">
              <a:lnSpc>
                <a:spcPct val="100000"/>
              </a:lnSpc>
              <a:spcBef>
                <a:spcPts val="800"/>
              </a:spcBef>
              <a:spcAft>
                <a:spcPts val="0"/>
              </a:spcAft>
              <a:buNone/>
              <a:tabLst/>
              <a:defRPr lang="it-IT" sz="3200" b="0" i="0" u="none" strike="noStrike" kern="1200" cap="none" spc="0" baseline="0">
                <a:solidFill>
                  <a:srgbClr val="000000"/>
                </a:solidFill>
                <a:uFillTx/>
                <a:latin typeface="Calibri"/>
                <a:ea typeface="ＭＳ Ｐゴシック"/>
                <a:cs typeface="ＭＳ Ｐゴシック"/>
              </a:defRPr>
            </a:lvl1pPr>
          </a:lstStyle>
          <a:p>
            <a:pPr lvl="0"/>
            <a:endParaRPr lang="it-IT" noProof="0" dirty="0"/>
          </a:p>
        </p:txBody>
      </p:sp>
      <p:sp>
        <p:nvSpPr>
          <p:cNvPr id="4" name="Segnaposto testo 3"/>
          <p:cNvSpPr txBox="1">
            <a:spLocks noGrp="1"/>
          </p:cNvSpPr>
          <p:nvPr>
            <p:ph type="body" sz="half" idx="2"/>
          </p:nvPr>
        </p:nvSpPr>
        <p:spPr>
          <a:xfrm>
            <a:off x="1792288" y="5367335"/>
            <a:ext cx="5486400" cy="804864"/>
          </a:xfrm>
          <a:prstGeom prst="rect">
            <a:avLst/>
          </a:prstGeom>
          <a:noFill/>
          <a:ln>
            <a:noFill/>
          </a:ln>
        </p:spPr>
        <p:txBody>
          <a:bodyPr vert="horz" wrap="square" lIns="91440" tIns="45720" rIns="91440" bIns="45720" anchor="t" anchorCtr="0" compatLnSpc="1"/>
          <a:lstStyle>
            <a:lvl1pPr marL="0" marR="0" lvl="0" indent="0" algn="l" defTabSz="457200" rtl="0" fontAlgn="auto" hangingPunct="0">
              <a:lnSpc>
                <a:spcPct val="100000"/>
              </a:lnSpc>
              <a:spcBef>
                <a:spcPts val="300"/>
              </a:spcBef>
              <a:spcAft>
                <a:spcPts val="0"/>
              </a:spcAft>
              <a:buNone/>
              <a:tabLst/>
              <a:defRPr lang="it-IT" sz="1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gli stili del testo dello schema</a:t>
            </a:r>
          </a:p>
        </p:txBody>
      </p:sp>
    </p:spTree>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38304344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0F6FC6"/>
                </a:solidFill>
                <a:effectLst/>
                <a:uLnTx/>
                <a:uFillTx/>
                <a:latin typeface="Arial"/>
                <a:ea typeface="+mn-ea"/>
                <a:cs typeface="Arial" charset="0"/>
              </a:rPr>
              <a:t>”</a:t>
            </a:r>
          </a:p>
        </p:txBody>
      </p:sp>
    </p:spTree>
    <p:extLst>
      <p:ext uri="{BB962C8B-B14F-4D97-AF65-F5344CB8AC3E}">
        <p14:creationId xmlns:p14="http://schemas.microsoft.com/office/powerpoint/2010/main" val="24880030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41354959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26053461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Arial" charset="0"/>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Arial" charset="0"/>
              <a:ea typeface="+mn-ea"/>
              <a:cs typeface="Arial" charset="0"/>
            </a:endParaRPr>
          </a:p>
        </p:txBody>
      </p:sp>
    </p:spTree>
    <p:extLst>
      <p:ext uri="{BB962C8B-B14F-4D97-AF65-F5344CB8AC3E}">
        <p14:creationId xmlns:p14="http://schemas.microsoft.com/office/powerpoint/2010/main" val="13422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4"/>
          <p:cNvSpPr/>
          <p:nvPr/>
        </p:nvSpPr>
        <p:spPr>
          <a:xfrm flipV="1">
            <a:off x="0" y="906463"/>
            <a:ext cx="9144000" cy="79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172171"/>
            </a:solidFill>
            <a:prstDash val="solid"/>
            <a:round/>
          </a:ln>
          <a:effectLst>
            <a:outerShdw dist="22997" dir="5400000" algn="tl">
              <a:srgbClr val="000000">
                <a:alpha val="35000"/>
              </a:srgbClr>
            </a:outerShdw>
          </a:effectLst>
        </p:spPr>
        <p:txBody>
          <a:bodyPr wrap="none" anchor="ctr"/>
          <a:lstStyle/>
          <a:p>
            <a:pPr fontAlgn="auto" hangingPunct="0">
              <a:spcBef>
                <a:spcPts val="0"/>
              </a:spcBef>
              <a:spcAft>
                <a:spcPts val="0"/>
              </a:spcAft>
              <a:defRPr sz="1800" b="0" i="0" u="none" strike="noStrike" kern="0" cap="none" spc="0" baseline="0">
                <a:solidFill>
                  <a:srgbClr val="000000"/>
                </a:solidFill>
                <a:uFillTx/>
              </a:defRPr>
            </a:pPr>
            <a:endParaRPr lang="it-IT" sz="2400" kern="0" dirty="0">
              <a:solidFill>
                <a:srgbClr val="000000"/>
              </a:solidFill>
              <a:latin typeface="Arial" pitchFamily="16"/>
              <a:ea typeface="ＭＳ Ｐゴシック" pitchFamily="16"/>
              <a:cs typeface="ＭＳ Ｐゴシック" pitchFamily="16"/>
            </a:endParaRPr>
          </a:p>
        </p:txBody>
      </p:sp>
      <p:pic>
        <p:nvPicPr>
          <p:cNvPr id="3" name="Immagine 9" descr="PPT_ScienzeFarmaceutiche-03.png"/>
          <p:cNvPicPr>
            <a:picLocks noChangeAspect="1"/>
          </p:cNvPicPr>
          <p:nvPr/>
        </p:nvPicPr>
        <p:blipFill>
          <a:blip r:embed="rId16"/>
          <a:srcRect/>
          <a:stretch>
            <a:fillRect/>
          </a:stretch>
        </p:blipFill>
        <p:spPr>
          <a:xfrm>
            <a:off x="0" y="6264275"/>
            <a:ext cx="9144000" cy="593725"/>
          </a:xfrm>
          <a:prstGeom prst="rect">
            <a:avLst/>
          </a:prstGeom>
          <a:noFill/>
          <a:ln>
            <a:noFill/>
          </a:ln>
          <a:effectLst>
            <a:outerShdw dist="22997" dir="5400000" algn="tl">
              <a:srgbClr val="000000">
                <a:alpha val="35000"/>
              </a:srgbClr>
            </a:outerShdw>
          </a:effectLst>
        </p:spPr>
      </p:pic>
    </p:spTree>
  </p:cSld>
  <p:clrMap bg1="lt1" tx1="dk1" bg2="lt2" tx2="dk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 id="2147483671" r:id="rId12"/>
    <p:sldLayoutId id="2147483672" r:id="rId13"/>
    <p:sldLayoutId id="2147483659" r:id="rId14"/>
  </p:sldLayoutIdLst>
  <p:transition spd="slow"/>
  <p:hf sldNum="0" hdr="0" dt="0"/>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charset="0"/>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charset="0"/>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Century Gothic" panose="020B050202020202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4275336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charset="0"/>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charset="0"/>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Century Gothic" panose="020B050202020202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95461087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charset="0"/>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charset="0"/>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Century Gothic" panose="020B050202020202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68740223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charset="0"/>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charset="0"/>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Century Gothic" panose="020B050202020202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400807837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charset="0"/>
              </a:rPr>
              <a:t>15/09/20217</a:t>
            </a:r>
            <a:endParaRPr kumimoji="0" lang="it-IT" sz="675"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charset="0"/>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charset="0"/>
              </a:rPr>
              <a:t>&lt;N&gt;</a:t>
            </a:r>
            <a:endParaRPr kumimoji="0" lang="it-IT" sz="675"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charset="0"/>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2DF6C9-D7BC-2D4D-9673-EF37140ACDA4}" type="slidenum">
              <a:rPr kumimoji="0" lang="it-IT" sz="1500" b="0" i="0" u="none" strike="noStrike" kern="1200" cap="none" spc="0" normalizeH="0" baseline="0" noProof="0" smtClean="0">
                <a:ln>
                  <a:noFill/>
                </a:ln>
                <a:solidFill>
                  <a:srgbClr val="FEFFFF"/>
                </a:solidFill>
                <a:effectLst/>
                <a:uLnTx/>
                <a:uFillTx/>
                <a:latin typeface="Century Gothic" panose="020B050202020202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500" b="0" i="0" u="none" strike="noStrike" kern="1200" cap="none" spc="0" normalizeH="0" baseline="0" noProof="0">
              <a:ln>
                <a:noFill/>
              </a:ln>
              <a:solidFill>
                <a:srgbClr val="FEFFFF"/>
              </a:solidFill>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43123446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26.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hyperlink" Target="http://www.unimi.it/mappe/localita.jsp?indirizzo_loc=gargnano%20(Bs)" TargetMode="External"/><Relationship Id="rId3" Type="http://schemas.openxmlformats.org/officeDocument/2006/relationships/hyperlink" Target="http://www.unimi.it/mappe/localita.jsp?indirizzo_loc=Sesto%20S.%20Giovanni%20(Mi)" TargetMode="External"/><Relationship Id="rId7" Type="http://schemas.openxmlformats.org/officeDocument/2006/relationships/hyperlink" Target="http://www.unimi.it/mappe/localita.jsp?indirizzo_loc=Edolo%20(Bs)" TargetMode="External"/><Relationship Id="rId2" Type="http://schemas.openxmlformats.org/officeDocument/2006/relationships/hyperlink" Target="http://www.unimi.it/17177.htm" TargetMode="External"/><Relationship Id="rId1" Type="http://schemas.openxmlformats.org/officeDocument/2006/relationships/slideLayout" Target="../slideLayouts/slideLayout14.xml"/><Relationship Id="rId6" Type="http://schemas.openxmlformats.org/officeDocument/2006/relationships/hyperlink" Target="http://www.unimi.it/mappe/localita.jsp?indirizzo_loc=Crema%20(Cr)" TargetMode="External"/><Relationship Id="rId5" Type="http://schemas.openxmlformats.org/officeDocument/2006/relationships/hyperlink" Target="http://www.unimi.it/mappe/localita.jsp?indirizzo_loc=Lodi%20(Lo)" TargetMode="External"/><Relationship Id="rId10" Type="http://schemas.openxmlformats.org/officeDocument/2006/relationships/image" Target="../media/image8.png"/><Relationship Id="rId4" Type="http://schemas.openxmlformats.org/officeDocument/2006/relationships/hyperlink" Target="http://www.unimi.it/mappe/localita.jsp?indirizzo_loc=Segrate%20(Mi)" TargetMode="Externa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64.xml"/><Relationship Id="rId6" Type="http://schemas.openxmlformats.org/officeDocument/2006/relationships/image" Target="../media/image26.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80.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4.xml"/><Relationship Id="rId7" Type="http://schemas.openxmlformats.org/officeDocument/2006/relationships/image" Target="../media/image38.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andrea.cerini@unimi.it" TargetMode="External"/><Relationship Id="rId5" Type="http://schemas.openxmlformats.org/officeDocument/2006/relationships/hyperlink" Target="mailto:mattea.gelpi@unimi.it" TargetMode="External"/><Relationship Id="rId4" Type="http://schemas.openxmlformats.org/officeDocument/2006/relationships/hyperlink" Target="mailto:mobilitadateneo@unimi.i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287524" y="2780928"/>
            <a:ext cx="8568952" cy="2246769"/>
          </a:xfrm>
          <a:prstGeom prst="rect">
            <a:avLst/>
          </a:prstGeom>
          <a:noFill/>
          <a:ln w="9525">
            <a:noFill/>
            <a:miter lim="800000"/>
            <a:headEnd/>
            <a:tailEnd/>
          </a:ln>
        </p:spPr>
        <p:txBody>
          <a:bodyPr wrap="square">
            <a:spAutoFit/>
          </a:bodyPr>
          <a:lstStyle/>
          <a:p>
            <a:pPr algn="ctr"/>
            <a:endParaRPr lang="it-IT" altLang="it-IT" sz="2800" dirty="0">
              <a:latin typeface="Trebuchet MS" pitchFamily="34" charset="0"/>
            </a:endParaRPr>
          </a:p>
          <a:p>
            <a:pPr algn="ctr"/>
            <a:endParaRPr lang="it-IT" altLang="it-IT" sz="2800" dirty="0" smtClean="0">
              <a:latin typeface="Trebuchet MS" pitchFamily="34" charset="0"/>
            </a:endParaRPr>
          </a:p>
          <a:p>
            <a:pPr algn="ctr"/>
            <a:r>
              <a:rPr lang="it-IT" altLang="it-IT" sz="2800" b="1" dirty="0" smtClean="0">
                <a:latin typeface="Trebuchet MS" pitchFamily="34" charset="0"/>
              </a:rPr>
              <a:t> </a:t>
            </a:r>
            <a:endParaRPr lang="it-IT" altLang="it-IT" sz="2800" b="1" dirty="0">
              <a:solidFill>
                <a:srgbClr val="002060"/>
              </a:solidFill>
              <a:latin typeface="Trebuchet MS" pitchFamily="34" charset="0"/>
            </a:endParaRPr>
          </a:p>
          <a:p>
            <a:pPr algn="ctr"/>
            <a:endParaRPr lang="it-IT" altLang="it-IT" sz="2800" b="1" dirty="0" smtClean="0">
              <a:latin typeface="Trebuchet MS" pitchFamily="34" charset="0"/>
            </a:endParaRPr>
          </a:p>
          <a:p>
            <a:pPr algn="ctr"/>
            <a:endParaRPr lang="it-IT" altLang="it-IT" sz="2800" dirty="0">
              <a:latin typeface="Trebuchet MS" pitchFamily="34" charset="0"/>
            </a:endParaRPr>
          </a:p>
        </p:txBody>
      </p:sp>
      <p:pic>
        <p:nvPicPr>
          <p:cNvPr id="2" name="Immagine 1"/>
          <p:cNvPicPr>
            <a:picLocks noChangeAspect="1"/>
          </p:cNvPicPr>
          <p:nvPr/>
        </p:nvPicPr>
        <p:blipFill>
          <a:blip r:embed="rId3"/>
          <a:stretch>
            <a:fillRect/>
          </a:stretch>
        </p:blipFill>
        <p:spPr>
          <a:xfrm>
            <a:off x="2555776" y="2636912"/>
            <a:ext cx="3744416" cy="3312368"/>
          </a:xfrm>
          <a:prstGeom prst="rect">
            <a:avLst/>
          </a:prstGeom>
        </p:spPr>
      </p:pic>
      <p:sp>
        <p:nvSpPr>
          <p:cNvPr id="3" name="CasellaDiTesto 2"/>
          <p:cNvSpPr txBox="1"/>
          <p:nvPr/>
        </p:nvSpPr>
        <p:spPr>
          <a:xfrm>
            <a:off x="6968543" y="5764614"/>
            <a:ext cx="1908212" cy="369332"/>
          </a:xfrm>
          <a:prstGeom prst="rect">
            <a:avLst/>
          </a:prstGeom>
          <a:noFill/>
        </p:spPr>
        <p:txBody>
          <a:bodyPr wrap="square" rtlCol="0">
            <a:spAutoFit/>
          </a:bodyPr>
          <a:lstStyle/>
          <a:p>
            <a:r>
              <a:rPr lang="it-IT" b="1" i="1" dirty="0">
                <a:solidFill>
                  <a:schemeClr val="accent4">
                    <a:lumMod val="75000"/>
                  </a:schemeClr>
                </a:solidFill>
              </a:rPr>
              <a:t>m</a:t>
            </a:r>
            <a:r>
              <a:rPr lang="it-IT" b="1" i="1" dirty="0" smtClean="0">
                <a:solidFill>
                  <a:schemeClr val="accent4">
                    <a:lumMod val="75000"/>
                  </a:schemeClr>
                </a:solidFill>
              </a:rPr>
              <a:t>aggio 2020</a:t>
            </a:r>
            <a:endParaRPr lang="it-IT" b="1" i="1" dirty="0">
              <a:solidFill>
                <a:schemeClr val="accent4">
                  <a:lumMod val="75000"/>
                </a:schemeClr>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bwMode="auto">
          <a:xfrm>
            <a:off x="395536" y="980728"/>
            <a:ext cx="8352928" cy="5184576"/>
          </a:xfrm>
          <a:noFill/>
          <a:ln>
            <a:miter lim="800000"/>
            <a:headEnd/>
            <a:tailEnd/>
          </a:ln>
        </p:spPr>
        <p:txBody>
          <a:bodyPr vert="horz" wrap="square" lIns="72000" tIns="0" rIns="144000" bIns="0" numCol="1" anchor="t" anchorCtr="0" compatLnSpc="1">
            <a:prstTxWarp prst="textNoShape">
              <a:avLst/>
            </a:prstTxWarp>
            <a:normAutofit fontScale="90000"/>
          </a:bodyPr>
          <a:lstStyle/>
          <a:p>
            <a:pPr algn="l"/>
            <a:r>
              <a:rPr lang="it-IT" sz="1400" dirty="0" smtClean="0"/>
              <a:t>L'espressione </a:t>
            </a:r>
            <a:r>
              <a:rPr lang="it-IT" sz="1400" b="1" dirty="0"/>
              <a:t>mobilità sostenibile</a:t>
            </a:r>
            <a:r>
              <a:rPr lang="it-IT" sz="1400" dirty="0"/>
              <a:t> indica </a:t>
            </a:r>
            <a:r>
              <a:rPr lang="it-IT" sz="1400" dirty="0" smtClean="0"/>
              <a:t>un modello di mobilità (con particolare riferimento alla mobilità urbana) che utilizza mezzi di spostamento in </a:t>
            </a:r>
            <a:r>
              <a:rPr lang="it-IT" sz="1400" dirty="0"/>
              <a:t>grado di diminuire gli impatti ambientali, </a:t>
            </a:r>
            <a:r>
              <a:rPr lang="it-IT" sz="1400" dirty="0" smtClean="0"/>
              <a:t>sociali, </a:t>
            </a:r>
            <a:r>
              <a:rPr lang="it-IT" sz="1400" dirty="0"/>
              <a:t>economici </a:t>
            </a:r>
            <a:r>
              <a:rPr lang="it-IT" sz="1400" dirty="0" smtClean="0"/>
              <a:t>e territoriali generati </a:t>
            </a:r>
            <a:r>
              <a:rPr lang="it-IT" sz="1400" dirty="0"/>
              <a:t>dai veicoli </a:t>
            </a:r>
            <a:r>
              <a:rPr lang="it-IT" sz="1400" dirty="0" smtClean="0"/>
              <a:t>privati, ovvero: </a:t>
            </a:r>
            <a:r>
              <a:rPr lang="it-IT" sz="1400" dirty="0"/>
              <a:t/>
            </a:r>
            <a:br>
              <a:rPr lang="it-IT" sz="1400" dirty="0"/>
            </a:br>
            <a:r>
              <a:rPr lang="it-IT" sz="1400" b="1" dirty="0" smtClean="0"/>
              <a:t>l’inquinamento atmosferico </a:t>
            </a:r>
            <a:r>
              <a:rPr lang="it-IT" sz="1400" dirty="0" smtClean="0"/>
              <a:t>e </a:t>
            </a:r>
            <a:r>
              <a:rPr lang="it-IT" sz="1400" dirty="0"/>
              <a:t>le emissioni </a:t>
            </a:r>
            <a:r>
              <a:rPr lang="it-IT" sz="1400" dirty="0" smtClean="0"/>
              <a:t>di </a:t>
            </a:r>
            <a:r>
              <a:rPr lang="it-IT" sz="1400" b="1" dirty="0" smtClean="0"/>
              <a:t>gas serra</a:t>
            </a:r>
            <a:r>
              <a:rPr lang="it-IT" sz="1400" dirty="0" smtClean="0"/>
              <a:t>;</a:t>
            </a:r>
            <a:r>
              <a:rPr lang="it-IT" sz="1400" dirty="0"/>
              <a:t/>
            </a:r>
            <a:br>
              <a:rPr lang="it-IT" sz="1400" dirty="0"/>
            </a:br>
            <a:r>
              <a:rPr lang="it-IT" sz="1400" b="1" dirty="0" smtClean="0"/>
              <a:t>l‘inquinamento acustico</a:t>
            </a:r>
            <a:r>
              <a:rPr lang="it-IT" sz="1400" dirty="0" smtClean="0"/>
              <a:t>;</a:t>
            </a:r>
            <a:r>
              <a:rPr lang="it-IT" sz="1400" dirty="0"/>
              <a:t/>
            </a:r>
            <a:br>
              <a:rPr lang="it-IT" sz="1400" dirty="0"/>
            </a:br>
            <a:r>
              <a:rPr lang="it-IT" sz="1400" b="1" dirty="0" smtClean="0"/>
              <a:t>la congestione stradale</a:t>
            </a:r>
            <a:r>
              <a:rPr lang="it-IT" sz="1400" dirty="0" smtClean="0"/>
              <a:t>;</a:t>
            </a:r>
            <a:r>
              <a:rPr lang="it-IT" sz="1400" dirty="0"/>
              <a:t/>
            </a:r>
            <a:br>
              <a:rPr lang="it-IT" sz="1400" dirty="0"/>
            </a:br>
            <a:r>
              <a:rPr lang="it-IT" sz="1400" b="1" dirty="0" smtClean="0"/>
              <a:t>l‘incidentalità</a:t>
            </a:r>
            <a:r>
              <a:rPr lang="it-IT" sz="1400" dirty="0" smtClean="0"/>
              <a:t>;</a:t>
            </a:r>
            <a:r>
              <a:rPr lang="it-IT" sz="1400" dirty="0"/>
              <a:t/>
            </a:r>
            <a:br>
              <a:rPr lang="it-IT" sz="1400" dirty="0"/>
            </a:br>
            <a:r>
              <a:rPr lang="it-IT" sz="1400" dirty="0"/>
              <a:t>il degrado delle aree urbane (causato dallo spazio occupato dagli autoveicoli a scapito dei pedoni);</a:t>
            </a:r>
            <a:br>
              <a:rPr lang="it-IT" sz="1400" dirty="0"/>
            </a:br>
            <a:r>
              <a:rPr lang="it-IT" sz="1400" dirty="0"/>
              <a:t>il consumo di territorio (causato dalla realizzazione delle strade e infrastrutture);</a:t>
            </a:r>
            <a:br>
              <a:rPr lang="it-IT" sz="1400" dirty="0"/>
            </a:br>
            <a:r>
              <a:rPr lang="it-IT" sz="1400" dirty="0"/>
              <a:t>i costi degli spostamenti (sia a carico della comunità sia del singolo).</a:t>
            </a:r>
            <a:br>
              <a:rPr lang="it-IT" sz="1400" dirty="0"/>
            </a:br>
            <a:r>
              <a:rPr lang="it-IT" sz="1400" dirty="0">
                <a:latin typeface="Arial" panose="020B0604020202020204" pitchFamily="34" charset="0"/>
                <a:cs typeface="Arial" panose="020B0604020202020204" pitchFamily="34" charset="0"/>
              </a:rPr>
              <a:t/>
            </a:r>
            <a:br>
              <a:rPr lang="it-IT" sz="1400" dirty="0">
                <a:latin typeface="Arial" panose="020B0604020202020204" pitchFamily="34" charset="0"/>
                <a:cs typeface="Arial" panose="020B0604020202020204" pitchFamily="34" charset="0"/>
              </a:rPr>
            </a:br>
            <a:r>
              <a:rPr lang="it-IT" sz="1400" dirty="0"/>
              <a:t>Le </a:t>
            </a:r>
            <a:r>
              <a:rPr lang="it-IT" sz="1400" dirty="0" smtClean="0"/>
              <a:t>Amministrazioni Pubbliche </a:t>
            </a:r>
            <a:r>
              <a:rPr lang="it-IT" sz="1400" dirty="0"/>
              <a:t>sono </a:t>
            </a:r>
            <a:r>
              <a:rPr lang="it-IT" sz="1400" dirty="0" smtClean="0"/>
              <a:t>primariamente coinvolte nella </a:t>
            </a:r>
            <a:r>
              <a:rPr lang="it-IT" sz="1400" dirty="0"/>
              <a:t>promozione </a:t>
            </a:r>
            <a:r>
              <a:rPr lang="it-IT" sz="1400" dirty="0" smtClean="0"/>
              <a:t>ed organizzazione </a:t>
            </a:r>
            <a:r>
              <a:rPr lang="it-IT" sz="1400" dirty="0"/>
              <a:t>della mobilità sostenibile; gli interventi sono finalizzati a ridurre la presenza degli autoveicoli privati negli spazi urbani per favorire la mobilità </a:t>
            </a:r>
            <a:r>
              <a:rPr lang="it-IT" sz="1400" dirty="0" smtClean="0"/>
              <a:t>alternativa, che può essere svolta</a:t>
            </a:r>
            <a:r>
              <a:rPr lang="it-IT" sz="1400" dirty="0"/>
              <a:t>: </a:t>
            </a:r>
            <a:br>
              <a:rPr lang="it-IT" sz="1400" dirty="0"/>
            </a:br>
            <a:r>
              <a:rPr lang="it-IT" sz="1400" b="1" i="1" dirty="0" smtClean="0"/>
              <a:t>a piedi,</a:t>
            </a:r>
            <a:br>
              <a:rPr lang="it-IT" sz="1400" b="1" i="1" dirty="0" smtClean="0"/>
            </a:br>
            <a:r>
              <a:rPr lang="it-IT" sz="1400" b="1" i="1" dirty="0" smtClean="0"/>
              <a:t>in bicicletta</a:t>
            </a:r>
            <a:r>
              <a:rPr lang="it-IT" sz="1400" b="1" dirty="0" smtClean="0"/>
              <a:t>,</a:t>
            </a:r>
            <a:r>
              <a:rPr lang="it-IT" sz="1400" b="1" dirty="0"/>
              <a:t/>
            </a:r>
            <a:br>
              <a:rPr lang="it-IT" sz="1400" b="1" dirty="0"/>
            </a:br>
            <a:r>
              <a:rPr lang="it-IT" sz="1400" dirty="0" smtClean="0"/>
              <a:t>con </a:t>
            </a:r>
            <a:r>
              <a:rPr lang="it-IT" sz="1400" dirty="0"/>
              <a:t>i mezzi di trasporto pubblico </a:t>
            </a:r>
            <a:r>
              <a:rPr lang="it-IT" sz="1400" dirty="0" smtClean="0"/>
              <a:t>(</a:t>
            </a:r>
            <a:r>
              <a:rPr lang="it-IT" sz="1400" b="1" i="1" dirty="0" smtClean="0"/>
              <a:t>tram, sistema ferroviario metropolitano, treni, autobus</a:t>
            </a:r>
            <a:r>
              <a:rPr lang="it-IT" sz="1400" dirty="0" smtClean="0"/>
              <a:t>);</a:t>
            </a:r>
            <a:r>
              <a:rPr lang="it-IT" sz="1400" dirty="0"/>
              <a:t/>
            </a:r>
            <a:br>
              <a:rPr lang="it-IT" sz="1400" dirty="0"/>
            </a:br>
            <a:r>
              <a:rPr lang="it-IT" sz="1400" dirty="0"/>
              <a:t>con i mezzi di trasporto privato condivisi </a:t>
            </a:r>
            <a:r>
              <a:rPr lang="it-IT" sz="1400" dirty="0" smtClean="0"/>
              <a:t>(</a:t>
            </a:r>
            <a:r>
              <a:rPr lang="it-IT" sz="1400" b="1" i="1" dirty="0">
                <a:solidFill>
                  <a:srgbClr val="1F497D"/>
                </a:solidFill>
              </a:rPr>
              <a:t>car </a:t>
            </a:r>
            <a:r>
              <a:rPr lang="it-IT" sz="1400" b="1" i="1" dirty="0" err="1">
                <a:solidFill>
                  <a:srgbClr val="1F497D"/>
                </a:solidFill>
              </a:rPr>
              <a:t>sharing</a:t>
            </a:r>
            <a:r>
              <a:rPr lang="it-IT" sz="1400" i="1" dirty="0">
                <a:solidFill>
                  <a:srgbClr val="1F497D"/>
                </a:solidFill>
              </a:rPr>
              <a:t>, cioè utilizzo di auto a noleggio condivisa su </a:t>
            </a:r>
            <a:r>
              <a:rPr lang="it-IT" sz="1400" i="1" dirty="0" smtClean="0">
                <a:solidFill>
                  <a:srgbClr val="1F497D"/>
                </a:solidFill>
              </a:rPr>
              <a:t>prenotazione</a:t>
            </a:r>
            <a:r>
              <a:rPr lang="it-IT" sz="1400" dirty="0">
                <a:solidFill>
                  <a:srgbClr val="1F497D"/>
                </a:solidFill>
              </a:rPr>
              <a:t>;</a:t>
            </a:r>
            <a:r>
              <a:rPr lang="it-IT" sz="1400" dirty="0" smtClean="0">
                <a:solidFill>
                  <a:srgbClr val="1F497D"/>
                </a:solidFill>
              </a:rPr>
              <a:t> </a:t>
            </a:r>
            <a:r>
              <a:rPr lang="it-IT" sz="1400" b="1" i="1" dirty="0" smtClean="0"/>
              <a:t>car </a:t>
            </a:r>
            <a:r>
              <a:rPr lang="it-IT" sz="1400" b="1" i="1" dirty="0" err="1" smtClean="0"/>
              <a:t>pooling</a:t>
            </a:r>
            <a:r>
              <a:rPr lang="it-IT" sz="1400" b="1" i="1" dirty="0" smtClean="0"/>
              <a:t> </a:t>
            </a:r>
            <a:r>
              <a:rPr lang="it-IT" sz="1400" i="1" dirty="0" smtClean="0"/>
              <a:t>ovvero condivisione dello stesso veicolo utilizzato contemporaneamente da più persone</a:t>
            </a:r>
            <a:r>
              <a:rPr lang="it-IT" sz="1400" dirty="0" smtClean="0"/>
              <a:t>);</a:t>
            </a:r>
            <a:r>
              <a:rPr lang="it-IT" sz="1400" dirty="0"/>
              <a:t/>
            </a:r>
            <a:br>
              <a:rPr lang="it-IT" sz="1400" dirty="0"/>
            </a:br>
            <a:r>
              <a:rPr lang="it-IT" sz="1400" dirty="0"/>
              <a:t/>
            </a:r>
            <a:br>
              <a:rPr lang="it-IT" sz="1400" dirty="0"/>
            </a:br>
            <a:r>
              <a:rPr lang="it-IT" sz="1400" dirty="0"/>
              <a:t>Tra gli interventi più efficaci si </a:t>
            </a:r>
            <a:r>
              <a:rPr lang="it-IT" sz="1400" dirty="0" smtClean="0"/>
              <a:t>riconoscono le misure di incentivazione </a:t>
            </a:r>
            <a:r>
              <a:rPr lang="it-IT" sz="1400" b="1" i="1" dirty="0" smtClean="0"/>
              <a:t>all’uso </a:t>
            </a:r>
            <a:r>
              <a:rPr lang="it-IT" sz="1400" i="1" dirty="0" smtClean="0"/>
              <a:t>(tariffe agevolate, contributi economici) </a:t>
            </a:r>
            <a:r>
              <a:rPr lang="it-IT" sz="1400" b="1" i="1" dirty="0" smtClean="0"/>
              <a:t>ed al potenziamento </a:t>
            </a:r>
            <a:r>
              <a:rPr lang="it-IT" sz="1400" b="1" i="1" dirty="0"/>
              <a:t>del </a:t>
            </a:r>
            <a:r>
              <a:rPr lang="it-IT" sz="1400" b="1" i="1" dirty="0" smtClean="0"/>
              <a:t>trasporto pubblico locale </a:t>
            </a:r>
            <a:r>
              <a:rPr lang="it-IT" sz="1400" dirty="0" smtClean="0"/>
              <a:t>(</a:t>
            </a:r>
            <a:r>
              <a:rPr lang="it-IT" sz="1400" i="1" dirty="0" smtClean="0"/>
              <a:t>con </a:t>
            </a:r>
            <a:r>
              <a:rPr lang="it-IT" sz="1400" i="1" dirty="0"/>
              <a:t>corsie riservate e vie </a:t>
            </a:r>
            <a:r>
              <a:rPr lang="it-IT" sz="1400" i="1" dirty="0" smtClean="0"/>
              <a:t>preferenziali, sistemi di integrazione tariffaria) </a:t>
            </a:r>
            <a:r>
              <a:rPr lang="it-IT" sz="1400" dirty="0" smtClean="0"/>
              <a:t>nonché </a:t>
            </a:r>
            <a:r>
              <a:rPr lang="it-IT" sz="1400" dirty="0"/>
              <a:t>l'adozione di specifici strumenti di pianificazione </a:t>
            </a:r>
            <a:r>
              <a:rPr lang="it-IT" sz="1400" dirty="0" smtClean="0"/>
              <a:t>(</a:t>
            </a:r>
            <a:r>
              <a:rPr lang="it-IT" sz="1400" i="1" dirty="0" smtClean="0"/>
              <a:t>Piano Urbano per la Mobilità, programma strategico per sviluppare una visione  di sistema  della mobilità con orizzonte temporale di breve-medio-lungo periodo</a:t>
            </a:r>
            <a:r>
              <a:rPr lang="it-IT" sz="1400" dirty="0" smtClean="0"/>
              <a:t>).</a:t>
            </a:r>
            <a:r>
              <a:rPr lang="it-IT" sz="1400" dirty="0" smtClean="0">
                <a:latin typeface="Arial" panose="020B0604020202020204" pitchFamily="34" charset="0"/>
                <a:cs typeface="Arial" panose="020B0604020202020204" pitchFamily="34" charset="0"/>
              </a:rPr>
              <a:t/>
            </a:r>
            <a:br>
              <a:rPr lang="it-IT" sz="1400" dirty="0" smtClean="0">
                <a:latin typeface="Arial" panose="020B0604020202020204" pitchFamily="34" charset="0"/>
                <a:cs typeface="Arial" panose="020B0604020202020204" pitchFamily="34" charset="0"/>
              </a:rPr>
            </a:br>
            <a:r>
              <a:rPr lang="it-IT" sz="1300" dirty="0">
                <a:latin typeface="Arial" panose="020B0604020202020204" pitchFamily="34" charset="0"/>
                <a:cs typeface="Arial" panose="020B0604020202020204" pitchFamily="34" charset="0"/>
              </a:rPr>
              <a:t/>
            </a:r>
            <a:br>
              <a:rPr lang="it-IT" sz="1300" dirty="0">
                <a:latin typeface="Arial" panose="020B0604020202020204" pitchFamily="34" charset="0"/>
                <a:cs typeface="Arial" panose="020B0604020202020204" pitchFamily="34" charset="0"/>
              </a:rPr>
            </a:br>
            <a:endParaRPr lang="it-IT" altLang="it-IT" sz="1300" i="1" u="sng" dirty="0" smtClean="0">
              <a:solidFill>
                <a:srgbClr val="000000"/>
              </a:solidFill>
              <a:latin typeface="Arial" panose="020B0604020202020204" pitchFamily="34" charset="0"/>
              <a:cs typeface="Arial" panose="020B0604020202020204" pitchFamily="34" charset="0"/>
            </a:endParaRPr>
          </a:p>
        </p:txBody>
      </p:sp>
      <p:sp>
        <p:nvSpPr>
          <p:cNvPr id="2" name="CasellaDiTesto 1"/>
          <p:cNvSpPr txBox="1"/>
          <p:nvPr/>
        </p:nvSpPr>
        <p:spPr>
          <a:xfrm>
            <a:off x="29776" y="6381328"/>
            <a:ext cx="6144112" cy="276999"/>
          </a:xfrm>
          <a:prstGeom prst="rect">
            <a:avLst/>
          </a:prstGeom>
          <a:noFill/>
        </p:spPr>
        <p:txBody>
          <a:bodyPr wrap="square" rtlCol="0">
            <a:spAutoFit/>
          </a:bodyPr>
          <a:lstStyle/>
          <a:p>
            <a:endParaRPr lang="it-IT" sz="1200" dirty="0">
              <a:solidFill>
                <a:prstClr val="white"/>
              </a:solidFill>
            </a:endParaRPr>
          </a:p>
        </p:txBody>
      </p:sp>
      <p:sp>
        <p:nvSpPr>
          <p:cNvPr id="5" name="Rettangolo 4"/>
          <p:cNvSpPr/>
          <p:nvPr/>
        </p:nvSpPr>
        <p:spPr>
          <a:xfrm>
            <a:off x="2286000" y="262389"/>
            <a:ext cx="4572000" cy="400110"/>
          </a:xfrm>
          <a:prstGeom prst="rect">
            <a:avLst/>
          </a:prstGeom>
        </p:spPr>
        <p:txBody>
          <a:bodyPr>
            <a:spAutoFit/>
          </a:bodyPr>
          <a:lstStyle/>
          <a:p>
            <a:pPr algn="ctr"/>
            <a:r>
              <a:rPr lang="it-IT" sz="2000" b="1" dirty="0" smtClean="0">
                <a:solidFill>
                  <a:srgbClr val="002060"/>
                </a:solidFill>
              </a:rPr>
              <a:t>MOBILITA’    SOSTENIBILE </a:t>
            </a:r>
            <a:endParaRPr lang="it-IT" sz="2000" b="1" dirty="0">
              <a:solidFill>
                <a:srgbClr val="002060"/>
              </a:solidFill>
            </a:endParaRPr>
          </a:p>
        </p:txBody>
      </p:sp>
    </p:spTree>
    <p:extLst>
      <p:ext uri="{BB962C8B-B14F-4D97-AF65-F5344CB8AC3E}">
        <p14:creationId xmlns:p14="http://schemas.microsoft.com/office/powerpoint/2010/main" val="3427958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pPr algn="l"/>
            <a:r>
              <a:rPr lang="it-IT" sz="2400" dirty="0" smtClean="0">
                <a:solidFill>
                  <a:srgbClr val="002060"/>
                </a:solidFill>
              </a:rPr>
              <a:t>ABBONAMENTI</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755576" y="12576"/>
            <a:ext cx="7581528" cy="5663089"/>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ctr"/>
            <a:r>
              <a:rPr lang="it-IT" sz="1200" b="1" dirty="0" smtClean="0">
                <a:solidFill>
                  <a:srgbClr val="002060"/>
                </a:solidFill>
                <a:latin typeface="Trebuchet MS" panose="020B0603020202020204" pitchFamily="34" charset="0"/>
              </a:rPr>
              <a:t>	</a:t>
            </a: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r>
              <a:rPr lang="it-IT" sz="1200" b="1" i="1" dirty="0" smtClean="0">
                <a:solidFill>
                  <a:srgbClr val="002060"/>
                </a:solidFill>
                <a:latin typeface="Trebuchet MS" panose="020B0603020202020204" pitchFamily="34" charset="0"/>
                <a:cs typeface="Arial" panose="020B0604020202020204" pitchFamily="34" charset="0"/>
              </a:rPr>
              <a:t>L’Ateneo  </a:t>
            </a:r>
            <a:r>
              <a:rPr lang="it-IT" sz="1200" b="1" i="1" dirty="0">
                <a:solidFill>
                  <a:srgbClr val="002060"/>
                </a:solidFill>
                <a:latin typeface="Trebuchet MS" panose="020B0603020202020204" pitchFamily="34" charset="0"/>
                <a:cs typeface="Arial" panose="020B0604020202020204" pitchFamily="34" charset="0"/>
              </a:rPr>
              <a:t>ha </a:t>
            </a:r>
            <a:r>
              <a:rPr lang="it-IT" sz="1200" b="1" i="1" dirty="0" smtClean="0">
                <a:solidFill>
                  <a:srgbClr val="002060"/>
                </a:solidFill>
                <a:latin typeface="Trebuchet MS" panose="020B0603020202020204" pitchFamily="34" charset="0"/>
                <a:cs typeface="Arial" panose="020B0604020202020204" pitchFamily="34" charset="0"/>
              </a:rPr>
              <a:t>da tempo adottato </a:t>
            </a:r>
            <a:r>
              <a:rPr lang="it-IT" sz="1200" b="1" i="1" dirty="0">
                <a:solidFill>
                  <a:srgbClr val="002060"/>
                </a:solidFill>
                <a:latin typeface="Trebuchet MS" panose="020B0603020202020204" pitchFamily="34" charset="0"/>
                <a:cs typeface="Arial" panose="020B0604020202020204" pitchFamily="34" charset="0"/>
              </a:rPr>
              <a:t>misure d’intervento destinate a tutto il personale </a:t>
            </a:r>
            <a:endParaRPr lang="it-IT" sz="1200" b="1" i="1" dirty="0" smtClean="0">
              <a:solidFill>
                <a:srgbClr val="002060"/>
              </a:solidFill>
              <a:latin typeface="Trebuchet MS" panose="020B0603020202020204" pitchFamily="34" charset="0"/>
              <a:cs typeface="Arial" panose="020B0604020202020204" pitchFamily="34" charset="0"/>
            </a:endParaRPr>
          </a:p>
          <a:p>
            <a:pPr lvl="0" algn="ctr"/>
            <a:r>
              <a:rPr lang="it-IT" sz="1200" b="1" i="1" dirty="0" smtClean="0">
                <a:solidFill>
                  <a:srgbClr val="002060"/>
                </a:solidFill>
                <a:latin typeface="Trebuchet MS" panose="020B0603020202020204" pitchFamily="34" charset="0"/>
                <a:cs typeface="Arial" panose="020B0604020202020204" pitchFamily="34" charset="0"/>
              </a:rPr>
              <a:t>che </a:t>
            </a:r>
            <a:r>
              <a:rPr lang="it-IT" sz="1200" b="1" i="1" dirty="0">
                <a:solidFill>
                  <a:srgbClr val="002060"/>
                </a:solidFill>
                <a:latin typeface="Trebuchet MS" panose="020B0603020202020204" pitchFamily="34" charset="0"/>
                <a:cs typeface="Arial" panose="020B0604020202020204" pitchFamily="34" charset="0"/>
              </a:rPr>
              <a:t>agevolano l’utilizzo dei mezzi pubblici (ATM e Trenord).</a:t>
            </a:r>
          </a:p>
          <a:p>
            <a:pPr lvl="0"/>
            <a:endParaRPr lang="it-IT" sz="1200" b="1" i="1" dirty="0">
              <a:solidFill>
                <a:srgbClr val="002060"/>
              </a:solidFill>
              <a:latin typeface="Trebuchet MS" panose="020B0603020202020204" pitchFamily="34" charset="0"/>
              <a:cs typeface="Arial" panose="020B0604020202020204" pitchFamily="34" charset="0"/>
            </a:endParaRPr>
          </a:p>
          <a:p>
            <a:pPr lvl="0" algn="ctr"/>
            <a:r>
              <a:rPr lang="it-IT" sz="1200" i="1" dirty="0" smtClean="0">
                <a:solidFill>
                  <a:srgbClr val="002060"/>
                </a:solidFill>
                <a:latin typeface="Trebuchet MS" panose="020B0603020202020204" pitchFamily="34" charset="0"/>
                <a:cs typeface="Arial" panose="020B0604020202020204" pitchFamily="34" charset="0"/>
              </a:rPr>
              <a:t>Convenzioni </a:t>
            </a:r>
            <a:r>
              <a:rPr lang="it-IT" sz="1200" i="1" dirty="0">
                <a:solidFill>
                  <a:srgbClr val="002060"/>
                </a:solidFill>
                <a:latin typeface="Trebuchet MS" panose="020B0603020202020204" pitchFamily="34" charset="0"/>
                <a:cs typeface="Arial" panose="020B0604020202020204" pitchFamily="34" charset="0"/>
              </a:rPr>
              <a:t>tra Ateneo e aziende di trasporto pubblico </a:t>
            </a:r>
            <a:r>
              <a:rPr lang="it-IT" sz="1200" i="1" dirty="0" smtClean="0">
                <a:solidFill>
                  <a:srgbClr val="002060"/>
                </a:solidFill>
                <a:latin typeface="Trebuchet MS" panose="020B0603020202020204" pitchFamily="34" charset="0"/>
                <a:cs typeface="Arial" panose="020B0604020202020204" pitchFamily="34" charset="0"/>
              </a:rPr>
              <a:t>attive </a:t>
            </a:r>
            <a:r>
              <a:rPr lang="it-IT" sz="1200" i="1" dirty="0">
                <a:solidFill>
                  <a:srgbClr val="002060"/>
                </a:solidFill>
                <a:latin typeface="Trebuchet MS" panose="020B0603020202020204" pitchFamily="34" charset="0"/>
                <a:cs typeface="Arial" panose="020B0604020202020204" pitchFamily="34" charset="0"/>
              </a:rPr>
              <a:t>sul territorio </a:t>
            </a:r>
            <a:endParaRPr lang="it-IT" sz="1200" i="1" dirty="0" smtClean="0">
              <a:solidFill>
                <a:srgbClr val="002060"/>
              </a:solidFill>
              <a:latin typeface="Trebuchet MS" panose="020B0603020202020204" pitchFamily="34" charset="0"/>
              <a:cs typeface="Arial" panose="020B0604020202020204" pitchFamily="34" charset="0"/>
            </a:endParaRPr>
          </a:p>
          <a:p>
            <a:pPr lvl="0" algn="ctr"/>
            <a:r>
              <a:rPr lang="it-IT" sz="1200" i="1" dirty="0" smtClean="0">
                <a:solidFill>
                  <a:srgbClr val="002060"/>
                </a:solidFill>
                <a:latin typeface="Trebuchet MS" panose="020B0603020202020204" pitchFamily="34" charset="0"/>
                <a:cs typeface="Arial" panose="020B0604020202020204" pitchFamily="34" charset="0"/>
              </a:rPr>
              <a:t>permettono </a:t>
            </a:r>
            <a:r>
              <a:rPr lang="it-IT" sz="1200" i="1" dirty="0">
                <a:solidFill>
                  <a:srgbClr val="002060"/>
                </a:solidFill>
                <a:latin typeface="Trebuchet MS" panose="020B0603020202020204" pitchFamily="34" charset="0"/>
                <a:cs typeface="Arial" panose="020B0604020202020204" pitchFamily="34" charset="0"/>
              </a:rPr>
              <a:t>al personale a tempo determinato e indeterminato </a:t>
            </a:r>
            <a:endParaRPr lang="it-IT" sz="1200" i="1" dirty="0" smtClean="0">
              <a:solidFill>
                <a:srgbClr val="002060"/>
              </a:solidFill>
              <a:latin typeface="Trebuchet MS" panose="020B0603020202020204" pitchFamily="34" charset="0"/>
              <a:cs typeface="Arial" panose="020B0604020202020204" pitchFamily="34" charset="0"/>
            </a:endParaRPr>
          </a:p>
          <a:p>
            <a:pPr lvl="0" algn="ctr"/>
            <a:r>
              <a:rPr lang="it-IT" sz="1200" i="1" dirty="0" smtClean="0">
                <a:solidFill>
                  <a:srgbClr val="002060"/>
                </a:solidFill>
                <a:latin typeface="Trebuchet MS" panose="020B0603020202020204" pitchFamily="34" charset="0"/>
                <a:cs typeface="Arial" panose="020B0604020202020204" pitchFamily="34" charset="0"/>
              </a:rPr>
              <a:t>di </a:t>
            </a:r>
            <a:r>
              <a:rPr lang="it-IT" sz="1200" i="1" dirty="0">
                <a:solidFill>
                  <a:srgbClr val="002060"/>
                </a:solidFill>
                <a:latin typeface="Trebuchet MS" panose="020B0603020202020204" pitchFamily="34" charset="0"/>
                <a:cs typeface="Arial" panose="020B0604020202020204" pitchFamily="34" charset="0"/>
              </a:rPr>
              <a:t>usufruire </a:t>
            </a:r>
            <a:r>
              <a:rPr lang="it-IT" sz="1200" i="1" dirty="0" smtClean="0">
                <a:solidFill>
                  <a:srgbClr val="002060"/>
                </a:solidFill>
                <a:latin typeface="Trebuchet MS" panose="020B0603020202020204" pitchFamily="34" charset="0"/>
                <a:cs typeface="Arial" panose="020B0604020202020204" pitchFamily="34" charset="0"/>
              </a:rPr>
              <a:t>di </a:t>
            </a:r>
            <a:r>
              <a:rPr lang="it-IT" sz="1200" i="1" dirty="0">
                <a:solidFill>
                  <a:srgbClr val="002060"/>
                </a:solidFill>
                <a:latin typeface="Trebuchet MS" panose="020B0603020202020204" pitchFamily="34" charset="0"/>
                <a:cs typeface="Arial" panose="020B0604020202020204" pitchFamily="34" charset="0"/>
              </a:rPr>
              <a:t>un contributo sul costo di abbonamenti alla rete ATM - SITAM, TRENORD </a:t>
            </a:r>
            <a:endParaRPr lang="it-IT" sz="1200" i="1" dirty="0" smtClean="0">
              <a:solidFill>
                <a:srgbClr val="002060"/>
              </a:solidFill>
              <a:latin typeface="Trebuchet MS" panose="020B0603020202020204" pitchFamily="34" charset="0"/>
              <a:cs typeface="Arial" panose="020B0604020202020204" pitchFamily="34" charset="0"/>
            </a:endParaRPr>
          </a:p>
          <a:p>
            <a:pPr lvl="0" algn="ctr"/>
            <a:r>
              <a:rPr lang="it-IT" sz="1200" i="1" dirty="0" smtClean="0">
                <a:solidFill>
                  <a:srgbClr val="002060"/>
                </a:solidFill>
                <a:latin typeface="Trebuchet MS" panose="020B0603020202020204" pitchFamily="34" charset="0"/>
                <a:cs typeface="Arial" panose="020B0604020202020204" pitchFamily="34" charset="0"/>
              </a:rPr>
              <a:t>e </a:t>
            </a:r>
            <a:r>
              <a:rPr lang="it-IT" sz="1200" i="1" dirty="0">
                <a:solidFill>
                  <a:srgbClr val="002060"/>
                </a:solidFill>
                <a:latin typeface="Trebuchet MS" panose="020B0603020202020204" pitchFamily="34" charset="0"/>
                <a:cs typeface="Arial" panose="020B0604020202020204" pitchFamily="34" charset="0"/>
              </a:rPr>
              <a:t>«Io viaggio ovunque in Lombardia», Autolinee private o a parcheggi di interscambio </a:t>
            </a:r>
            <a:endParaRPr lang="it-IT" sz="1200" i="1" dirty="0" smtClean="0">
              <a:solidFill>
                <a:srgbClr val="002060"/>
              </a:solidFill>
              <a:latin typeface="Trebuchet MS" panose="020B0603020202020204" pitchFamily="34" charset="0"/>
              <a:cs typeface="Arial" panose="020B0604020202020204" pitchFamily="34" charset="0"/>
            </a:endParaRPr>
          </a:p>
          <a:p>
            <a:pPr lvl="0" algn="ctr"/>
            <a:endParaRPr lang="it-IT" sz="1200" i="1" dirty="0" smtClean="0">
              <a:solidFill>
                <a:srgbClr val="002060"/>
              </a:solidFill>
              <a:latin typeface="Trebuchet MS" panose="020B0603020202020204" pitchFamily="34" charset="0"/>
              <a:cs typeface="Arial" panose="020B0604020202020204" pitchFamily="34" charset="0"/>
            </a:endParaRPr>
          </a:p>
          <a:p>
            <a:pPr lvl="0" algn="ctr"/>
            <a:r>
              <a:rPr lang="it-IT" sz="1200" b="1" i="1" dirty="0" smtClean="0">
                <a:solidFill>
                  <a:srgbClr val="002060"/>
                </a:solidFill>
                <a:latin typeface="Trebuchet MS" panose="020B0603020202020204" pitchFamily="34" charset="0"/>
                <a:cs typeface="Arial" panose="020B0604020202020204" pitchFamily="34" charset="0"/>
              </a:rPr>
              <a:t>fino </a:t>
            </a:r>
            <a:r>
              <a:rPr lang="it-IT" sz="1200" b="1" i="1" dirty="0">
                <a:solidFill>
                  <a:srgbClr val="002060"/>
                </a:solidFill>
                <a:latin typeface="Trebuchet MS" panose="020B0603020202020204" pitchFamily="34" charset="0"/>
                <a:cs typeface="Arial" panose="020B0604020202020204" pitchFamily="34" charset="0"/>
              </a:rPr>
              <a:t>a un limite massimo di 258,23 euro (art. 51 del T.U.I.R</a:t>
            </a:r>
            <a:r>
              <a:rPr lang="it-IT" sz="1200" b="1" i="1" dirty="0" smtClean="0">
                <a:solidFill>
                  <a:srgbClr val="002060"/>
                </a:solidFill>
                <a:latin typeface="Trebuchet MS" panose="020B0603020202020204" pitchFamily="34" charset="0"/>
                <a:cs typeface="Arial" panose="020B0604020202020204" pitchFamily="34" charset="0"/>
              </a:rPr>
              <a:t>).</a:t>
            </a:r>
          </a:p>
          <a:p>
            <a:pPr lvl="0" algn="ctr"/>
            <a:endParaRPr lang="it-IT" sz="1200" b="1" i="1" dirty="0">
              <a:solidFill>
                <a:srgbClr val="002060"/>
              </a:solidFill>
              <a:latin typeface="Trebuchet MS" panose="020B0603020202020204" pitchFamily="34" charset="0"/>
              <a:cs typeface="Arial" panose="020B0604020202020204" pitchFamily="34" charset="0"/>
            </a:endParaRPr>
          </a:p>
          <a:p>
            <a:pPr lvl="0" algn="ctr"/>
            <a:endParaRPr lang="it-IT" sz="1200" b="1" i="1" dirty="0">
              <a:solidFill>
                <a:srgbClr val="002060"/>
              </a:solidFill>
              <a:latin typeface="Trebuchet MS" panose="020B0603020202020204" pitchFamily="34" charset="0"/>
              <a:cs typeface="Arial" panose="020B0604020202020204" pitchFamily="34" charset="0"/>
            </a:endParaRPr>
          </a:p>
          <a:p>
            <a:pPr lvl="0" algn="ctr"/>
            <a:r>
              <a:rPr lang="it-IT" sz="1200" i="1" dirty="0">
                <a:solidFill>
                  <a:srgbClr val="002060"/>
                </a:solidFill>
                <a:latin typeface="Trebuchet MS" panose="020B0603020202020204" pitchFamily="34" charset="0"/>
                <a:cs typeface="Arial" panose="020B0604020202020204" pitchFamily="34" charset="0"/>
              </a:rPr>
              <a:t>Correlati agli abbonamenti ATM sussistono forme agevolative di utilizzo di Bike </a:t>
            </a:r>
            <a:r>
              <a:rPr lang="it-IT" sz="1200" i="1" dirty="0" err="1">
                <a:solidFill>
                  <a:srgbClr val="002060"/>
                </a:solidFill>
                <a:latin typeface="Trebuchet MS" panose="020B0603020202020204" pitchFamily="34" charset="0"/>
                <a:cs typeface="Arial" panose="020B0604020202020204" pitchFamily="34" charset="0"/>
              </a:rPr>
              <a:t>Sharing</a:t>
            </a:r>
            <a:r>
              <a:rPr lang="it-IT" sz="1200" i="1" dirty="0">
                <a:solidFill>
                  <a:srgbClr val="002060"/>
                </a:solidFill>
                <a:latin typeface="Trebuchet MS" panose="020B0603020202020204" pitchFamily="34" charset="0"/>
                <a:cs typeface="Arial" panose="020B0604020202020204" pitchFamily="34" charset="0"/>
              </a:rPr>
              <a:t> (</a:t>
            </a:r>
            <a:r>
              <a:rPr lang="it-IT" sz="1200" i="1" dirty="0" err="1">
                <a:solidFill>
                  <a:srgbClr val="002060"/>
                </a:solidFill>
                <a:latin typeface="Trebuchet MS" panose="020B0603020202020204" pitchFamily="34" charset="0"/>
                <a:cs typeface="Arial" panose="020B0604020202020204" pitchFamily="34" charset="0"/>
              </a:rPr>
              <a:t>BikeMI</a:t>
            </a:r>
            <a:r>
              <a:rPr lang="it-IT" sz="1200" i="1" dirty="0">
                <a:solidFill>
                  <a:srgbClr val="002060"/>
                </a:solidFill>
                <a:latin typeface="Trebuchet MS" panose="020B0603020202020204" pitchFamily="34" charset="0"/>
                <a:cs typeface="Arial" panose="020B0604020202020204" pitchFamily="34" charset="0"/>
              </a:rPr>
              <a:t>) </a:t>
            </a:r>
            <a:endParaRPr lang="it-IT" sz="1200" i="1" dirty="0" smtClean="0">
              <a:solidFill>
                <a:srgbClr val="002060"/>
              </a:solidFill>
              <a:latin typeface="Trebuchet MS" panose="020B0603020202020204" pitchFamily="34" charset="0"/>
              <a:cs typeface="Arial" panose="020B0604020202020204" pitchFamily="34" charset="0"/>
            </a:endParaRPr>
          </a:p>
          <a:p>
            <a:pPr lvl="0"/>
            <a:endParaRPr lang="it-IT" sz="1200" i="1" dirty="0">
              <a:solidFill>
                <a:srgbClr val="002060"/>
              </a:solidFill>
              <a:latin typeface="Trebuchet MS" panose="020B0603020202020204" pitchFamily="34" charset="0"/>
              <a:cs typeface="Arial" panose="020B0604020202020204" pitchFamily="34" charset="0"/>
            </a:endParaRPr>
          </a:p>
          <a:p>
            <a:pPr lvl="0"/>
            <a:r>
              <a:rPr lang="it-IT" sz="1200" i="1" dirty="0" smtClean="0">
                <a:solidFill>
                  <a:srgbClr val="002060"/>
                </a:solidFill>
                <a:latin typeface="Trebuchet MS" panose="020B0603020202020204" pitchFamily="34" charset="0"/>
                <a:cs typeface="Arial" panose="020B0604020202020204" pitchFamily="34" charset="0"/>
              </a:rPr>
              <a:t>		             </a:t>
            </a:r>
            <a:r>
              <a:rPr lang="it-IT" sz="1200" b="1" dirty="0" smtClean="0">
                <a:solidFill>
                  <a:srgbClr val="002060"/>
                </a:solidFill>
                <a:latin typeface="Trebuchet MS" pitchFamily="34" charset="0"/>
              </a:rPr>
              <a:t>NUOVI  </a:t>
            </a:r>
            <a:r>
              <a:rPr lang="it-IT" sz="1200" b="1" dirty="0">
                <a:solidFill>
                  <a:srgbClr val="002060"/>
                </a:solidFill>
                <a:latin typeface="Trebuchet MS" pitchFamily="34" charset="0"/>
              </a:rPr>
              <a:t>INTERVENTI  IN  CORSO </a:t>
            </a:r>
            <a:r>
              <a:rPr lang="it-IT" sz="1200" b="1" dirty="0" smtClean="0">
                <a:solidFill>
                  <a:srgbClr val="002060"/>
                </a:solidFill>
                <a:latin typeface="Trebuchet MS" pitchFamily="34" charset="0"/>
              </a:rPr>
              <a:t>–TPL</a:t>
            </a:r>
          </a:p>
          <a:p>
            <a:pPr lvl="0"/>
            <a:endParaRPr lang="it-IT" sz="1200" b="1" dirty="0">
              <a:solidFill>
                <a:srgbClr val="002060"/>
              </a:solidFill>
              <a:latin typeface="Trebuchet MS" pitchFamily="34" charset="0"/>
            </a:endParaRPr>
          </a:p>
          <a:p>
            <a:pPr marL="171450" lvl="0" indent="-171450" algn="just">
              <a:buFont typeface="Arial" panose="020B0604020202020204" pitchFamily="34" charset="0"/>
              <a:buChar char="•"/>
              <a:defRPr/>
            </a:pPr>
            <a:r>
              <a:rPr lang="it-IT" sz="1200" dirty="0" smtClean="0">
                <a:solidFill>
                  <a:srgbClr val="002060"/>
                </a:solidFill>
                <a:latin typeface="Trebuchet MS" pitchFamily="34" charset="0"/>
              </a:rPr>
              <a:t>L’attività è </a:t>
            </a:r>
            <a:r>
              <a:rPr lang="it-IT" sz="1200" dirty="0">
                <a:solidFill>
                  <a:srgbClr val="002060"/>
                </a:solidFill>
                <a:latin typeface="Trebuchet MS" pitchFamily="34" charset="0"/>
              </a:rPr>
              <a:t>stata integrata </a:t>
            </a:r>
            <a:r>
              <a:rPr lang="it-IT" sz="1200" dirty="0" smtClean="0">
                <a:solidFill>
                  <a:srgbClr val="002060"/>
                </a:solidFill>
                <a:latin typeface="Trebuchet MS" pitchFamily="34" charset="0"/>
              </a:rPr>
              <a:t>con servizi </a:t>
            </a:r>
            <a:r>
              <a:rPr lang="it-IT" sz="1200" dirty="0">
                <a:solidFill>
                  <a:srgbClr val="002060"/>
                </a:solidFill>
                <a:latin typeface="Trebuchet MS" pitchFamily="34" charset="0"/>
              </a:rPr>
              <a:t>innovativi </a:t>
            </a:r>
            <a:r>
              <a:rPr lang="it-IT" sz="1200" dirty="0" smtClean="0">
                <a:solidFill>
                  <a:srgbClr val="002060"/>
                </a:solidFill>
                <a:latin typeface="Trebuchet MS" pitchFamily="34" charset="0"/>
              </a:rPr>
              <a:t> per attuare l’informazione </a:t>
            </a:r>
            <a:r>
              <a:rPr lang="it-IT" sz="1200" dirty="0">
                <a:solidFill>
                  <a:srgbClr val="002060"/>
                </a:solidFill>
                <a:latin typeface="Trebuchet MS" pitchFamily="34" charset="0"/>
              </a:rPr>
              <a:t>on-line</a:t>
            </a:r>
            <a:r>
              <a:rPr lang="it-IT" sz="1200" dirty="0" smtClean="0">
                <a:solidFill>
                  <a:srgbClr val="002060"/>
                </a:solidFill>
                <a:latin typeface="Trebuchet MS" pitchFamily="34" charset="0"/>
              </a:rPr>
              <a:t>, attraverso </a:t>
            </a:r>
            <a:r>
              <a:rPr lang="it-IT" sz="1200" dirty="0">
                <a:solidFill>
                  <a:srgbClr val="002060"/>
                </a:solidFill>
                <a:latin typeface="Trebuchet MS" pitchFamily="34" charset="0"/>
              </a:rPr>
              <a:t>le liste di posta elettronica dell’Ateneo, </a:t>
            </a:r>
            <a:r>
              <a:rPr lang="it-IT" sz="1200" dirty="0" smtClean="0">
                <a:solidFill>
                  <a:srgbClr val="002060"/>
                </a:solidFill>
                <a:latin typeface="Trebuchet MS" pitchFamily="34" charset="0"/>
              </a:rPr>
              <a:t>concernente </a:t>
            </a:r>
            <a:r>
              <a:rPr lang="it-IT" sz="1200" dirty="0">
                <a:solidFill>
                  <a:srgbClr val="002060"/>
                </a:solidFill>
                <a:latin typeface="Trebuchet MS" pitchFamily="34" charset="0"/>
              </a:rPr>
              <a:t>avvisi ed indicazioni in occasione </a:t>
            </a:r>
            <a:r>
              <a:rPr lang="it-IT" sz="1200" dirty="0" smtClean="0">
                <a:solidFill>
                  <a:srgbClr val="002060"/>
                </a:solidFill>
                <a:latin typeface="Trebuchet MS" pitchFamily="34" charset="0"/>
              </a:rPr>
              <a:t>di </a:t>
            </a:r>
          </a:p>
          <a:p>
            <a:pPr lvl="0">
              <a:defRPr/>
            </a:pPr>
            <a:r>
              <a:rPr lang="it-IT" sz="1200" b="1" dirty="0">
                <a:solidFill>
                  <a:srgbClr val="002060"/>
                </a:solidFill>
                <a:latin typeface="Trebuchet MS" pitchFamily="34" charset="0"/>
              </a:rPr>
              <a:t> </a:t>
            </a:r>
            <a:r>
              <a:rPr lang="it-IT" sz="1200" b="1" dirty="0" smtClean="0">
                <a:solidFill>
                  <a:srgbClr val="002060"/>
                </a:solidFill>
                <a:latin typeface="Trebuchet MS" pitchFamily="34" charset="0"/>
              </a:rPr>
              <a:t>   </a:t>
            </a:r>
            <a:r>
              <a:rPr lang="it-IT" sz="1400" b="1" dirty="0" smtClean="0">
                <a:solidFill>
                  <a:srgbClr val="002060"/>
                </a:solidFill>
                <a:latin typeface="Trebuchet MS" pitchFamily="34" charset="0"/>
              </a:rPr>
              <a:t>giornate di sciopero dei mezzi </a:t>
            </a:r>
          </a:p>
          <a:p>
            <a:pPr lvl="0">
              <a:defRPr/>
            </a:pPr>
            <a:r>
              <a:rPr lang="it-IT" sz="1200" b="1" dirty="0">
                <a:solidFill>
                  <a:srgbClr val="002060"/>
                </a:solidFill>
                <a:latin typeface="Trebuchet MS" pitchFamily="34" charset="0"/>
              </a:rPr>
              <a:t> </a:t>
            </a:r>
            <a:r>
              <a:rPr lang="it-IT" sz="1200" b="1" dirty="0" smtClean="0">
                <a:solidFill>
                  <a:srgbClr val="002060"/>
                </a:solidFill>
                <a:latin typeface="Trebuchet MS" pitchFamily="34" charset="0"/>
              </a:rPr>
              <a:t>   o eventi di particolare rilevanza che possono avere ripercussioni sul sistema del trasporto pubblico</a:t>
            </a:r>
            <a:endParaRPr lang="it-IT" sz="1200" dirty="0">
              <a:solidFill>
                <a:srgbClr val="002060"/>
              </a:solidFill>
              <a:latin typeface="Trebuchet MS" pitchFamily="34" charset="0"/>
            </a:endParaRPr>
          </a:p>
          <a:p>
            <a:pPr marL="285750" lvl="0" indent="-285750">
              <a:buFont typeface="Arial" panose="020B0604020202020204" pitchFamily="34" charset="0"/>
              <a:buChar char="•"/>
              <a:defRPr/>
            </a:pPr>
            <a:endParaRPr lang="it-IT" sz="1200" dirty="0">
              <a:solidFill>
                <a:srgbClr val="002060"/>
              </a:solidFill>
              <a:latin typeface="Trebuchet MS" pitchFamily="34" charset="0"/>
            </a:endParaRPr>
          </a:p>
          <a:p>
            <a:pPr marL="180975" lvl="0" indent="-180975">
              <a:buFont typeface="Arial" panose="020B0604020202020204" pitchFamily="34" charset="0"/>
              <a:buChar char="•"/>
              <a:defRPr/>
            </a:pPr>
            <a:r>
              <a:rPr lang="it-IT" sz="1200" dirty="0">
                <a:solidFill>
                  <a:srgbClr val="002060"/>
                </a:solidFill>
                <a:latin typeface="Trebuchet MS" pitchFamily="34" charset="0"/>
              </a:rPr>
              <a:t>Viene inoltre effettuata, sempre mediante la medesima modalità divulgativa e con cadenza </a:t>
            </a:r>
            <a:r>
              <a:rPr lang="it-IT" sz="1200" dirty="0" smtClean="0">
                <a:solidFill>
                  <a:srgbClr val="002060"/>
                </a:solidFill>
                <a:latin typeface="Trebuchet MS" pitchFamily="34" charset="0"/>
              </a:rPr>
              <a:t>bimestrale- trimestrale, </a:t>
            </a:r>
            <a:r>
              <a:rPr lang="it-IT" sz="1200" dirty="0">
                <a:solidFill>
                  <a:srgbClr val="002060"/>
                </a:solidFill>
                <a:latin typeface="Trebuchet MS" pitchFamily="34" charset="0"/>
              </a:rPr>
              <a:t>l’elenco delle offerte e degli sconti che sono riservati ai possessori degli abbonamenti </a:t>
            </a:r>
            <a:endParaRPr lang="it-IT" sz="1200" dirty="0" smtClean="0">
              <a:solidFill>
                <a:srgbClr val="002060"/>
              </a:solidFill>
              <a:latin typeface="Trebuchet MS" pitchFamily="34" charset="0"/>
            </a:endParaRPr>
          </a:p>
          <a:p>
            <a:pPr lvl="0">
              <a:tabLst>
                <a:tab pos="180975" algn="l"/>
              </a:tabLst>
              <a:defRPr/>
            </a:pPr>
            <a:r>
              <a:rPr lang="it-IT" sz="1200" dirty="0">
                <a:solidFill>
                  <a:srgbClr val="002060"/>
                </a:solidFill>
                <a:latin typeface="Trebuchet MS" pitchFamily="34" charset="0"/>
              </a:rPr>
              <a:t>	</a:t>
            </a:r>
            <a:r>
              <a:rPr lang="it-IT" sz="1200" dirty="0" smtClean="0">
                <a:solidFill>
                  <a:srgbClr val="002060"/>
                </a:solidFill>
                <a:latin typeface="Trebuchet MS" pitchFamily="34" charset="0"/>
              </a:rPr>
              <a:t>sia </a:t>
            </a:r>
            <a:r>
              <a:rPr lang="it-IT" sz="1200" dirty="0">
                <a:solidFill>
                  <a:srgbClr val="002060"/>
                </a:solidFill>
                <a:latin typeface="Trebuchet MS" pitchFamily="34" charset="0"/>
              </a:rPr>
              <a:t>ATM sia Trenord, per eventi culturali (ingressi scontati a mostre, musei e spettacoli teatrali).</a:t>
            </a:r>
          </a:p>
        </p:txBody>
      </p:sp>
    </p:spTree>
    <p:extLst>
      <p:ext uri="{BB962C8B-B14F-4D97-AF65-F5344CB8AC3E}">
        <p14:creationId xmlns:p14="http://schemas.microsoft.com/office/powerpoint/2010/main" val="209909060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1143000"/>
          </a:xfrm>
        </p:spPr>
        <p:txBody>
          <a:bodyPr/>
          <a:lstStyle/>
          <a:p>
            <a:pPr algn="l"/>
            <a:r>
              <a:rPr lang="it-IT" sz="2400" dirty="0" smtClean="0">
                <a:solidFill>
                  <a:srgbClr val="002060"/>
                </a:solidFill>
              </a:rPr>
              <a:t>ABBONAMENTI</a:t>
            </a:r>
            <a:endParaRPr lang="it-IT" sz="2400" dirty="0">
              <a:solidFill>
                <a:srgbClr val="002060"/>
              </a:solidFill>
            </a:endParaRPr>
          </a:p>
        </p:txBody>
      </p:sp>
      <p:sp>
        <p:nvSpPr>
          <p:cNvPr id="3" name="Rettangolo 2"/>
          <p:cNvSpPr/>
          <p:nvPr/>
        </p:nvSpPr>
        <p:spPr>
          <a:xfrm>
            <a:off x="1975449" y="908720"/>
            <a:ext cx="3460647" cy="3600986"/>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smtClean="0">
              <a:solidFill>
                <a:srgbClr val="000000"/>
              </a:solidFill>
              <a:latin typeface="Calibri" panose="020F0502020204030204" pitchFamily="34" charset="0"/>
            </a:endParaRPr>
          </a:p>
          <a:p>
            <a:r>
              <a:rPr lang="it-IT" b="1" dirty="0" smtClean="0">
                <a:solidFill>
                  <a:srgbClr val="002060"/>
                </a:solidFill>
                <a:latin typeface="Calibri" panose="020F0502020204030204" pitchFamily="34" charset="0"/>
              </a:rPr>
              <a:t>	ATM</a:t>
            </a:r>
            <a:r>
              <a:rPr lang="it-IT" dirty="0">
                <a:solidFill>
                  <a:srgbClr val="002060"/>
                </a:solidFill>
                <a:latin typeface="Calibri" panose="020F0502020204030204" pitchFamily="34" charset="0"/>
              </a:rPr>
              <a:t>	</a:t>
            </a:r>
            <a:r>
              <a:rPr lang="it-IT" b="1" i="1" dirty="0" smtClean="0">
                <a:solidFill>
                  <a:srgbClr val="002060"/>
                </a:solidFill>
                <a:latin typeface="Calibri" panose="020F0502020204030204" pitchFamily="34" charset="0"/>
              </a:rPr>
              <a:t>ferroviari</a:t>
            </a:r>
            <a:r>
              <a:rPr lang="it-IT" b="1" dirty="0">
                <a:solidFill>
                  <a:srgbClr val="002060"/>
                </a:solidFill>
                <a:latin typeface="Calibri" panose="020F0502020204030204" pitchFamily="34" charset="0"/>
              </a:rPr>
              <a:t>	</a:t>
            </a:r>
          </a:p>
          <a:p>
            <a:r>
              <a:rPr lang="it-IT" sz="1200" dirty="0">
                <a:solidFill>
                  <a:srgbClr val="002060"/>
                </a:solidFill>
                <a:latin typeface="Arial" panose="020B0604020202020204" pitchFamily="34" charset="0"/>
                <a:cs typeface="Arial" panose="020B0604020202020204" pitchFamily="34" charset="0"/>
              </a:rPr>
              <a:t>2004	1.323	299	</a:t>
            </a:r>
          </a:p>
          <a:p>
            <a:r>
              <a:rPr lang="it-IT" sz="1200" dirty="0">
                <a:solidFill>
                  <a:srgbClr val="002060"/>
                </a:solidFill>
                <a:latin typeface="Arial" panose="020B0604020202020204" pitchFamily="34" charset="0"/>
                <a:cs typeface="Arial" panose="020B0604020202020204" pitchFamily="34" charset="0"/>
              </a:rPr>
              <a:t>2005	1.397	310	</a:t>
            </a:r>
          </a:p>
          <a:p>
            <a:r>
              <a:rPr lang="it-IT" sz="1200" dirty="0">
                <a:solidFill>
                  <a:srgbClr val="002060"/>
                </a:solidFill>
                <a:latin typeface="Arial" panose="020B0604020202020204" pitchFamily="34" charset="0"/>
                <a:cs typeface="Arial" panose="020B0604020202020204" pitchFamily="34" charset="0"/>
              </a:rPr>
              <a:t>2006	1.464	302	</a:t>
            </a:r>
          </a:p>
          <a:p>
            <a:r>
              <a:rPr lang="it-IT" sz="1200" dirty="0">
                <a:solidFill>
                  <a:srgbClr val="002060"/>
                </a:solidFill>
                <a:latin typeface="Arial" panose="020B0604020202020204" pitchFamily="34" charset="0"/>
                <a:cs typeface="Arial" panose="020B0604020202020204" pitchFamily="34" charset="0"/>
              </a:rPr>
              <a:t>2007	1.466	324	</a:t>
            </a:r>
          </a:p>
          <a:p>
            <a:r>
              <a:rPr lang="it-IT" sz="1200" dirty="0">
                <a:solidFill>
                  <a:srgbClr val="002060"/>
                </a:solidFill>
                <a:latin typeface="Arial" panose="020B0604020202020204" pitchFamily="34" charset="0"/>
                <a:cs typeface="Arial" panose="020B0604020202020204" pitchFamily="34" charset="0"/>
              </a:rPr>
              <a:t>2008	1.495	347	</a:t>
            </a:r>
          </a:p>
          <a:p>
            <a:r>
              <a:rPr lang="it-IT" sz="1200" dirty="0">
                <a:solidFill>
                  <a:srgbClr val="002060"/>
                </a:solidFill>
                <a:latin typeface="Arial" panose="020B0604020202020204" pitchFamily="34" charset="0"/>
                <a:cs typeface="Arial" panose="020B0604020202020204" pitchFamily="34" charset="0"/>
              </a:rPr>
              <a:t>2009	1.483	345	</a:t>
            </a:r>
          </a:p>
          <a:p>
            <a:r>
              <a:rPr lang="it-IT" sz="1200" dirty="0">
                <a:solidFill>
                  <a:srgbClr val="002060"/>
                </a:solidFill>
                <a:latin typeface="Arial" panose="020B0604020202020204" pitchFamily="34" charset="0"/>
                <a:cs typeface="Arial" panose="020B0604020202020204" pitchFamily="34" charset="0"/>
              </a:rPr>
              <a:t>2010	1.497	370	</a:t>
            </a:r>
          </a:p>
          <a:p>
            <a:r>
              <a:rPr lang="it-IT" sz="1200" dirty="0">
                <a:solidFill>
                  <a:srgbClr val="002060"/>
                </a:solidFill>
                <a:latin typeface="Arial" panose="020B0604020202020204" pitchFamily="34" charset="0"/>
                <a:cs typeface="Arial" panose="020B0604020202020204" pitchFamily="34" charset="0"/>
              </a:rPr>
              <a:t>2011	1.538	432	</a:t>
            </a:r>
          </a:p>
          <a:p>
            <a:r>
              <a:rPr lang="it-IT" sz="1200" dirty="0">
                <a:solidFill>
                  <a:srgbClr val="002060"/>
                </a:solidFill>
                <a:latin typeface="Arial" panose="020B0604020202020204" pitchFamily="34" charset="0"/>
                <a:cs typeface="Arial" panose="020B0604020202020204" pitchFamily="34" charset="0"/>
              </a:rPr>
              <a:t>2012	1.621	478	</a:t>
            </a:r>
          </a:p>
          <a:p>
            <a:r>
              <a:rPr lang="it-IT" sz="1200" dirty="0">
                <a:solidFill>
                  <a:srgbClr val="002060"/>
                </a:solidFill>
                <a:latin typeface="Arial" panose="020B0604020202020204" pitchFamily="34" charset="0"/>
                <a:cs typeface="Arial" panose="020B0604020202020204" pitchFamily="34" charset="0"/>
              </a:rPr>
              <a:t>2013	1.619	516	</a:t>
            </a:r>
          </a:p>
          <a:p>
            <a:r>
              <a:rPr lang="it-IT" sz="1200" dirty="0">
                <a:solidFill>
                  <a:srgbClr val="002060"/>
                </a:solidFill>
                <a:latin typeface="Arial" panose="020B0604020202020204" pitchFamily="34" charset="0"/>
                <a:cs typeface="Arial" panose="020B0604020202020204" pitchFamily="34" charset="0"/>
              </a:rPr>
              <a:t>2014	1.620	535	</a:t>
            </a:r>
          </a:p>
          <a:p>
            <a:pPr marL="342900" indent="-342900">
              <a:buAutoNum type="arabicPlain" startAt="2015"/>
            </a:pPr>
            <a:r>
              <a:rPr lang="it-IT" sz="1200" dirty="0" smtClean="0">
                <a:solidFill>
                  <a:srgbClr val="002060"/>
                </a:solidFill>
                <a:latin typeface="Arial" panose="020B0604020202020204" pitchFamily="34" charset="0"/>
                <a:cs typeface="Arial" panose="020B0604020202020204" pitchFamily="34" charset="0"/>
              </a:rPr>
              <a:t>             1.775</a:t>
            </a:r>
            <a:r>
              <a:rPr lang="it-IT" sz="1200" dirty="0">
                <a:solidFill>
                  <a:srgbClr val="002060"/>
                </a:solidFill>
                <a:latin typeface="Arial" panose="020B0604020202020204" pitchFamily="34" charset="0"/>
                <a:cs typeface="Arial" panose="020B0604020202020204" pitchFamily="34" charset="0"/>
              </a:rPr>
              <a:t>	</a:t>
            </a:r>
            <a:r>
              <a:rPr lang="it-IT" sz="1200" dirty="0" smtClean="0">
                <a:solidFill>
                  <a:srgbClr val="002060"/>
                </a:solidFill>
                <a:latin typeface="Arial" panose="020B0604020202020204" pitchFamily="34" charset="0"/>
                <a:cs typeface="Arial" panose="020B0604020202020204" pitchFamily="34" charset="0"/>
              </a:rPr>
              <a:t>558</a:t>
            </a:r>
          </a:p>
          <a:p>
            <a:pPr marL="342900" indent="-342900">
              <a:buFontTx/>
              <a:buAutoNum type="arabicPlain" startAt="2015"/>
            </a:pPr>
            <a:r>
              <a:rPr lang="it-IT" sz="1200" dirty="0">
                <a:solidFill>
                  <a:srgbClr val="002060"/>
                </a:solidFill>
                <a:latin typeface="Arial" panose="020B0604020202020204" pitchFamily="34" charset="0"/>
                <a:cs typeface="Arial" panose="020B0604020202020204" pitchFamily="34" charset="0"/>
              </a:rPr>
              <a:t>	</a:t>
            </a:r>
            <a:r>
              <a:rPr lang="it-IT" sz="1200" dirty="0" smtClean="0">
                <a:solidFill>
                  <a:srgbClr val="002060"/>
                </a:solidFill>
                <a:latin typeface="Arial" panose="020B0604020202020204" pitchFamily="34" charset="0"/>
                <a:cs typeface="Arial" panose="020B0604020202020204" pitchFamily="34" charset="0"/>
              </a:rPr>
              <a:t>1.911</a:t>
            </a:r>
            <a:r>
              <a:rPr lang="it-IT" sz="1200" dirty="0">
                <a:solidFill>
                  <a:srgbClr val="002060"/>
                </a:solidFill>
                <a:latin typeface="Arial" panose="020B0604020202020204" pitchFamily="34" charset="0"/>
                <a:cs typeface="Arial" panose="020B0604020202020204" pitchFamily="34" charset="0"/>
              </a:rPr>
              <a:t>	</a:t>
            </a:r>
            <a:r>
              <a:rPr lang="it-IT" sz="1200" dirty="0" smtClean="0">
                <a:solidFill>
                  <a:srgbClr val="002060"/>
                </a:solidFill>
                <a:latin typeface="Arial" panose="020B0604020202020204" pitchFamily="34" charset="0"/>
                <a:cs typeface="Arial" panose="020B0604020202020204" pitchFamily="34" charset="0"/>
              </a:rPr>
              <a:t>570</a:t>
            </a:r>
          </a:p>
          <a:p>
            <a:endParaRPr lang="it-IT" dirty="0" smtClean="0">
              <a:solidFill>
                <a:srgbClr val="002060"/>
              </a:solidFill>
              <a:latin typeface="Calibri" panose="020F0502020204030204" pitchFamily="34" charset="0"/>
            </a:endParaRPr>
          </a:p>
          <a:p>
            <a:r>
              <a:rPr lang="it-IT" dirty="0">
                <a:solidFill>
                  <a:srgbClr val="002060"/>
                </a:solidFill>
                <a:latin typeface="Calibri" panose="020F0502020204030204" pitchFamily="34" charset="0"/>
              </a:rPr>
              <a:t>	</a:t>
            </a:r>
          </a:p>
        </p:txBody>
      </p:sp>
      <p:sp>
        <p:nvSpPr>
          <p:cNvPr id="5" name="CasellaDiTesto 4"/>
          <p:cNvSpPr txBox="1"/>
          <p:nvPr/>
        </p:nvSpPr>
        <p:spPr>
          <a:xfrm>
            <a:off x="899592" y="3645024"/>
            <a:ext cx="7992888" cy="2585323"/>
          </a:xfrm>
          <a:prstGeom prst="rect">
            <a:avLst/>
          </a:prstGeom>
          <a:noFill/>
        </p:spPr>
        <p:txBody>
          <a:bodyPr wrap="square" rtlCol="0">
            <a:spAutoFit/>
          </a:bodyPr>
          <a:lstStyle/>
          <a:p>
            <a:r>
              <a:rPr lang="it-IT" sz="1200" b="1" i="1" dirty="0" smtClean="0">
                <a:solidFill>
                  <a:srgbClr val="002060"/>
                </a:solidFill>
              </a:rPr>
              <a:t>  </a:t>
            </a:r>
          </a:p>
          <a:p>
            <a:r>
              <a:rPr lang="it-IT" sz="1200" b="1" i="1" dirty="0" smtClean="0">
                <a:solidFill>
                  <a:srgbClr val="002060"/>
                </a:solidFill>
              </a:rPr>
              <a:t>            	    </a:t>
            </a:r>
            <a:r>
              <a:rPr lang="it-IT" sz="1200" dirty="0" smtClean="0">
                <a:solidFill>
                  <a:srgbClr val="002060"/>
                </a:solidFill>
              </a:rPr>
              <a:t>2017             2.009             632</a:t>
            </a:r>
          </a:p>
          <a:p>
            <a:r>
              <a:rPr lang="it-IT" sz="1200" dirty="0" smtClean="0">
                <a:solidFill>
                  <a:srgbClr val="002060"/>
                </a:solidFill>
              </a:rPr>
              <a:t>           	    2018             2.139             649</a:t>
            </a:r>
          </a:p>
          <a:p>
            <a:endParaRPr lang="it-IT" sz="1200" b="1" i="1" dirty="0">
              <a:solidFill>
                <a:srgbClr val="002060"/>
              </a:solidFill>
            </a:endParaRPr>
          </a:p>
          <a:p>
            <a:r>
              <a:rPr lang="it-IT" sz="1200" b="1" i="1" dirty="0" smtClean="0">
                <a:solidFill>
                  <a:srgbClr val="002060"/>
                </a:solidFill>
              </a:rPr>
              <a:t>            	    </a:t>
            </a:r>
            <a:r>
              <a:rPr lang="it-IT" sz="1400" b="1" i="1" dirty="0" smtClean="0">
                <a:solidFill>
                  <a:srgbClr val="002060"/>
                </a:solidFill>
              </a:rPr>
              <a:t>2019 </a:t>
            </a:r>
          </a:p>
          <a:p>
            <a:r>
              <a:rPr lang="it-IT" sz="1200" i="1" dirty="0" smtClean="0">
                <a:solidFill>
                  <a:srgbClr val="002060"/>
                </a:solidFill>
              </a:rPr>
              <a:t>          primi 8 mesi  (*)           </a:t>
            </a:r>
            <a:r>
              <a:rPr lang="it-IT" sz="1200" b="1" i="1" dirty="0" smtClean="0">
                <a:solidFill>
                  <a:srgbClr val="002060"/>
                </a:solidFill>
              </a:rPr>
              <a:t>1.405             344</a:t>
            </a:r>
          </a:p>
          <a:p>
            <a:r>
              <a:rPr lang="it-IT" sz="1200" i="1" dirty="0" smtClean="0">
                <a:solidFill>
                  <a:srgbClr val="002060"/>
                </a:solidFill>
              </a:rPr>
              <a:t>        successivi 4 mesi  (*)    </a:t>
            </a:r>
            <a:r>
              <a:rPr lang="it-IT" sz="1200" b="1" i="1" dirty="0" smtClean="0">
                <a:solidFill>
                  <a:srgbClr val="002060"/>
                </a:solidFill>
              </a:rPr>
              <a:t>1.002              200</a:t>
            </a:r>
          </a:p>
          <a:p>
            <a:r>
              <a:rPr lang="it-IT" sz="1200" b="1" dirty="0" smtClean="0">
                <a:solidFill>
                  <a:srgbClr val="002060"/>
                </a:solidFill>
              </a:rPr>
              <a:t> </a:t>
            </a:r>
          </a:p>
          <a:p>
            <a:r>
              <a:rPr lang="it-IT" sz="1200" b="1" i="1" dirty="0" smtClean="0">
                <a:solidFill>
                  <a:srgbClr val="002060"/>
                </a:solidFill>
              </a:rPr>
              <a:t>                          </a:t>
            </a:r>
            <a:r>
              <a:rPr lang="it-IT" sz="1400" b="1" i="1" dirty="0" smtClean="0">
                <a:solidFill>
                  <a:srgbClr val="002060"/>
                </a:solidFill>
              </a:rPr>
              <a:t>TOT          </a:t>
            </a:r>
            <a:r>
              <a:rPr lang="it-IT" sz="1600" b="1" dirty="0" smtClean="0">
                <a:solidFill>
                  <a:srgbClr val="002060"/>
                </a:solidFill>
              </a:rPr>
              <a:t>2.407        544</a:t>
            </a:r>
          </a:p>
          <a:p>
            <a:endParaRPr lang="it-IT" sz="1200" b="1" dirty="0">
              <a:solidFill>
                <a:srgbClr val="002060"/>
              </a:solidFill>
            </a:endParaRPr>
          </a:p>
          <a:p>
            <a:r>
              <a:rPr lang="it-IT" sz="1200" b="1" dirty="0" smtClean="0">
                <a:solidFill>
                  <a:srgbClr val="002060"/>
                </a:solidFill>
                <a:latin typeface="Arial" panose="020B0604020202020204" pitchFamily="34" charset="0"/>
                <a:cs typeface="Arial" panose="020B0604020202020204" pitchFamily="34" charset="0"/>
              </a:rPr>
              <a:t>(*) N.B. : </a:t>
            </a:r>
            <a:r>
              <a:rPr lang="it-IT" sz="1200" b="1" i="1" dirty="0" smtClean="0">
                <a:solidFill>
                  <a:srgbClr val="002060"/>
                </a:solidFill>
                <a:latin typeface="Arial" panose="020B0604020202020204" pitchFamily="34" charset="0"/>
                <a:cs typeface="Arial" panose="020B0604020202020204" pitchFamily="34" charset="0"/>
              </a:rPr>
              <a:t>nel periodo di fine luglio 2019 sono stati acquistata dall’Ateneo gli abbonamenti aziendali con decorrenza da settembre 2019, </a:t>
            </a:r>
            <a:r>
              <a:rPr lang="it-IT" sz="1200" i="1" dirty="0" smtClean="0">
                <a:solidFill>
                  <a:srgbClr val="002060"/>
                </a:solidFill>
                <a:latin typeface="Arial" panose="020B0604020202020204" pitchFamily="34" charset="0"/>
                <a:cs typeface="Arial" panose="020B0604020202020204" pitchFamily="34" charset="0"/>
              </a:rPr>
              <a:t>mentre quelli decorrenti dai mesi di luglio e agosto 2019 erano stati già acquistati con valenza delle tariffe precedentemente in vigore.</a:t>
            </a:r>
            <a:endParaRPr lang="it-IT" i="1" dirty="0" smtClean="0">
              <a:latin typeface="+mj-lt"/>
            </a:endParaRPr>
          </a:p>
        </p:txBody>
      </p:sp>
    </p:spTree>
    <p:extLst>
      <p:ext uri="{BB962C8B-B14F-4D97-AF65-F5344CB8AC3E}">
        <p14:creationId xmlns:p14="http://schemas.microsoft.com/office/powerpoint/2010/main" val="384805611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1143000"/>
          </a:xfrm>
        </p:spPr>
        <p:txBody>
          <a:bodyPr/>
          <a:lstStyle/>
          <a:p>
            <a:pPr algn="l"/>
            <a:r>
              <a:rPr lang="it-IT" sz="2400" dirty="0" smtClean="0">
                <a:solidFill>
                  <a:srgbClr val="002060"/>
                </a:solidFill>
              </a:rPr>
              <a:t>ABBONAMENTI</a:t>
            </a:r>
            <a:endParaRPr lang="it-IT" sz="2400" dirty="0">
              <a:solidFill>
                <a:srgbClr val="002060"/>
              </a:solidFill>
            </a:endParaRPr>
          </a:p>
        </p:txBody>
      </p:sp>
      <p:sp>
        <p:nvSpPr>
          <p:cNvPr id="3" name="Rettangolo 2"/>
          <p:cNvSpPr/>
          <p:nvPr/>
        </p:nvSpPr>
        <p:spPr>
          <a:xfrm>
            <a:off x="1975449" y="908720"/>
            <a:ext cx="3460647" cy="646331"/>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smtClean="0">
              <a:solidFill>
                <a:srgbClr val="000000"/>
              </a:solidFill>
              <a:latin typeface="Calibri" panose="020F0502020204030204" pitchFamily="34" charset="0"/>
            </a:endParaRPr>
          </a:p>
          <a:p>
            <a:r>
              <a:rPr lang="it-IT" b="1" dirty="0" smtClean="0">
                <a:solidFill>
                  <a:srgbClr val="00206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600400" cy="923330"/>
          </a:xfrm>
          <a:prstGeom prst="rect">
            <a:avLst/>
          </a:prstGeom>
          <a:noFill/>
        </p:spPr>
        <p:txBody>
          <a:bodyPr wrap="square" rtlCol="0">
            <a:spAutoFit/>
          </a:bodyPr>
          <a:lstStyle/>
          <a:p>
            <a:r>
              <a:rPr lang="it-IT" sz="1200" b="1" i="1" dirty="0" smtClean="0">
                <a:solidFill>
                  <a:srgbClr val="002060"/>
                </a:solidFill>
              </a:rPr>
              <a:t>    </a:t>
            </a:r>
          </a:p>
          <a:p>
            <a:r>
              <a:rPr lang="it-IT" sz="1200" b="1" i="1" dirty="0" smtClean="0">
                <a:solidFill>
                  <a:srgbClr val="002060"/>
                </a:solidFill>
              </a:rPr>
              <a:t>      </a:t>
            </a:r>
            <a:endParaRPr lang="it-IT" sz="1200" b="1" dirty="0">
              <a:solidFill>
                <a:srgbClr val="002060"/>
              </a:solidFill>
            </a:endParaRPr>
          </a:p>
          <a:p>
            <a:r>
              <a:rPr lang="it-IT" sz="1200" b="1" dirty="0" smtClean="0">
                <a:solidFill>
                  <a:srgbClr val="002060"/>
                </a:solidFill>
                <a:latin typeface="Arial" panose="020B0604020202020204" pitchFamily="34" charset="0"/>
                <a:cs typeface="Arial" panose="020B0604020202020204" pitchFamily="34" charset="0"/>
              </a:rPr>
              <a:t>   </a:t>
            </a:r>
            <a:endParaRPr lang="it-IT" dirty="0" smtClean="0">
              <a:latin typeface="+mj-lt"/>
            </a:endParaRPr>
          </a:p>
          <a:p>
            <a:endParaRPr lang="it-IT" dirty="0" smtClean="0">
              <a:latin typeface="+mj-lt"/>
            </a:endParaRPr>
          </a:p>
        </p:txBody>
      </p:sp>
      <p:sp>
        <p:nvSpPr>
          <p:cNvPr id="6" name="CasellaDiTesto 5"/>
          <p:cNvSpPr txBox="1"/>
          <p:nvPr/>
        </p:nvSpPr>
        <p:spPr>
          <a:xfrm>
            <a:off x="6012160" y="980728"/>
            <a:ext cx="2880320" cy="4524315"/>
          </a:xfrm>
          <a:prstGeom prst="rect">
            <a:avLst/>
          </a:prstGeom>
          <a:noFill/>
        </p:spPr>
        <p:txBody>
          <a:bodyPr wrap="square" rtlCol="0">
            <a:spAutoFit/>
          </a:bodyPr>
          <a:lstStyle/>
          <a:p>
            <a:endParaRPr lang="it-IT" sz="1200" b="1" dirty="0" smtClean="0">
              <a:solidFill>
                <a:srgbClr val="0000FF"/>
              </a:solidFill>
            </a:endParaRPr>
          </a:p>
          <a:p>
            <a:r>
              <a:rPr lang="it-IT" sz="1200" b="1" dirty="0" smtClean="0">
                <a:solidFill>
                  <a:srgbClr val="0000FF"/>
                </a:solidFill>
              </a:rPr>
              <a:t>nuovo </a:t>
            </a:r>
            <a:r>
              <a:rPr lang="it-IT" sz="1200" b="1" dirty="0">
                <a:solidFill>
                  <a:srgbClr val="0000FF"/>
                </a:solidFill>
              </a:rPr>
              <a:t>Sistema Tariffario Integrato del Bacino di </a:t>
            </a:r>
            <a:r>
              <a:rPr lang="it-IT" sz="1200" b="1" dirty="0" smtClean="0">
                <a:solidFill>
                  <a:srgbClr val="0000FF"/>
                </a:solidFill>
              </a:rPr>
              <a:t>Mobilità- STIBM</a:t>
            </a:r>
          </a:p>
          <a:p>
            <a:endParaRPr lang="it-IT" sz="1200" b="1" dirty="0" smtClean="0">
              <a:solidFill>
                <a:srgbClr val="0000FF"/>
              </a:solidFill>
            </a:endParaRPr>
          </a:p>
          <a:p>
            <a:endParaRPr lang="it-IT" sz="1200" b="1" dirty="0">
              <a:solidFill>
                <a:srgbClr val="0000FF"/>
              </a:solidFill>
            </a:endParaRPr>
          </a:p>
          <a:p>
            <a:r>
              <a:rPr lang="it-IT" sz="1200" dirty="0"/>
              <a:t>Dal </a:t>
            </a:r>
            <a:r>
              <a:rPr lang="it-IT" sz="1200" b="1" i="1" dirty="0">
                <a:solidFill>
                  <a:srgbClr val="CC0066"/>
                </a:solidFill>
              </a:rPr>
              <a:t>15 luglio 2019 </a:t>
            </a:r>
            <a:r>
              <a:rPr lang="it-IT" sz="1200" b="1" i="1" dirty="0" smtClean="0">
                <a:solidFill>
                  <a:srgbClr val="CC0066"/>
                </a:solidFill>
              </a:rPr>
              <a:t> </a:t>
            </a:r>
            <a:r>
              <a:rPr lang="it-IT" sz="1200" dirty="0" smtClean="0"/>
              <a:t>è entrato </a:t>
            </a:r>
            <a:r>
              <a:rPr lang="it-IT" sz="1200" dirty="0"/>
              <a:t>in vigore il nuovo </a:t>
            </a:r>
            <a:r>
              <a:rPr lang="it-IT" sz="1200" b="1" dirty="0"/>
              <a:t>Sistema Tariffario Integrato del Bacino di Mobilità (STIBM)</a:t>
            </a:r>
            <a:r>
              <a:rPr lang="it-IT" sz="1200" dirty="0"/>
              <a:t> in sostituzione del Sistema Integrato Tariffario dell’Area Milanese (</a:t>
            </a:r>
            <a:r>
              <a:rPr lang="it-IT" sz="1200" dirty="0" smtClean="0"/>
              <a:t>SITAM).</a:t>
            </a:r>
          </a:p>
          <a:p>
            <a:endParaRPr lang="it-IT" sz="1200" dirty="0" smtClean="0"/>
          </a:p>
          <a:p>
            <a:r>
              <a:rPr lang="it-IT" sz="1200" dirty="0" smtClean="0"/>
              <a:t>Il  nuovo Sistema </a:t>
            </a:r>
            <a:r>
              <a:rPr lang="it-IT" sz="1200" dirty="0"/>
              <a:t>considera come </a:t>
            </a:r>
            <a:r>
              <a:rPr lang="it-IT" sz="1200" b="1" i="1" dirty="0"/>
              <a:t>centro di riferimento la città di Milano</a:t>
            </a:r>
            <a:r>
              <a:rPr lang="it-IT" sz="1200" dirty="0"/>
              <a:t> a partire dalla quale il territorio </a:t>
            </a:r>
            <a:r>
              <a:rPr lang="it-IT" sz="1200" dirty="0" smtClean="0"/>
              <a:t>circostante, comprensivo dell’intera Città Metropolitana e della Provincia di Monza e Brianza, </a:t>
            </a:r>
            <a:r>
              <a:rPr lang="it-IT" sz="1200" dirty="0"/>
              <a:t>è stato idealmente suddiviso in </a:t>
            </a:r>
            <a:r>
              <a:rPr lang="it-IT" sz="1200" b="1" i="1" dirty="0"/>
              <a:t>corone concentriche</a:t>
            </a:r>
            <a:r>
              <a:rPr lang="it-IT" sz="1200" i="1" dirty="0"/>
              <a:t> </a:t>
            </a:r>
            <a:r>
              <a:rPr lang="it-IT" sz="1200" dirty="0"/>
              <a:t>che rappresentano ciascuna </a:t>
            </a:r>
            <a:r>
              <a:rPr lang="it-IT" sz="1200" b="1" i="1" dirty="0"/>
              <a:t>una zona tariffaria</a:t>
            </a:r>
            <a:r>
              <a:rPr lang="it-IT" sz="1200" i="1" dirty="0"/>
              <a:t> c</a:t>
            </a:r>
            <a:r>
              <a:rPr lang="it-IT" sz="1200" dirty="0"/>
              <a:t>ome rappresentato sulla mappa</a:t>
            </a:r>
            <a:r>
              <a:rPr lang="it-IT" sz="1200" dirty="0" smtClean="0"/>
              <a:t>.</a:t>
            </a:r>
          </a:p>
          <a:p>
            <a:endParaRPr lang="it-IT" sz="1200" dirty="0"/>
          </a:p>
          <a:p>
            <a:endParaRPr lang="it-IT" sz="1200" dirty="0" smtClean="0"/>
          </a:p>
          <a:p>
            <a:r>
              <a:rPr lang="it-IT" sz="1200" dirty="0" smtClean="0"/>
              <a:t>.</a:t>
            </a:r>
            <a:endParaRPr lang="it-IT" sz="1200" dirty="0"/>
          </a:p>
        </p:txBody>
      </p:sp>
      <p:pic>
        <p:nvPicPr>
          <p:cNvPr id="2" name="Immagine 1"/>
          <p:cNvPicPr>
            <a:picLocks noChangeAspect="1"/>
          </p:cNvPicPr>
          <p:nvPr/>
        </p:nvPicPr>
        <p:blipFill>
          <a:blip r:embed="rId2"/>
          <a:stretch>
            <a:fillRect/>
          </a:stretch>
        </p:blipFill>
        <p:spPr>
          <a:xfrm>
            <a:off x="179512" y="1412775"/>
            <a:ext cx="5264309" cy="4571637"/>
          </a:xfrm>
          <a:prstGeom prst="rect">
            <a:avLst/>
          </a:prstGeom>
        </p:spPr>
      </p:pic>
    </p:spTree>
    <p:extLst>
      <p:ext uri="{BB962C8B-B14F-4D97-AF65-F5344CB8AC3E}">
        <p14:creationId xmlns:p14="http://schemas.microsoft.com/office/powerpoint/2010/main" val="53783946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1143000"/>
          </a:xfrm>
        </p:spPr>
        <p:txBody>
          <a:bodyPr/>
          <a:lstStyle/>
          <a:p>
            <a:pPr algn="l"/>
            <a:r>
              <a:rPr lang="it-IT" sz="2400" dirty="0" smtClean="0">
                <a:solidFill>
                  <a:srgbClr val="002060"/>
                </a:solidFill>
              </a:rPr>
              <a:t>ABBONAMENTI</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smtClean="0">
              <a:solidFill>
                <a:srgbClr val="000000"/>
              </a:solidFill>
              <a:latin typeface="Calibri" panose="020F0502020204030204" pitchFamily="34" charset="0"/>
            </a:endParaRPr>
          </a:p>
        </p:txBody>
      </p:sp>
      <p:sp>
        <p:nvSpPr>
          <p:cNvPr id="5" name="CasellaDiTesto 4"/>
          <p:cNvSpPr txBox="1"/>
          <p:nvPr/>
        </p:nvSpPr>
        <p:spPr>
          <a:xfrm>
            <a:off x="1691680" y="3645024"/>
            <a:ext cx="3600400" cy="1107996"/>
          </a:xfrm>
          <a:prstGeom prst="rect">
            <a:avLst/>
          </a:prstGeom>
          <a:noFill/>
        </p:spPr>
        <p:txBody>
          <a:bodyPr wrap="square" rtlCol="0">
            <a:spAutoFit/>
          </a:bodyPr>
          <a:lstStyle/>
          <a:p>
            <a:r>
              <a:rPr lang="it-IT" sz="1200" b="1" i="1" dirty="0" smtClean="0">
                <a:solidFill>
                  <a:srgbClr val="002060"/>
                </a:solidFill>
              </a:rPr>
              <a:t>    </a:t>
            </a:r>
          </a:p>
          <a:p>
            <a:endParaRPr lang="it-IT" sz="1200" b="1" i="1" dirty="0">
              <a:solidFill>
                <a:srgbClr val="002060"/>
              </a:solidFill>
            </a:endParaRPr>
          </a:p>
          <a:p>
            <a:endParaRPr lang="it-IT" sz="1200" b="1" dirty="0">
              <a:solidFill>
                <a:srgbClr val="002060"/>
              </a:solidFill>
            </a:endParaRPr>
          </a:p>
          <a:p>
            <a:r>
              <a:rPr lang="it-IT" sz="1200" b="1" dirty="0" smtClean="0">
                <a:solidFill>
                  <a:srgbClr val="002060"/>
                </a:solidFill>
                <a:latin typeface="Arial" panose="020B0604020202020204" pitchFamily="34" charset="0"/>
                <a:cs typeface="Arial" panose="020B0604020202020204" pitchFamily="34" charset="0"/>
              </a:rPr>
              <a:t>   </a:t>
            </a:r>
            <a:endParaRPr lang="it-IT" dirty="0" smtClean="0">
              <a:latin typeface="+mj-lt"/>
            </a:endParaRPr>
          </a:p>
          <a:p>
            <a:endParaRPr lang="it-IT" dirty="0" smtClean="0">
              <a:latin typeface="+mj-lt"/>
            </a:endParaRPr>
          </a:p>
        </p:txBody>
      </p:sp>
      <p:pic>
        <p:nvPicPr>
          <p:cNvPr id="9" name="Immagine 8"/>
          <p:cNvPicPr>
            <a:picLocks noChangeAspect="1"/>
          </p:cNvPicPr>
          <p:nvPr/>
        </p:nvPicPr>
        <p:blipFill>
          <a:blip r:embed="rId2"/>
          <a:stretch>
            <a:fillRect/>
          </a:stretch>
        </p:blipFill>
        <p:spPr>
          <a:xfrm>
            <a:off x="1862093" y="1251750"/>
            <a:ext cx="4870147" cy="4908494"/>
          </a:xfrm>
          <a:prstGeom prst="rect">
            <a:avLst/>
          </a:prstGeom>
        </p:spPr>
      </p:pic>
    </p:spTree>
    <p:extLst>
      <p:ext uri="{BB962C8B-B14F-4D97-AF65-F5344CB8AC3E}">
        <p14:creationId xmlns:p14="http://schemas.microsoft.com/office/powerpoint/2010/main" val="27228419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1143000"/>
          </a:xfrm>
        </p:spPr>
        <p:txBody>
          <a:bodyPr/>
          <a:lstStyle/>
          <a:p>
            <a:pPr algn="l"/>
            <a:r>
              <a:rPr lang="it-IT" sz="2400" dirty="0" smtClean="0">
                <a:solidFill>
                  <a:srgbClr val="002060"/>
                </a:solidFill>
              </a:rPr>
              <a:t>ABBONAMENTI</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smtClean="0">
              <a:solidFill>
                <a:srgbClr val="000000"/>
              </a:solidFill>
              <a:latin typeface="Calibri" panose="020F0502020204030204" pitchFamily="34" charset="0"/>
            </a:endParaRPr>
          </a:p>
        </p:txBody>
      </p:sp>
      <p:sp>
        <p:nvSpPr>
          <p:cNvPr id="5" name="CasellaDiTesto 4"/>
          <p:cNvSpPr txBox="1"/>
          <p:nvPr/>
        </p:nvSpPr>
        <p:spPr>
          <a:xfrm>
            <a:off x="1691680" y="3645024"/>
            <a:ext cx="3600400" cy="1107996"/>
          </a:xfrm>
          <a:prstGeom prst="rect">
            <a:avLst/>
          </a:prstGeom>
          <a:noFill/>
        </p:spPr>
        <p:txBody>
          <a:bodyPr wrap="square" rtlCol="0">
            <a:spAutoFit/>
          </a:bodyPr>
          <a:lstStyle/>
          <a:p>
            <a:r>
              <a:rPr lang="it-IT" sz="1200" b="1" i="1" dirty="0" smtClean="0">
                <a:solidFill>
                  <a:srgbClr val="002060"/>
                </a:solidFill>
              </a:rPr>
              <a:t>    </a:t>
            </a:r>
          </a:p>
          <a:p>
            <a:endParaRPr lang="it-IT" sz="1200" b="1" i="1" dirty="0">
              <a:solidFill>
                <a:srgbClr val="002060"/>
              </a:solidFill>
            </a:endParaRPr>
          </a:p>
          <a:p>
            <a:endParaRPr lang="it-IT" sz="1200" b="1" dirty="0">
              <a:solidFill>
                <a:srgbClr val="002060"/>
              </a:solidFill>
            </a:endParaRPr>
          </a:p>
          <a:p>
            <a:r>
              <a:rPr lang="it-IT" sz="1200" b="1" dirty="0" smtClean="0">
                <a:solidFill>
                  <a:srgbClr val="002060"/>
                </a:solidFill>
                <a:latin typeface="Arial" panose="020B0604020202020204" pitchFamily="34" charset="0"/>
                <a:cs typeface="Arial" panose="020B0604020202020204" pitchFamily="34" charset="0"/>
              </a:rPr>
              <a:t>   </a:t>
            </a:r>
            <a:endParaRPr lang="it-IT" dirty="0" smtClean="0">
              <a:latin typeface="+mj-lt"/>
            </a:endParaRPr>
          </a:p>
          <a:p>
            <a:endParaRPr lang="it-IT" dirty="0" smtClean="0">
              <a:latin typeface="+mj-lt"/>
            </a:endParaRPr>
          </a:p>
        </p:txBody>
      </p:sp>
      <p:pic>
        <p:nvPicPr>
          <p:cNvPr id="2" name="Immagine 1"/>
          <p:cNvPicPr>
            <a:picLocks noChangeAspect="1"/>
          </p:cNvPicPr>
          <p:nvPr/>
        </p:nvPicPr>
        <p:blipFill>
          <a:blip r:embed="rId2"/>
          <a:stretch>
            <a:fillRect/>
          </a:stretch>
        </p:blipFill>
        <p:spPr>
          <a:xfrm>
            <a:off x="2339751" y="1094370"/>
            <a:ext cx="4608513" cy="4997383"/>
          </a:xfrm>
          <a:prstGeom prst="rect">
            <a:avLst/>
          </a:prstGeom>
        </p:spPr>
      </p:pic>
    </p:spTree>
    <p:extLst>
      <p:ext uri="{BB962C8B-B14F-4D97-AF65-F5344CB8AC3E}">
        <p14:creationId xmlns:p14="http://schemas.microsoft.com/office/powerpoint/2010/main" val="353460159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80920" cy="5832648"/>
          </a:xfrm>
        </p:spPr>
        <p:txBody>
          <a:bodyPr/>
          <a:lstStyle/>
          <a:p>
            <a:pPr algn="l"/>
            <a:r>
              <a:rPr lang="it-IT" sz="2400" dirty="0" smtClean="0">
                <a:solidFill>
                  <a:srgbClr val="002060"/>
                </a:solidFill>
              </a:rPr>
              <a:t>ABBONAMENTI  ATM</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755576" y="12576"/>
            <a:ext cx="7581528" cy="1200329"/>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p:txBody>
      </p:sp>
      <p:sp>
        <p:nvSpPr>
          <p:cNvPr id="6" name="Rettangolo 5"/>
          <p:cNvSpPr/>
          <p:nvPr/>
        </p:nvSpPr>
        <p:spPr>
          <a:xfrm>
            <a:off x="1619672" y="1200002"/>
            <a:ext cx="6264696" cy="4662815"/>
          </a:xfrm>
          <a:prstGeom prst="rect">
            <a:avLst/>
          </a:prstGeom>
        </p:spPr>
        <p:txBody>
          <a:bodyPr wrap="square">
            <a:spAutoFit/>
          </a:bodyPr>
          <a:lstStyle/>
          <a:p>
            <a:r>
              <a:rPr lang="it-IT" sz="900" b="1" dirty="0">
                <a:latin typeface="Courier New" panose="02070309020205020404" pitchFamily="49" charset="0"/>
              </a:rPr>
              <a:t>TARIFFA </a:t>
            </a:r>
            <a:r>
              <a:rPr lang="it-IT" sz="900" b="1" dirty="0" smtClean="0">
                <a:latin typeface="Courier New" panose="02070309020205020404" pitchFamily="49" charset="0"/>
              </a:rPr>
              <a:t> 		        COSTO PER L’AZIENDA        COSTO  AL DIPENDENTE	</a:t>
            </a:r>
          </a:p>
          <a:p>
            <a:r>
              <a:rPr lang="it-IT" sz="900" dirty="0" smtClean="0">
                <a:latin typeface="Courier New" panose="02070309020205020404" pitchFamily="49" charset="0"/>
              </a:rPr>
              <a:t>Urbano NUOVA RICHIESTA / RICARICA     	€ 269,00           	€ </a:t>
            </a:r>
            <a:r>
              <a:rPr lang="it-IT" sz="900" dirty="0">
                <a:latin typeface="Courier New" panose="02070309020205020404" pitchFamily="49" charset="0"/>
              </a:rPr>
              <a:t>53,80 </a:t>
            </a:r>
            <a:endParaRPr lang="it-IT" sz="900" dirty="0" smtClean="0">
              <a:latin typeface="Courier New" panose="02070309020205020404" pitchFamily="49" charset="0"/>
            </a:endParaRPr>
          </a:p>
          <a:p>
            <a:endParaRPr lang="it-IT" sz="900" dirty="0">
              <a:latin typeface="Courier New" panose="02070309020205020404" pitchFamily="49" charset="0"/>
            </a:endParaRPr>
          </a:p>
          <a:p>
            <a:r>
              <a:rPr lang="it-IT" sz="900" dirty="0">
                <a:latin typeface="Courier New" panose="02070309020205020404" pitchFamily="49" charset="0"/>
              </a:rPr>
              <a:t>Mi1 - Mi3 NUOVA </a:t>
            </a:r>
            <a:r>
              <a:rPr lang="it-IT" sz="900" dirty="0" smtClean="0">
                <a:latin typeface="Courier New" panose="02070309020205020404" pitchFamily="49" charset="0"/>
              </a:rPr>
              <a:t>                     	€ 465,00           	€ </a:t>
            </a:r>
            <a:r>
              <a:rPr lang="it-IT" sz="900" dirty="0">
                <a:latin typeface="Courier New" panose="02070309020205020404" pitchFamily="49" charset="0"/>
              </a:rPr>
              <a:t>206,77 </a:t>
            </a:r>
          </a:p>
          <a:p>
            <a:r>
              <a:rPr lang="it-IT" sz="900" dirty="0">
                <a:latin typeface="Courier New" panose="02070309020205020404" pitchFamily="49" charset="0"/>
              </a:rPr>
              <a:t>Mi1 - Mi4 NUOVA </a:t>
            </a:r>
            <a:r>
              <a:rPr lang="it-IT" sz="900" dirty="0" smtClean="0">
                <a:latin typeface="Courier New" panose="02070309020205020404" pitchFamily="49" charset="0"/>
              </a:rPr>
              <a:t>       	           	€ 557,00           	€ </a:t>
            </a:r>
            <a:r>
              <a:rPr lang="it-IT" sz="900" dirty="0">
                <a:latin typeface="Courier New" panose="02070309020205020404" pitchFamily="49" charset="0"/>
              </a:rPr>
              <a:t>298,77 </a:t>
            </a:r>
          </a:p>
          <a:p>
            <a:r>
              <a:rPr lang="it-IT" sz="900" dirty="0">
                <a:latin typeface="Courier New" panose="02070309020205020404" pitchFamily="49" charset="0"/>
              </a:rPr>
              <a:t>Mi1 - Mi5 NUOVA </a:t>
            </a:r>
            <a:r>
              <a:rPr lang="it-IT" sz="900" dirty="0" smtClean="0">
                <a:latin typeface="Courier New" panose="02070309020205020404" pitchFamily="49" charset="0"/>
              </a:rPr>
              <a:t>      	           	€ 649,00          	€ </a:t>
            </a:r>
            <a:r>
              <a:rPr lang="it-IT" sz="900" dirty="0">
                <a:latin typeface="Courier New" panose="02070309020205020404" pitchFamily="49" charset="0"/>
              </a:rPr>
              <a:t>390,77 </a:t>
            </a:r>
          </a:p>
          <a:p>
            <a:r>
              <a:rPr lang="it-IT" sz="900" dirty="0">
                <a:latin typeface="Courier New" panose="02070309020205020404" pitchFamily="49" charset="0"/>
              </a:rPr>
              <a:t>Mi1 - Mi6 NUOVA </a:t>
            </a:r>
            <a:r>
              <a:rPr lang="it-IT" sz="900" dirty="0" smtClean="0">
                <a:latin typeface="Courier New" panose="02070309020205020404" pitchFamily="49" charset="0"/>
              </a:rPr>
              <a:t>       	           	€ 687,00           	€ </a:t>
            </a:r>
            <a:r>
              <a:rPr lang="it-IT" sz="900" dirty="0">
                <a:latin typeface="Courier New" panose="02070309020205020404" pitchFamily="49" charset="0"/>
              </a:rPr>
              <a:t>428,77 </a:t>
            </a:r>
          </a:p>
          <a:p>
            <a:r>
              <a:rPr lang="it-IT" sz="900" dirty="0">
                <a:latin typeface="Courier New" panose="02070309020205020404" pitchFamily="49" charset="0"/>
              </a:rPr>
              <a:t>Mi1 - Mi7 NUOVA </a:t>
            </a:r>
            <a:r>
              <a:rPr lang="it-IT" sz="900" dirty="0" smtClean="0">
                <a:latin typeface="Courier New" panose="02070309020205020404" pitchFamily="49" charset="0"/>
              </a:rPr>
              <a:t>       		€ 717,00           	€ </a:t>
            </a:r>
            <a:r>
              <a:rPr lang="it-IT" sz="900" dirty="0">
                <a:latin typeface="Courier New" panose="02070309020205020404" pitchFamily="49" charset="0"/>
              </a:rPr>
              <a:t>458,77 </a:t>
            </a:r>
          </a:p>
          <a:p>
            <a:r>
              <a:rPr lang="it-IT" sz="900" dirty="0">
                <a:latin typeface="Courier New" panose="02070309020205020404" pitchFamily="49" charset="0"/>
              </a:rPr>
              <a:t>Mi1 - Mi8 NUOVA </a:t>
            </a:r>
            <a:r>
              <a:rPr lang="it-IT" sz="900" dirty="0" smtClean="0">
                <a:latin typeface="Courier New" panose="02070309020205020404" pitchFamily="49" charset="0"/>
              </a:rPr>
              <a:t>       		€ 743,00           	€ </a:t>
            </a:r>
            <a:r>
              <a:rPr lang="it-IT" sz="900" dirty="0">
                <a:latin typeface="Courier New" panose="02070309020205020404" pitchFamily="49" charset="0"/>
              </a:rPr>
              <a:t>484,77 </a:t>
            </a:r>
          </a:p>
          <a:p>
            <a:r>
              <a:rPr lang="it-IT" sz="900" dirty="0">
                <a:latin typeface="Courier New" panose="02070309020205020404" pitchFamily="49" charset="0"/>
              </a:rPr>
              <a:t>Mi1 - Mi9 NUOVA </a:t>
            </a:r>
            <a:r>
              <a:rPr lang="it-IT" sz="900" dirty="0" smtClean="0">
                <a:latin typeface="Courier New" panose="02070309020205020404" pitchFamily="49" charset="0"/>
              </a:rPr>
              <a:t>       		€ 766,00          	€ </a:t>
            </a:r>
            <a:r>
              <a:rPr lang="it-IT" sz="900" dirty="0">
                <a:latin typeface="Courier New" panose="02070309020205020404" pitchFamily="49" charset="0"/>
              </a:rPr>
              <a:t>507,77 </a:t>
            </a:r>
          </a:p>
          <a:p>
            <a:r>
              <a:rPr lang="it-IT" sz="900" dirty="0">
                <a:latin typeface="Courier New" panose="02070309020205020404" pitchFamily="49" charset="0"/>
              </a:rPr>
              <a:t>Mi3 - Mi4 NUOVA </a:t>
            </a:r>
            <a:r>
              <a:rPr lang="it-IT" sz="900" dirty="0" smtClean="0">
                <a:latin typeface="Courier New" panose="02070309020205020404" pitchFamily="49" charset="0"/>
              </a:rPr>
              <a:t>      		€ 373,00          	€ </a:t>
            </a:r>
            <a:r>
              <a:rPr lang="it-IT" sz="900" dirty="0">
                <a:latin typeface="Courier New" panose="02070309020205020404" pitchFamily="49" charset="0"/>
              </a:rPr>
              <a:t>114,77 </a:t>
            </a:r>
          </a:p>
          <a:p>
            <a:r>
              <a:rPr lang="it-IT" sz="900" dirty="0">
                <a:latin typeface="Courier New" panose="02070309020205020404" pitchFamily="49" charset="0"/>
              </a:rPr>
              <a:t>Mi3 - Mi5 NUOVA </a:t>
            </a:r>
            <a:r>
              <a:rPr lang="it-IT" sz="900" dirty="0" smtClean="0">
                <a:latin typeface="Courier New" panose="02070309020205020404" pitchFamily="49" charset="0"/>
              </a:rPr>
              <a:t>       		€ 465,00          	€ </a:t>
            </a:r>
            <a:r>
              <a:rPr lang="it-IT" sz="900" dirty="0">
                <a:latin typeface="Courier New" panose="02070309020205020404" pitchFamily="49" charset="0"/>
              </a:rPr>
              <a:t>206,77 </a:t>
            </a:r>
          </a:p>
          <a:p>
            <a:r>
              <a:rPr lang="it-IT" sz="900" dirty="0">
                <a:latin typeface="Courier New" panose="02070309020205020404" pitchFamily="49" charset="0"/>
              </a:rPr>
              <a:t>Mi3 - Mi6 NUOVA </a:t>
            </a:r>
            <a:r>
              <a:rPr lang="it-IT" sz="900" dirty="0" smtClean="0">
                <a:latin typeface="Courier New" panose="02070309020205020404" pitchFamily="49" charset="0"/>
              </a:rPr>
              <a:t>      		€ 557,00          	€ </a:t>
            </a:r>
            <a:r>
              <a:rPr lang="it-IT" sz="900" dirty="0">
                <a:latin typeface="Courier New" panose="02070309020205020404" pitchFamily="49" charset="0"/>
              </a:rPr>
              <a:t>298,77 </a:t>
            </a:r>
          </a:p>
          <a:p>
            <a:r>
              <a:rPr lang="it-IT" sz="900" dirty="0">
                <a:latin typeface="Courier New" panose="02070309020205020404" pitchFamily="49" charset="0"/>
              </a:rPr>
              <a:t>Mi3 - Mi7 NUOVA </a:t>
            </a:r>
            <a:r>
              <a:rPr lang="it-IT" sz="900" dirty="0" smtClean="0">
                <a:latin typeface="Courier New" panose="02070309020205020404" pitchFamily="49" charset="0"/>
              </a:rPr>
              <a:t>       		€ 649,00           	€ </a:t>
            </a:r>
            <a:r>
              <a:rPr lang="it-IT" sz="900" dirty="0">
                <a:latin typeface="Courier New" panose="02070309020205020404" pitchFamily="49" charset="0"/>
              </a:rPr>
              <a:t>390,77 </a:t>
            </a:r>
          </a:p>
          <a:p>
            <a:r>
              <a:rPr lang="it-IT" sz="900" dirty="0">
                <a:latin typeface="Courier New" panose="02070309020205020404" pitchFamily="49" charset="0"/>
              </a:rPr>
              <a:t>Mi3 - Mi8 NUOVA </a:t>
            </a:r>
            <a:r>
              <a:rPr lang="it-IT" sz="900" dirty="0" smtClean="0">
                <a:latin typeface="Courier New" panose="02070309020205020404" pitchFamily="49" charset="0"/>
              </a:rPr>
              <a:t>        		€ 687,00           	€ </a:t>
            </a:r>
            <a:r>
              <a:rPr lang="it-IT" sz="900" dirty="0">
                <a:latin typeface="Courier New" panose="02070309020205020404" pitchFamily="49" charset="0"/>
              </a:rPr>
              <a:t>428,77 </a:t>
            </a:r>
          </a:p>
          <a:p>
            <a:r>
              <a:rPr lang="it-IT" sz="900" dirty="0">
                <a:latin typeface="Courier New" panose="02070309020205020404" pitchFamily="49" charset="0"/>
              </a:rPr>
              <a:t>Mi3 - Mi9 NUOVA </a:t>
            </a:r>
            <a:r>
              <a:rPr lang="it-IT" sz="900" dirty="0" smtClean="0">
                <a:latin typeface="Courier New" panose="02070309020205020404" pitchFamily="49" charset="0"/>
              </a:rPr>
              <a:t>       		€ 717,00           	€ </a:t>
            </a:r>
            <a:r>
              <a:rPr lang="it-IT" sz="900" dirty="0">
                <a:latin typeface="Courier New" panose="02070309020205020404" pitchFamily="49" charset="0"/>
              </a:rPr>
              <a:t>458,77 </a:t>
            </a:r>
          </a:p>
          <a:p>
            <a:r>
              <a:rPr lang="it-IT" sz="900" dirty="0">
                <a:latin typeface="Courier New" panose="02070309020205020404" pitchFamily="49" charset="0"/>
              </a:rPr>
              <a:t>Mi4 - Mi5 NUOVA </a:t>
            </a:r>
            <a:r>
              <a:rPr lang="it-IT" sz="900" dirty="0" smtClean="0">
                <a:latin typeface="Courier New" panose="02070309020205020404" pitchFamily="49" charset="0"/>
              </a:rPr>
              <a:t>		€ 373,00           	€ </a:t>
            </a:r>
            <a:r>
              <a:rPr lang="it-IT" sz="900" dirty="0">
                <a:latin typeface="Courier New" panose="02070309020205020404" pitchFamily="49" charset="0"/>
              </a:rPr>
              <a:t>114,77 </a:t>
            </a:r>
          </a:p>
          <a:p>
            <a:r>
              <a:rPr lang="it-IT" sz="900" dirty="0">
                <a:latin typeface="Courier New" panose="02070309020205020404" pitchFamily="49" charset="0"/>
              </a:rPr>
              <a:t>Mi4 - Mi6 NUOVA </a:t>
            </a:r>
            <a:r>
              <a:rPr lang="it-IT" sz="900" dirty="0" smtClean="0">
                <a:latin typeface="Courier New" panose="02070309020205020404" pitchFamily="49" charset="0"/>
              </a:rPr>
              <a:t>		€ 465,00 	      	€ </a:t>
            </a:r>
            <a:r>
              <a:rPr lang="it-IT" sz="900" dirty="0">
                <a:latin typeface="Courier New" panose="02070309020205020404" pitchFamily="49" charset="0"/>
              </a:rPr>
              <a:t>206,77 </a:t>
            </a:r>
          </a:p>
          <a:p>
            <a:r>
              <a:rPr lang="it-IT" sz="900" dirty="0">
                <a:latin typeface="Courier New" panose="02070309020205020404" pitchFamily="49" charset="0"/>
              </a:rPr>
              <a:t>Mi4 - Mi7 NUOVA </a:t>
            </a:r>
            <a:r>
              <a:rPr lang="it-IT" sz="900" dirty="0" smtClean="0">
                <a:latin typeface="Courier New" panose="02070309020205020404" pitchFamily="49" charset="0"/>
              </a:rPr>
              <a:t>		€ 557,00           	€ </a:t>
            </a:r>
            <a:r>
              <a:rPr lang="it-IT" sz="900" dirty="0">
                <a:latin typeface="Courier New" panose="02070309020205020404" pitchFamily="49" charset="0"/>
              </a:rPr>
              <a:t>298,77 </a:t>
            </a:r>
          </a:p>
          <a:p>
            <a:r>
              <a:rPr lang="it-IT" sz="900" dirty="0">
                <a:latin typeface="Courier New" panose="02070309020205020404" pitchFamily="49" charset="0"/>
              </a:rPr>
              <a:t>Mi4 - Mi8 NUOVA </a:t>
            </a:r>
            <a:r>
              <a:rPr lang="it-IT" sz="900" dirty="0" smtClean="0">
                <a:latin typeface="Courier New" panose="02070309020205020404" pitchFamily="49" charset="0"/>
              </a:rPr>
              <a:t>		€ 649,00 		€ </a:t>
            </a:r>
            <a:r>
              <a:rPr lang="it-IT" sz="900" dirty="0">
                <a:latin typeface="Courier New" panose="02070309020205020404" pitchFamily="49" charset="0"/>
              </a:rPr>
              <a:t>390,77 </a:t>
            </a:r>
          </a:p>
          <a:p>
            <a:r>
              <a:rPr lang="it-IT" sz="900" dirty="0">
                <a:latin typeface="Courier New" panose="02070309020205020404" pitchFamily="49" charset="0"/>
              </a:rPr>
              <a:t>Mi4 - Mi9 NUOVA </a:t>
            </a:r>
            <a:r>
              <a:rPr lang="it-IT" sz="900" dirty="0" smtClean="0">
                <a:latin typeface="Courier New" panose="02070309020205020404" pitchFamily="49" charset="0"/>
              </a:rPr>
              <a:t>		€ 687,00 		€ </a:t>
            </a:r>
            <a:r>
              <a:rPr lang="it-IT" sz="900" dirty="0">
                <a:latin typeface="Courier New" panose="02070309020205020404" pitchFamily="49" charset="0"/>
              </a:rPr>
              <a:t>428,77 </a:t>
            </a:r>
          </a:p>
          <a:p>
            <a:r>
              <a:rPr lang="it-IT" sz="900" dirty="0">
                <a:latin typeface="Courier New" panose="02070309020205020404" pitchFamily="49" charset="0"/>
              </a:rPr>
              <a:t>Mi5 - Mi6 NUOVA </a:t>
            </a:r>
            <a:r>
              <a:rPr lang="it-IT" sz="900" dirty="0" smtClean="0">
                <a:latin typeface="Courier New" panose="02070309020205020404" pitchFamily="49" charset="0"/>
              </a:rPr>
              <a:t>		€ 373,00 		€ 114,77</a:t>
            </a:r>
            <a:endParaRPr lang="it-IT" sz="900" dirty="0">
              <a:latin typeface="Courier New" panose="02070309020205020404" pitchFamily="49" charset="0"/>
            </a:endParaRPr>
          </a:p>
          <a:p>
            <a:r>
              <a:rPr lang="it-IT" sz="900" dirty="0">
                <a:latin typeface="Courier New" panose="02070309020205020404" pitchFamily="49" charset="0"/>
              </a:rPr>
              <a:t>Mi5 - Mi7 NUOVA </a:t>
            </a:r>
            <a:r>
              <a:rPr lang="it-IT" sz="900" dirty="0" smtClean="0">
                <a:latin typeface="Courier New" panose="02070309020205020404" pitchFamily="49" charset="0"/>
              </a:rPr>
              <a:t>		€ 465,00 		€ </a:t>
            </a:r>
            <a:r>
              <a:rPr lang="it-IT" sz="900" dirty="0">
                <a:latin typeface="Courier New" panose="02070309020205020404" pitchFamily="49" charset="0"/>
              </a:rPr>
              <a:t>206,77 </a:t>
            </a:r>
          </a:p>
          <a:p>
            <a:r>
              <a:rPr lang="it-IT" sz="900" dirty="0">
                <a:latin typeface="Courier New" panose="02070309020205020404" pitchFamily="49" charset="0"/>
              </a:rPr>
              <a:t>Mi5 - Mi8 NUOVA </a:t>
            </a:r>
            <a:r>
              <a:rPr lang="it-IT" sz="900" dirty="0" smtClean="0">
                <a:latin typeface="Courier New" panose="02070309020205020404" pitchFamily="49" charset="0"/>
              </a:rPr>
              <a:t>		€ 557,00 		€ </a:t>
            </a:r>
            <a:r>
              <a:rPr lang="it-IT" sz="900" dirty="0">
                <a:latin typeface="Courier New" panose="02070309020205020404" pitchFamily="49" charset="0"/>
              </a:rPr>
              <a:t>298,77 </a:t>
            </a:r>
          </a:p>
          <a:p>
            <a:r>
              <a:rPr lang="it-IT" sz="900" dirty="0">
                <a:latin typeface="Courier New" panose="02070309020205020404" pitchFamily="49" charset="0"/>
              </a:rPr>
              <a:t>Mi5 - Mi9 NUOVA </a:t>
            </a:r>
            <a:r>
              <a:rPr lang="it-IT" sz="900" dirty="0" smtClean="0">
                <a:latin typeface="Courier New" panose="02070309020205020404" pitchFamily="49" charset="0"/>
              </a:rPr>
              <a:t>		€ 649,00 		€ </a:t>
            </a:r>
            <a:r>
              <a:rPr lang="it-IT" sz="900" dirty="0">
                <a:latin typeface="Courier New" panose="02070309020205020404" pitchFamily="49" charset="0"/>
              </a:rPr>
              <a:t>390,77 </a:t>
            </a:r>
          </a:p>
          <a:p>
            <a:r>
              <a:rPr lang="it-IT" sz="900" dirty="0">
                <a:latin typeface="Courier New" panose="02070309020205020404" pitchFamily="49" charset="0"/>
              </a:rPr>
              <a:t>Mi6 - Mi7 NUOVA </a:t>
            </a:r>
            <a:r>
              <a:rPr lang="it-IT" sz="900" dirty="0" smtClean="0">
                <a:latin typeface="Courier New" panose="02070309020205020404" pitchFamily="49" charset="0"/>
              </a:rPr>
              <a:t>		€ 373,00 		€ </a:t>
            </a:r>
            <a:r>
              <a:rPr lang="it-IT" sz="900" dirty="0">
                <a:latin typeface="Courier New" panose="02070309020205020404" pitchFamily="49" charset="0"/>
              </a:rPr>
              <a:t>114,77 </a:t>
            </a:r>
          </a:p>
          <a:p>
            <a:r>
              <a:rPr lang="it-IT" sz="900" dirty="0">
                <a:latin typeface="Courier New" panose="02070309020205020404" pitchFamily="49" charset="0"/>
              </a:rPr>
              <a:t>Mi6 - Mi8 NUOVA </a:t>
            </a:r>
            <a:r>
              <a:rPr lang="it-IT" sz="900" dirty="0" smtClean="0">
                <a:latin typeface="Courier New" panose="02070309020205020404" pitchFamily="49" charset="0"/>
              </a:rPr>
              <a:t>		€ 465,00 		€ </a:t>
            </a:r>
            <a:r>
              <a:rPr lang="it-IT" sz="900" dirty="0">
                <a:latin typeface="Courier New" panose="02070309020205020404" pitchFamily="49" charset="0"/>
              </a:rPr>
              <a:t>206,77 </a:t>
            </a:r>
          </a:p>
          <a:p>
            <a:r>
              <a:rPr lang="it-IT" sz="900" dirty="0">
                <a:latin typeface="Courier New" panose="02070309020205020404" pitchFamily="49" charset="0"/>
              </a:rPr>
              <a:t>Mi6 - Mi9 NUOVA </a:t>
            </a:r>
            <a:r>
              <a:rPr lang="it-IT" sz="900" dirty="0" smtClean="0">
                <a:latin typeface="Courier New" panose="02070309020205020404" pitchFamily="49" charset="0"/>
              </a:rPr>
              <a:t>		€ 557,00 		€ </a:t>
            </a:r>
            <a:r>
              <a:rPr lang="it-IT" sz="900" dirty="0">
                <a:latin typeface="Courier New" panose="02070309020205020404" pitchFamily="49" charset="0"/>
              </a:rPr>
              <a:t>298,77 </a:t>
            </a:r>
          </a:p>
          <a:p>
            <a:r>
              <a:rPr lang="it-IT" sz="900" dirty="0">
                <a:latin typeface="Courier New" panose="02070309020205020404" pitchFamily="49" charset="0"/>
              </a:rPr>
              <a:t>Mi7 - Mi8 NUOVA </a:t>
            </a:r>
            <a:r>
              <a:rPr lang="it-IT" sz="900" dirty="0" smtClean="0">
                <a:latin typeface="Courier New" panose="02070309020205020404" pitchFamily="49" charset="0"/>
              </a:rPr>
              <a:t>		€ 373,00 		€ </a:t>
            </a:r>
            <a:r>
              <a:rPr lang="it-IT" sz="900" dirty="0">
                <a:latin typeface="Courier New" panose="02070309020205020404" pitchFamily="49" charset="0"/>
              </a:rPr>
              <a:t>114,77 </a:t>
            </a:r>
          </a:p>
          <a:p>
            <a:r>
              <a:rPr lang="it-IT" sz="900" dirty="0">
                <a:latin typeface="Courier New" panose="02070309020205020404" pitchFamily="49" charset="0"/>
              </a:rPr>
              <a:t>Mi7 - Mi9 NUOVA </a:t>
            </a:r>
            <a:r>
              <a:rPr lang="it-IT" sz="900" dirty="0" smtClean="0">
                <a:latin typeface="Courier New" panose="02070309020205020404" pitchFamily="49" charset="0"/>
              </a:rPr>
              <a:t>		€ 465,00 		€ </a:t>
            </a:r>
            <a:r>
              <a:rPr lang="it-IT" sz="900" dirty="0">
                <a:latin typeface="Courier New" panose="02070309020205020404" pitchFamily="49" charset="0"/>
              </a:rPr>
              <a:t>206,77 </a:t>
            </a:r>
          </a:p>
          <a:p>
            <a:r>
              <a:rPr lang="it-IT" sz="900" dirty="0">
                <a:latin typeface="Courier New" panose="02070309020205020404" pitchFamily="49" charset="0"/>
              </a:rPr>
              <a:t>Mi8 - Mi9 NUOVA </a:t>
            </a:r>
            <a:r>
              <a:rPr lang="it-IT" sz="900" dirty="0" smtClean="0">
                <a:latin typeface="Courier New" panose="02070309020205020404" pitchFamily="49" charset="0"/>
              </a:rPr>
              <a:t>		€ 373,00 		€ </a:t>
            </a:r>
            <a:r>
              <a:rPr lang="it-IT" sz="900" dirty="0">
                <a:latin typeface="Courier New" panose="02070309020205020404" pitchFamily="49" charset="0"/>
              </a:rPr>
              <a:t>114,77 </a:t>
            </a:r>
            <a:endParaRPr lang="it-IT" sz="900" dirty="0" smtClean="0">
              <a:latin typeface="Courier New" panose="02070309020205020404" pitchFamily="49" charset="0"/>
            </a:endParaRPr>
          </a:p>
        </p:txBody>
      </p:sp>
    </p:spTree>
    <p:extLst>
      <p:ext uri="{BB962C8B-B14F-4D97-AF65-F5344CB8AC3E}">
        <p14:creationId xmlns:p14="http://schemas.microsoft.com/office/powerpoint/2010/main" val="346595704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95536" y="1356921"/>
            <a:ext cx="7632848" cy="4664367"/>
          </a:xfrm>
        </p:spPr>
        <p:txBody>
          <a:bodyPr/>
          <a:lstStyle/>
          <a:p>
            <a:pPr algn="l">
              <a:tabLst>
                <a:tab pos="1255713" algn="l"/>
              </a:tabLst>
            </a:pPr>
            <a:r>
              <a:rPr lang="it-IT" sz="900" dirty="0" smtClean="0">
                <a:solidFill>
                  <a:schemeClr val="tx1"/>
                </a:solidFill>
                <a:latin typeface="Courier" panose="02060409020205020404" pitchFamily="49" charset="0"/>
              </a:rPr>
              <a:t>Mi1 - Mi3 RICARICA 				€ 460,00      	 € 201,77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Mi1 - Mi4 RICARICA 				€ 552,00 		 € 293,77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Mi1 - Mi5 RICARICA             	</a:t>
            </a:r>
            <a:r>
              <a:rPr lang="it-IT" sz="900" smtClean="0">
                <a:solidFill>
                  <a:schemeClr val="tx1"/>
                </a:solidFill>
                <a:latin typeface="Courier" panose="02060409020205020404" pitchFamily="49" charset="0"/>
              </a:rPr>
              <a:t>	€ 644,00 </a:t>
            </a:r>
            <a:r>
              <a:rPr lang="it-IT" sz="900" dirty="0" smtClean="0">
                <a:solidFill>
                  <a:schemeClr val="tx1"/>
                </a:solidFill>
                <a:latin typeface="Courier" panose="02060409020205020404" pitchFamily="49" charset="0"/>
              </a:rPr>
              <a:t>		 € 385,77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Mi1 - Mi6 RICARICA 			</a:t>
            </a:r>
            <a:r>
              <a:rPr lang="it-IT" sz="900" smtClean="0">
                <a:solidFill>
                  <a:schemeClr val="tx1"/>
                </a:solidFill>
                <a:latin typeface="Courier" panose="02060409020205020404" pitchFamily="49" charset="0"/>
              </a:rPr>
              <a:t>	€ 682,00 </a:t>
            </a:r>
            <a:r>
              <a:rPr lang="it-IT" sz="900" dirty="0" smtClean="0">
                <a:solidFill>
                  <a:schemeClr val="tx1"/>
                </a:solidFill>
                <a:latin typeface="Courier" panose="02060409020205020404" pitchFamily="49" charset="0"/>
              </a:rPr>
              <a:t>		 € 423,77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Mi1 - Mi7 RICARICA 			</a:t>
            </a:r>
            <a:r>
              <a:rPr lang="it-IT" sz="900" smtClean="0">
                <a:solidFill>
                  <a:schemeClr val="tx1"/>
                </a:solidFill>
                <a:latin typeface="Courier" panose="02060409020205020404" pitchFamily="49" charset="0"/>
              </a:rPr>
              <a:t>	€ 712,00 </a:t>
            </a:r>
            <a:r>
              <a:rPr lang="it-IT" sz="900" dirty="0" smtClean="0">
                <a:solidFill>
                  <a:schemeClr val="tx1"/>
                </a:solidFill>
                <a:latin typeface="Courier" panose="02060409020205020404" pitchFamily="49" charset="0"/>
              </a:rPr>
              <a:t>		 € 453,77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Mi1 - Mi8 RICARICA 			</a:t>
            </a:r>
            <a:r>
              <a:rPr lang="it-IT" sz="900" smtClean="0">
                <a:solidFill>
                  <a:schemeClr val="tx1"/>
                </a:solidFill>
                <a:latin typeface="Courier" panose="02060409020205020404" pitchFamily="49" charset="0"/>
              </a:rPr>
              <a:t>	€ 738,00 </a:t>
            </a:r>
            <a:r>
              <a:rPr lang="it-IT" sz="900" dirty="0" smtClean="0">
                <a:solidFill>
                  <a:schemeClr val="tx1"/>
                </a:solidFill>
                <a:latin typeface="Courier" panose="02060409020205020404" pitchFamily="49" charset="0"/>
              </a:rPr>
              <a:t>		 € 479,77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Mi1 - Mi9 RICARICA 			</a:t>
            </a:r>
            <a:r>
              <a:rPr lang="it-IT" sz="900" smtClean="0">
                <a:solidFill>
                  <a:schemeClr val="tx1"/>
                </a:solidFill>
                <a:latin typeface="Courier" panose="02060409020205020404" pitchFamily="49" charset="0"/>
              </a:rPr>
              <a:t>	€ 761,00 </a:t>
            </a:r>
            <a:r>
              <a:rPr lang="it-IT" sz="900" dirty="0" smtClean="0">
                <a:solidFill>
                  <a:schemeClr val="tx1"/>
                </a:solidFill>
                <a:latin typeface="Courier" panose="02060409020205020404" pitchFamily="49" charset="0"/>
              </a:rPr>
              <a:t>		 € 502,77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Mi3 - Mi4 RICARICA 			</a:t>
            </a:r>
            <a:r>
              <a:rPr lang="it-IT" sz="900" smtClean="0">
                <a:solidFill>
                  <a:schemeClr val="tx1"/>
                </a:solidFill>
                <a:latin typeface="Courier" panose="02060409020205020404" pitchFamily="49" charset="0"/>
              </a:rPr>
              <a:t>	€ 368,00 </a:t>
            </a:r>
            <a:r>
              <a:rPr lang="it-IT" sz="900" dirty="0" smtClean="0">
                <a:solidFill>
                  <a:schemeClr val="tx1"/>
                </a:solidFill>
                <a:latin typeface="Courier" panose="02060409020205020404" pitchFamily="49" charset="0"/>
              </a:rPr>
              <a:t>		 € 109,77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Mi3 - Mi5 RICARICA 			</a:t>
            </a:r>
            <a:r>
              <a:rPr lang="it-IT" sz="900" smtClean="0">
                <a:solidFill>
                  <a:schemeClr val="tx1"/>
                </a:solidFill>
                <a:latin typeface="Courier" panose="02060409020205020404" pitchFamily="49" charset="0"/>
              </a:rPr>
              <a:t>	€ 460,00 		 € </a:t>
            </a:r>
            <a:r>
              <a:rPr lang="it-IT" sz="900" dirty="0" smtClean="0">
                <a:solidFill>
                  <a:schemeClr val="tx1"/>
                </a:solidFill>
                <a:latin typeface="Courier" panose="02060409020205020404" pitchFamily="49" charset="0"/>
              </a:rPr>
              <a:t>201,77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Mi3 - Mi6 RICARICA 			</a:t>
            </a:r>
            <a:r>
              <a:rPr lang="it-IT" sz="900" smtClean="0">
                <a:solidFill>
                  <a:schemeClr val="tx1"/>
                </a:solidFill>
                <a:latin typeface="Courier" panose="02060409020205020404" pitchFamily="49" charset="0"/>
              </a:rPr>
              <a:t>	€ 552,00 		 € </a:t>
            </a:r>
            <a:r>
              <a:rPr lang="it-IT" sz="900" dirty="0" smtClean="0">
                <a:solidFill>
                  <a:schemeClr val="tx1"/>
                </a:solidFill>
                <a:latin typeface="Courier" panose="02060409020205020404" pitchFamily="49" charset="0"/>
              </a:rPr>
              <a:t>293,77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Mi3 - Mi7 RICARICA 			</a:t>
            </a:r>
            <a:r>
              <a:rPr lang="it-IT" sz="900" smtClean="0">
                <a:solidFill>
                  <a:schemeClr val="tx1"/>
                </a:solidFill>
                <a:latin typeface="Courier" panose="02060409020205020404" pitchFamily="49" charset="0"/>
              </a:rPr>
              <a:t>	€ 644,00 		 € </a:t>
            </a:r>
            <a:r>
              <a:rPr lang="it-IT" sz="900" dirty="0" smtClean="0">
                <a:solidFill>
                  <a:schemeClr val="tx1"/>
                </a:solidFill>
                <a:latin typeface="Courier" panose="02060409020205020404" pitchFamily="49" charset="0"/>
              </a:rPr>
              <a:t>385,77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Mi3 - Mi8 RICARICA				</a:t>
            </a:r>
            <a:r>
              <a:rPr lang="it-IT" sz="900" smtClean="0">
                <a:solidFill>
                  <a:schemeClr val="tx1"/>
                </a:solidFill>
                <a:latin typeface="Courier" panose="02060409020205020404" pitchFamily="49" charset="0"/>
              </a:rPr>
              <a:t>	€ 682,00 		 € </a:t>
            </a:r>
            <a:r>
              <a:rPr lang="it-IT" sz="900" dirty="0" smtClean="0">
                <a:solidFill>
                  <a:schemeClr val="tx1"/>
                </a:solidFill>
                <a:latin typeface="Courier" panose="02060409020205020404" pitchFamily="49" charset="0"/>
              </a:rPr>
              <a:t>423,77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Mi3 - Mi9 RICARICA 			</a:t>
            </a:r>
            <a:r>
              <a:rPr lang="it-IT" sz="900" smtClean="0">
                <a:solidFill>
                  <a:schemeClr val="tx1"/>
                </a:solidFill>
                <a:latin typeface="Courier" panose="02060409020205020404" pitchFamily="49" charset="0"/>
              </a:rPr>
              <a:t>	€ 712,00 		 € </a:t>
            </a:r>
            <a:r>
              <a:rPr lang="it-IT" sz="900" dirty="0" smtClean="0">
                <a:solidFill>
                  <a:schemeClr val="tx1"/>
                </a:solidFill>
                <a:latin typeface="Courier" panose="02060409020205020404" pitchFamily="49" charset="0"/>
              </a:rPr>
              <a:t>453,77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Mi4 - Mi5 RICARICA 			</a:t>
            </a:r>
            <a:r>
              <a:rPr lang="it-IT" sz="900" smtClean="0">
                <a:solidFill>
                  <a:schemeClr val="tx1"/>
                </a:solidFill>
                <a:latin typeface="Courier" panose="02060409020205020404" pitchFamily="49" charset="0"/>
              </a:rPr>
              <a:t>	€ 368,00 		 € </a:t>
            </a:r>
            <a:r>
              <a:rPr lang="it-IT" sz="900" dirty="0" smtClean="0">
                <a:solidFill>
                  <a:schemeClr val="tx1"/>
                </a:solidFill>
                <a:latin typeface="Courier" panose="02060409020205020404" pitchFamily="49" charset="0"/>
              </a:rPr>
              <a:t>109,77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Mi4 - Mi6 RICARICA 			</a:t>
            </a:r>
            <a:r>
              <a:rPr lang="it-IT" sz="900" smtClean="0">
                <a:solidFill>
                  <a:schemeClr val="tx1"/>
                </a:solidFill>
                <a:latin typeface="Courier" panose="02060409020205020404" pitchFamily="49" charset="0"/>
              </a:rPr>
              <a:t>	€ 460,00 		 € 201,77 </a:t>
            </a:r>
            <a:r>
              <a:rPr lang="it-IT" sz="900" dirty="0" smtClean="0">
                <a:solidFill>
                  <a:schemeClr val="tx1"/>
                </a:solidFill>
                <a:latin typeface="Courier" panose="02060409020205020404" pitchFamily="49" charset="0"/>
              </a:rPr>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Mi4 - Mi7 RICARICA 			</a:t>
            </a:r>
            <a:r>
              <a:rPr lang="it-IT" sz="900" smtClean="0">
                <a:solidFill>
                  <a:schemeClr val="tx1"/>
                </a:solidFill>
                <a:latin typeface="Courier" panose="02060409020205020404" pitchFamily="49" charset="0"/>
              </a:rPr>
              <a:t>	€ 552,00 		 € 293,77 </a:t>
            </a:r>
            <a:r>
              <a:rPr lang="it-IT" sz="900" dirty="0" smtClean="0">
                <a:solidFill>
                  <a:schemeClr val="tx1"/>
                </a:solidFill>
                <a:latin typeface="Courier" panose="02060409020205020404" pitchFamily="49" charset="0"/>
              </a:rPr>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Mi4 - Mi8 RICARICA 			</a:t>
            </a:r>
            <a:r>
              <a:rPr lang="it-IT" sz="900" smtClean="0">
                <a:solidFill>
                  <a:schemeClr val="tx1"/>
                </a:solidFill>
                <a:latin typeface="Courier" panose="02060409020205020404" pitchFamily="49" charset="0"/>
              </a:rPr>
              <a:t>	€ 644,00		 € 385,77 </a:t>
            </a:r>
            <a:r>
              <a:rPr lang="it-IT" sz="900" dirty="0" smtClean="0">
                <a:solidFill>
                  <a:schemeClr val="tx1"/>
                </a:solidFill>
                <a:latin typeface="Courier" panose="02060409020205020404" pitchFamily="49" charset="0"/>
              </a:rPr>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Mi4 - Mi9 RICARICA 			</a:t>
            </a:r>
            <a:r>
              <a:rPr lang="it-IT" sz="900" smtClean="0">
                <a:solidFill>
                  <a:schemeClr val="tx1"/>
                </a:solidFill>
                <a:latin typeface="Courier" panose="02060409020205020404" pitchFamily="49" charset="0"/>
              </a:rPr>
              <a:t>	€ 682,00 		 € 423,77 </a:t>
            </a:r>
            <a:r>
              <a:rPr lang="it-IT" sz="900" dirty="0" smtClean="0">
                <a:solidFill>
                  <a:schemeClr val="tx1"/>
                </a:solidFill>
                <a:latin typeface="Courier" panose="02060409020205020404" pitchFamily="49" charset="0"/>
              </a:rPr>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Mi5 - Mi6 RICARICA 			</a:t>
            </a:r>
            <a:r>
              <a:rPr lang="it-IT" sz="900" smtClean="0">
                <a:solidFill>
                  <a:schemeClr val="tx1"/>
                </a:solidFill>
                <a:latin typeface="Courier" panose="02060409020205020404" pitchFamily="49" charset="0"/>
              </a:rPr>
              <a:t>	€ 368,00 		 € </a:t>
            </a:r>
            <a:r>
              <a:rPr lang="it-IT" sz="900" dirty="0" smtClean="0">
                <a:solidFill>
                  <a:schemeClr val="tx1"/>
                </a:solidFill>
                <a:latin typeface="Courier" panose="02060409020205020404" pitchFamily="49" charset="0"/>
              </a:rPr>
              <a:t>109,77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Mi5 - Mi7 RICARICA				</a:t>
            </a:r>
            <a:r>
              <a:rPr lang="it-IT" sz="900" smtClean="0">
                <a:solidFill>
                  <a:schemeClr val="tx1"/>
                </a:solidFill>
                <a:latin typeface="Courier" panose="02060409020205020404" pitchFamily="49" charset="0"/>
              </a:rPr>
              <a:t>	€ 460,00 		 € </a:t>
            </a:r>
            <a:r>
              <a:rPr lang="it-IT" sz="900" dirty="0" smtClean="0">
                <a:solidFill>
                  <a:schemeClr val="tx1"/>
                </a:solidFill>
                <a:latin typeface="Courier" panose="02060409020205020404" pitchFamily="49" charset="0"/>
              </a:rPr>
              <a:t>201,77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Mi5 - Mi8 RICARICA 			</a:t>
            </a:r>
            <a:r>
              <a:rPr lang="it-IT" sz="900" smtClean="0">
                <a:solidFill>
                  <a:schemeClr val="tx1"/>
                </a:solidFill>
                <a:latin typeface="Courier" panose="02060409020205020404" pitchFamily="49" charset="0"/>
              </a:rPr>
              <a:t>	€ 552,00 		 € </a:t>
            </a:r>
            <a:r>
              <a:rPr lang="it-IT" sz="900" dirty="0" smtClean="0">
                <a:solidFill>
                  <a:schemeClr val="tx1"/>
                </a:solidFill>
                <a:latin typeface="Courier" panose="02060409020205020404" pitchFamily="49" charset="0"/>
              </a:rPr>
              <a:t>293,77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Mi5 - Mi9 RICARICA 			</a:t>
            </a:r>
            <a:r>
              <a:rPr lang="it-IT" sz="900" smtClean="0">
                <a:solidFill>
                  <a:schemeClr val="tx1"/>
                </a:solidFill>
                <a:latin typeface="Courier" panose="02060409020205020404" pitchFamily="49" charset="0"/>
              </a:rPr>
              <a:t>	€ 644,00 		 € </a:t>
            </a:r>
            <a:r>
              <a:rPr lang="it-IT" sz="900" dirty="0" smtClean="0">
                <a:solidFill>
                  <a:schemeClr val="tx1"/>
                </a:solidFill>
                <a:latin typeface="Courier" panose="02060409020205020404" pitchFamily="49" charset="0"/>
              </a:rPr>
              <a:t>385,77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Mi6 - Mi7 RICARICA 			</a:t>
            </a:r>
            <a:r>
              <a:rPr lang="it-IT" sz="900" smtClean="0">
                <a:solidFill>
                  <a:schemeClr val="tx1"/>
                </a:solidFill>
                <a:latin typeface="Courier" panose="02060409020205020404" pitchFamily="49" charset="0"/>
              </a:rPr>
              <a:t>	€ 368,00 		 € </a:t>
            </a:r>
            <a:r>
              <a:rPr lang="it-IT" sz="900" dirty="0" smtClean="0">
                <a:solidFill>
                  <a:schemeClr val="tx1"/>
                </a:solidFill>
                <a:latin typeface="Courier" panose="02060409020205020404" pitchFamily="49" charset="0"/>
              </a:rPr>
              <a:t>109,77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Mi6 - Mi8 RICARICA 			</a:t>
            </a:r>
            <a:r>
              <a:rPr lang="it-IT" sz="900" smtClean="0">
                <a:solidFill>
                  <a:schemeClr val="tx1"/>
                </a:solidFill>
                <a:latin typeface="Courier" panose="02060409020205020404" pitchFamily="49" charset="0"/>
              </a:rPr>
              <a:t>	€ 460,00 		 € </a:t>
            </a:r>
            <a:r>
              <a:rPr lang="it-IT" sz="900" dirty="0" smtClean="0">
                <a:solidFill>
                  <a:schemeClr val="tx1"/>
                </a:solidFill>
                <a:latin typeface="Courier" panose="02060409020205020404" pitchFamily="49" charset="0"/>
              </a:rPr>
              <a:t>201,77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Mi6 - Mi9 RICARICA 			</a:t>
            </a:r>
            <a:r>
              <a:rPr lang="it-IT" sz="900" smtClean="0">
                <a:solidFill>
                  <a:schemeClr val="tx1"/>
                </a:solidFill>
                <a:latin typeface="Courier" panose="02060409020205020404" pitchFamily="49" charset="0"/>
              </a:rPr>
              <a:t>	€ 552,00 		 € </a:t>
            </a:r>
            <a:r>
              <a:rPr lang="it-IT" sz="900" dirty="0" smtClean="0">
                <a:solidFill>
                  <a:schemeClr val="tx1"/>
                </a:solidFill>
                <a:latin typeface="Courier" panose="02060409020205020404" pitchFamily="49" charset="0"/>
              </a:rPr>
              <a:t>293,77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Mi7 - Mi8 RICARICA 			</a:t>
            </a:r>
            <a:r>
              <a:rPr lang="it-IT" sz="900" smtClean="0">
                <a:solidFill>
                  <a:schemeClr val="tx1"/>
                </a:solidFill>
                <a:latin typeface="Courier" panose="02060409020205020404" pitchFamily="49" charset="0"/>
              </a:rPr>
              <a:t>	€ 368,00 		 € </a:t>
            </a:r>
            <a:r>
              <a:rPr lang="it-IT" sz="900" dirty="0" smtClean="0">
                <a:solidFill>
                  <a:schemeClr val="tx1"/>
                </a:solidFill>
                <a:latin typeface="Courier" panose="02060409020205020404" pitchFamily="49" charset="0"/>
              </a:rPr>
              <a:t>109,77</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Mi7 - Mi9 RICARICA 			</a:t>
            </a:r>
            <a:r>
              <a:rPr lang="it-IT" sz="900" smtClean="0">
                <a:solidFill>
                  <a:schemeClr val="tx1"/>
                </a:solidFill>
                <a:latin typeface="Courier" panose="02060409020205020404" pitchFamily="49" charset="0"/>
              </a:rPr>
              <a:t>	€ 460,00 		 € 201,77 </a:t>
            </a:r>
            <a:r>
              <a:rPr lang="it-IT" sz="900" dirty="0" smtClean="0">
                <a:solidFill>
                  <a:schemeClr val="tx1"/>
                </a:solidFill>
                <a:latin typeface="Courier" panose="02060409020205020404" pitchFamily="49" charset="0"/>
              </a:rPr>
              <a:t/>
            </a:r>
            <a:br>
              <a:rPr lang="it-IT" sz="900" dirty="0" smtClean="0">
                <a:solidFill>
                  <a:schemeClr val="tx1"/>
                </a:solidFill>
                <a:latin typeface="Courier" panose="02060409020205020404" pitchFamily="49" charset="0"/>
              </a:rPr>
            </a:br>
            <a:r>
              <a:rPr lang="it-IT" sz="900" dirty="0" smtClean="0">
                <a:solidFill>
                  <a:schemeClr val="tx1"/>
                </a:solidFill>
                <a:latin typeface="Courier" panose="02060409020205020404" pitchFamily="49" charset="0"/>
              </a:rPr>
              <a:t>Mi8 - Mi9 RICARICA 			</a:t>
            </a:r>
            <a:r>
              <a:rPr lang="it-IT" sz="900" smtClean="0">
                <a:solidFill>
                  <a:schemeClr val="tx1"/>
                </a:solidFill>
                <a:latin typeface="Courier" panose="02060409020205020404" pitchFamily="49" charset="0"/>
              </a:rPr>
              <a:t>	€ 368,00 		 € </a:t>
            </a:r>
            <a:r>
              <a:rPr lang="it-IT" sz="900" dirty="0" smtClean="0">
                <a:solidFill>
                  <a:schemeClr val="tx1"/>
                </a:solidFill>
                <a:latin typeface="Courier" panose="02060409020205020404" pitchFamily="49" charset="0"/>
              </a:rPr>
              <a:t>109,77</a:t>
            </a:r>
            <a:endParaRPr lang="it-IT" sz="900" dirty="0">
              <a:solidFill>
                <a:schemeClr val="tx1"/>
              </a:solidFill>
              <a:latin typeface="Courier" panose="02060409020205020404" pitchFamily="49" charset="0"/>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2" name="Rettangolo 1"/>
          <p:cNvSpPr/>
          <p:nvPr/>
        </p:nvSpPr>
        <p:spPr>
          <a:xfrm>
            <a:off x="755576" y="12576"/>
            <a:ext cx="7581528" cy="1200329"/>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p:txBody>
      </p:sp>
      <p:sp>
        <p:nvSpPr>
          <p:cNvPr id="6" name="Rettangolo 5"/>
          <p:cNvSpPr/>
          <p:nvPr/>
        </p:nvSpPr>
        <p:spPr>
          <a:xfrm rot="10412789" flipV="1">
            <a:off x="3181284" y="5405035"/>
            <a:ext cx="3141472" cy="224394"/>
          </a:xfrm>
          <a:prstGeom prst="rect">
            <a:avLst/>
          </a:prstGeom>
        </p:spPr>
        <p:txBody>
          <a:bodyPr wrap="square">
            <a:spAutoFit/>
          </a:bodyPr>
          <a:lstStyle/>
          <a:p>
            <a:endParaRPr lang="it-IT" sz="900" dirty="0" smtClean="0">
              <a:latin typeface="Courier New" panose="02070309020205020404" pitchFamily="49" charset="0"/>
            </a:endParaRPr>
          </a:p>
        </p:txBody>
      </p:sp>
      <p:pic>
        <p:nvPicPr>
          <p:cNvPr id="7" name="Immagine 6"/>
          <p:cNvPicPr>
            <a:picLocks noChangeAspect="1"/>
          </p:cNvPicPr>
          <p:nvPr/>
        </p:nvPicPr>
        <p:blipFill>
          <a:blip r:embed="rId2"/>
          <a:stretch>
            <a:fillRect/>
          </a:stretch>
        </p:blipFill>
        <p:spPr>
          <a:xfrm>
            <a:off x="3347864" y="188641"/>
            <a:ext cx="2520280" cy="576063"/>
          </a:xfrm>
          <a:prstGeom prst="rect">
            <a:avLst/>
          </a:prstGeom>
        </p:spPr>
      </p:pic>
      <p:pic>
        <p:nvPicPr>
          <p:cNvPr id="8" name="Immagine 7"/>
          <p:cNvPicPr>
            <a:picLocks noChangeAspect="1"/>
          </p:cNvPicPr>
          <p:nvPr/>
        </p:nvPicPr>
        <p:blipFill>
          <a:blip r:embed="rId3"/>
          <a:stretch>
            <a:fillRect/>
          </a:stretch>
        </p:blipFill>
        <p:spPr>
          <a:xfrm>
            <a:off x="1680971" y="962947"/>
            <a:ext cx="5730737" cy="249958"/>
          </a:xfrm>
          <a:prstGeom prst="rect">
            <a:avLst/>
          </a:prstGeom>
        </p:spPr>
      </p:pic>
    </p:spTree>
    <p:extLst>
      <p:ext uri="{BB962C8B-B14F-4D97-AF65-F5344CB8AC3E}">
        <p14:creationId xmlns:p14="http://schemas.microsoft.com/office/powerpoint/2010/main" val="401189994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2576"/>
            <a:ext cx="8280920" cy="6008712"/>
          </a:xfrm>
        </p:spPr>
        <p:txBody>
          <a:bodyPr/>
          <a:lstStyle/>
          <a:p>
            <a:pPr algn="l"/>
            <a:r>
              <a:rPr lang="it-IT" sz="2400" dirty="0" smtClean="0">
                <a:solidFill>
                  <a:srgbClr val="002060"/>
                </a:solidFill>
              </a:rPr>
              <a:t>ABBONAMENTI  TRENORD</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755576" y="12576"/>
            <a:ext cx="7581528" cy="1200329"/>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937" y="921053"/>
            <a:ext cx="6613177" cy="526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555" y="420199"/>
            <a:ext cx="5857279" cy="38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992" y="1130325"/>
            <a:ext cx="161845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107504" y="1988840"/>
            <a:ext cx="2088232" cy="954107"/>
          </a:xfrm>
          <a:prstGeom prst="rect">
            <a:avLst/>
          </a:prstGeom>
        </p:spPr>
        <p:txBody>
          <a:bodyPr wrap="square">
            <a:spAutoFit/>
          </a:bodyPr>
          <a:lstStyle/>
          <a:p>
            <a:r>
              <a:rPr lang="it-IT" sz="1400" dirty="0">
                <a:solidFill>
                  <a:schemeClr val="accent3">
                    <a:lumMod val="50000"/>
                  </a:schemeClr>
                </a:solidFill>
                <a:latin typeface="Arial" panose="020B0604020202020204" pitchFamily="34" charset="0"/>
                <a:cs typeface="Arial" panose="020B0604020202020204" pitchFamily="34" charset="0"/>
              </a:rPr>
              <a:t>TARIFFE IN VIGORE </a:t>
            </a:r>
            <a:endParaRPr lang="it-IT" sz="1400" dirty="0" smtClean="0">
              <a:solidFill>
                <a:schemeClr val="accent3">
                  <a:lumMod val="50000"/>
                </a:schemeClr>
              </a:solidFill>
              <a:latin typeface="Arial" panose="020B0604020202020204" pitchFamily="34" charset="0"/>
              <a:cs typeface="Arial" panose="020B0604020202020204" pitchFamily="34" charset="0"/>
            </a:endParaRPr>
          </a:p>
          <a:p>
            <a:r>
              <a:rPr lang="it-IT" sz="1400" dirty="0" smtClean="0">
                <a:solidFill>
                  <a:schemeClr val="accent3">
                    <a:lumMod val="50000"/>
                  </a:schemeClr>
                </a:solidFill>
                <a:latin typeface="Arial" panose="020B0604020202020204" pitchFamily="34" charset="0"/>
                <a:cs typeface="Arial" panose="020B0604020202020204" pitchFamily="34" charset="0"/>
              </a:rPr>
              <a:t>CON </a:t>
            </a:r>
            <a:r>
              <a:rPr lang="it-IT" sz="1400" dirty="0">
                <a:solidFill>
                  <a:schemeClr val="accent3">
                    <a:lumMod val="50000"/>
                  </a:schemeClr>
                </a:solidFill>
                <a:latin typeface="Arial" panose="020B0604020202020204" pitchFamily="34" charset="0"/>
                <a:cs typeface="Arial" panose="020B0604020202020204" pitchFamily="34" charset="0"/>
              </a:rPr>
              <a:t>RATEIZZAZIONE </a:t>
            </a:r>
            <a:endParaRPr lang="it-IT" sz="1400" dirty="0" smtClean="0">
              <a:solidFill>
                <a:schemeClr val="accent3">
                  <a:lumMod val="50000"/>
                </a:schemeClr>
              </a:solidFill>
              <a:latin typeface="Arial" panose="020B0604020202020204" pitchFamily="34" charset="0"/>
              <a:cs typeface="Arial" panose="020B0604020202020204" pitchFamily="34" charset="0"/>
            </a:endParaRPr>
          </a:p>
          <a:p>
            <a:r>
              <a:rPr lang="it-IT" sz="1400" dirty="0" smtClean="0">
                <a:solidFill>
                  <a:schemeClr val="accent3">
                    <a:lumMod val="50000"/>
                  </a:schemeClr>
                </a:solidFill>
                <a:latin typeface="Arial" panose="020B0604020202020204" pitchFamily="34" charset="0"/>
                <a:cs typeface="Arial" panose="020B0604020202020204" pitchFamily="34" charset="0"/>
              </a:rPr>
              <a:t>IN </a:t>
            </a:r>
            <a:r>
              <a:rPr lang="it-IT" sz="1400" dirty="0">
                <a:solidFill>
                  <a:schemeClr val="accent3">
                    <a:lumMod val="50000"/>
                  </a:schemeClr>
                </a:solidFill>
                <a:latin typeface="Arial" panose="020B0604020202020204" pitchFamily="34" charset="0"/>
                <a:cs typeface="Arial" panose="020B0604020202020204" pitchFamily="34" charset="0"/>
              </a:rPr>
              <a:t>12 RATE</a:t>
            </a:r>
          </a:p>
          <a:p>
            <a:r>
              <a:rPr lang="it-IT" sz="1400" dirty="0" smtClean="0">
                <a:solidFill>
                  <a:srgbClr val="FF0000"/>
                </a:solidFill>
                <a:latin typeface="Arial" panose="020B0604020202020204" pitchFamily="34" charset="0"/>
                <a:cs typeface="Arial" panose="020B0604020202020204" pitchFamily="34" charset="0"/>
              </a:rPr>
              <a:t>II^ </a:t>
            </a:r>
            <a:r>
              <a:rPr lang="it-IT" sz="1400" dirty="0">
                <a:solidFill>
                  <a:srgbClr val="FF0000"/>
                </a:solidFill>
                <a:latin typeface="Arial" panose="020B0604020202020204" pitchFamily="34" charset="0"/>
                <a:cs typeface="Arial" panose="020B0604020202020204" pitchFamily="34" charset="0"/>
              </a:rPr>
              <a:t>CLASSE</a:t>
            </a:r>
          </a:p>
        </p:txBody>
      </p:sp>
    </p:spTree>
    <p:extLst>
      <p:ext uri="{BB962C8B-B14F-4D97-AF65-F5344CB8AC3E}">
        <p14:creationId xmlns:p14="http://schemas.microsoft.com/office/powerpoint/2010/main" val="110838402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80920" cy="5832648"/>
          </a:xfrm>
        </p:spPr>
        <p:txBody>
          <a:bodyPr/>
          <a:lstStyle/>
          <a:p>
            <a:pPr algn="l"/>
            <a:r>
              <a:rPr lang="it-IT" sz="2400" dirty="0" smtClean="0">
                <a:solidFill>
                  <a:srgbClr val="002060"/>
                </a:solidFill>
              </a:rPr>
              <a:t>ABBONAMENTI  IVOL</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755576" y="12576"/>
            <a:ext cx="7581528" cy="1200329"/>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3" y="2570389"/>
            <a:ext cx="8971934" cy="310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13" y="1284788"/>
            <a:ext cx="3235160" cy="45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278052"/>
            <a:ext cx="25146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52641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bwMode="auto">
          <a:xfrm>
            <a:off x="683568" y="1268760"/>
            <a:ext cx="7704856" cy="4392488"/>
          </a:xfrm>
          <a:noFill/>
          <a:ln>
            <a:miter lim="800000"/>
            <a:headEnd/>
            <a:tailEnd/>
          </a:ln>
        </p:spPr>
        <p:txBody>
          <a:bodyPr vert="horz" wrap="square" lIns="72000" tIns="0" rIns="144000" bIns="0" numCol="1" anchor="t" anchorCtr="0" compatLnSpc="1">
            <a:prstTxWarp prst="textNoShape">
              <a:avLst/>
            </a:prstTxWarp>
            <a:normAutofit fontScale="90000"/>
          </a:bodyPr>
          <a:lstStyle/>
          <a:p>
            <a:r>
              <a:rPr lang="it-IT" sz="1600" dirty="0" smtClean="0">
                <a:solidFill>
                  <a:srgbClr val="002060"/>
                </a:solidFill>
                <a:latin typeface="Trebuchet MS"/>
              </a:rPr>
              <a:t/>
            </a:r>
            <a:br>
              <a:rPr lang="it-IT" sz="1600" dirty="0" smtClean="0">
                <a:solidFill>
                  <a:srgbClr val="002060"/>
                </a:solidFill>
                <a:latin typeface="Trebuchet MS"/>
              </a:rPr>
            </a:br>
            <a:r>
              <a:rPr lang="it-IT" sz="1600" dirty="0" smtClean="0">
                <a:solidFill>
                  <a:srgbClr val="002060"/>
                </a:solidFill>
                <a:latin typeface="Trebuchet MS"/>
              </a:rPr>
              <a:t/>
            </a:r>
            <a:br>
              <a:rPr lang="it-IT" sz="1600" dirty="0" smtClean="0">
                <a:solidFill>
                  <a:srgbClr val="002060"/>
                </a:solidFill>
                <a:latin typeface="Trebuchet MS"/>
              </a:rPr>
            </a:br>
            <a:r>
              <a:rPr lang="it-IT" sz="1600" b="1" dirty="0" smtClean="0">
                <a:solidFill>
                  <a:srgbClr val="002060"/>
                </a:solidFill>
              </a:rPr>
              <a:t>DECRETO INTERMINISTERIALE del </a:t>
            </a:r>
            <a:r>
              <a:rPr lang="it-IT" sz="1600" b="1" dirty="0">
                <a:solidFill>
                  <a:srgbClr val="002060"/>
                </a:solidFill>
              </a:rPr>
              <a:t>27 Marzo 1998 </a:t>
            </a:r>
            <a:r>
              <a:rPr lang="it-IT" sz="1600" b="1" dirty="0" smtClean="0">
                <a:solidFill>
                  <a:srgbClr val="002060"/>
                </a:solidFill>
              </a:rPr>
              <a:t> (c.d. </a:t>
            </a:r>
            <a:r>
              <a:rPr lang="it-IT" sz="1600" b="1" dirty="0">
                <a:solidFill>
                  <a:srgbClr val="002060"/>
                </a:solidFill>
              </a:rPr>
              <a:t>D</a:t>
            </a:r>
            <a:r>
              <a:rPr lang="it-IT" sz="1600" b="1" dirty="0" smtClean="0">
                <a:solidFill>
                  <a:srgbClr val="002060"/>
                </a:solidFill>
              </a:rPr>
              <a:t>ecreto Ronchi)</a:t>
            </a:r>
            <a:br>
              <a:rPr lang="it-IT" sz="1600" b="1" dirty="0" smtClean="0">
                <a:solidFill>
                  <a:srgbClr val="002060"/>
                </a:solidFill>
              </a:rPr>
            </a:br>
            <a:r>
              <a:rPr lang="it-IT" sz="1600" b="1" dirty="0" smtClean="0">
                <a:solidFill>
                  <a:srgbClr val="002060"/>
                </a:solidFill>
              </a:rPr>
              <a:t>«Mobilita</a:t>
            </a:r>
            <a:r>
              <a:rPr lang="it-IT" sz="1600" b="1" dirty="0">
                <a:solidFill>
                  <a:srgbClr val="002060"/>
                </a:solidFill>
              </a:rPr>
              <a:t>' sostenibile nelle aree </a:t>
            </a:r>
            <a:r>
              <a:rPr lang="it-IT" sz="1600" b="1" dirty="0" smtClean="0">
                <a:solidFill>
                  <a:srgbClr val="002060"/>
                </a:solidFill>
              </a:rPr>
              <a:t>urbane»</a:t>
            </a:r>
            <a:r>
              <a:rPr lang="it-IT" sz="1600" b="1" dirty="0">
                <a:solidFill>
                  <a:srgbClr val="002060"/>
                </a:solidFill>
              </a:rPr>
              <a:t/>
            </a:r>
            <a:br>
              <a:rPr lang="it-IT" sz="1600" b="1" dirty="0">
                <a:solidFill>
                  <a:srgbClr val="002060"/>
                </a:solidFill>
              </a:rPr>
            </a:br>
            <a:r>
              <a:rPr lang="it-IT" sz="1600" b="1" dirty="0">
                <a:solidFill>
                  <a:srgbClr val="002060"/>
                </a:solidFill>
              </a:rPr>
              <a:t>(</a:t>
            </a:r>
            <a:r>
              <a:rPr lang="it-IT" sz="1600" b="1" i="1" dirty="0" smtClean="0">
                <a:solidFill>
                  <a:srgbClr val="002060"/>
                </a:solidFill>
              </a:rPr>
              <a:t>G.U. n</a:t>
            </a:r>
            <a:r>
              <a:rPr lang="it-IT" sz="1600" b="1" i="1" dirty="0">
                <a:solidFill>
                  <a:srgbClr val="002060"/>
                </a:solidFill>
              </a:rPr>
              <a:t>. 179 del 3-8-1998</a:t>
            </a:r>
            <a:r>
              <a:rPr lang="it-IT" sz="1600" b="1" dirty="0">
                <a:solidFill>
                  <a:srgbClr val="002060"/>
                </a:solidFill>
              </a:rPr>
              <a:t>)</a:t>
            </a:r>
            <a:br>
              <a:rPr lang="it-IT" sz="1600" b="1" dirty="0">
                <a:solidFill>
                  <a:srgbClr val="002060"/>
                </a:solidFill>
              </a:rPr>
            </a:br>
            <a:r>
              <a:rPr lang="it-IT" sz="1600" dirty="0">
                <a:solidFill>
                  <a:srgbClr val="002060"/>
                </a:solidFill>
              </a:rPr>
              <a:t/>
            </a:r>
            <a:br>
              <a:rPr lang="it-IT" sz="1600" dirty="0">
                <a:solidFill>
                  <a:srgbClr val="002060"/>
                </a:solidFill>
              </a:rPr>
            </a:br>
            <a:r>
              <a:rPr lang="it-IT" sz="1600" b="1" dirty="0" smtClean="0">
                <a:solidFill>
                  <a:srgbClr val="002060"/>
                </a:solidFill>
              </a:rPr>
              <a:t>Ministero dell‘Ambiente</a:t>
            </a:r>
            <a:r>
              <a:rPr lang="it-IT" sz="1600" b="1" dirty="0">
                <a:solidFill>
                  <a:srgbClr val="002060"/>
                </a:solidFill>
              </a:rPr>
              <a:t/>
            </a:r>
            <a:br>
              <a:rPr lang="it-IT" sz="1600" b="1" dirty="0">
                <a:solidFill>
                  <a:srgbClr val="002060"/>
                </a:solidFill>
              </a:rPr>
            </a:br>
            <a:r>
              <a:rPr lang="it-IT" sz="1600" dirty="0" smtClean="0">
                <a:solidFill>
                  <a:srgbClr val="002060"/>
                </a:solidFill>
              </a:rPr>
              <a:t>di </a:t>
            </a:r>
            <a:r>
              <a:rPr lang="it-IT" sz="1600" dirty="0">
                <a:solidFill>
                  <a:srgbClr val="002060"/>
                </a:solidFill>
              </a:rPr>
              <a:t>concerto con</a:t>
            </a:r>
            <a:br>
              <a:rPr lang="it-IT" sz="1600" dirty="0">
                <a:solidFill>
                  <a:srgbClr val="002060"/>
                </a:solidFill>
              </a:rPr>
            </a:br>
            <a:r>
              <a:rPr lang="it-IT" sz="1600" dirty="0">
                <a:solidFill>
                  <a:srgbClr val="002060"/>
                </a:solidFill>
              </a:rPr>
              <a:t>I MINISTRI DEI LAVORI PUBBLICI, DELLA SANITA'</a:t>
            </a:r>
            <a:br>
              <a:rPr lang="it-IT" sz="1600" dirty="0">
                <a:solidFill>
                  <a:srgbClr val="002060"/>
                </a:solidFill>
              </a:rPr>
            </a:br>
            <a:r>
              <a:rPr lang="it-IT" sz="1600" dirty="0">
                <a:solidFill>
                  <a:srgbClr val="002060"/>
                </a:solidFill>
              </a:rPr>
              <a:t>E DEI TRASPORTI E DELLA NAVIGAZIONE</a:t>
            </a:r>
            <a:br>
              <a:rPr lang="it-IT" sz="1600" dirty="0">
                <a:solidFill>
                  <a:srgbClr val="002060"/>
                </a:solidFill>
              </a:rPr>
            </a:br>
            <a:r>
              <a:rPr lang="it-IT" sz="1600" dirty="0" smtClean="0">
                <a:solidFill>
                  <a:srgbClr val="002060"/>
                </a:solidFill>
              </a:rPr>
              <a:t/>
            </a:r>
            <a:br>
              <a:rPr lang="it-IT" sz="1600" dirty="0" smtClean="0">
                <a:solidFill>
                  <a:srgbClr val="002060"/>
                </a:solidFill>
              </a:rPr>
            </a:br>
            <a:r>
              <a:rPr lang="it-IT" sz="1600" b="1" dirty="0" smtClean="0"/>
              <a:t>Art</a:t>
            </a:r>
            <a:r>
              <a:rPr lang="it-IT" sz="1600" b="1" dirty="0"/>
              <a:t>. 3</a:t>
            </a:r>
            <a:br>
              <a:rPr lang="it-IT" sz="1600" b="1" dirty="0"/>
            </a:br>
            <a:r>
              <a:rPr lang="it-IT" sz="1600" b="1" smtClean="0"/>
              <a:t>1</a:t>
            </a:r>
            <a:r>
              <a:rPr lang="it-IT" sz="1600" b="1" smtClean="0">
                <a:latin typeface="Arial" panose="020B0604020202020204" pitchFamily="34" charset="0"/>
                <a:cs typeface="Arial" panose="020B0604020202020204" pitchFamily="34" charset="0"/>
              </a:rPr>
              <a:t>. </a:t>
            </a:r>
            <a:r>
              <a:rPr lang="it-IT" sz="1600" smtClean="0">
                <a:solidFill>
                  <a:srgbClr val="002060"/>
                </a:solidFill>
                <a:latin typeface="Arial" panose="020B0604020202020204" pitchFamily="34" charset="0"/>
                <a:cs typeface="Arial" panose="020B0604020202020204" pitchFamily="34" charset="0"/>
              </a:rPr>
              <a:t>Le </a:t>
            </a:r>
            <a:r>
              <a:rPr lang="it-IT" sz="1600" dirty="0">
                <a:solidFill>
                  <a:srgbClr val="002060"/>
                </a:solidFill>
                <a:latin typeface="Arial" panose="020B0604020202020204" pitchFamily="34" charset="0"/>
                <a:cs typeface="Arial" panose="020B0604020202020204" pitchFamily="34" charset="0"/>
              </a:rPr>
              <a:t>imprese e gli enti pubblici con singole </a:t>
            </a:r>
            <a:r>
              <a:rPr lang="it-IT" sz="1600" dirty="0" smtClean="0">
                <a:solidFill>
                  <a:srgbClr val="002060"/>
                </a:solidFill>
                <a:latin typeface="Arial" panose="020B0604020202020204" pitchFamily="34" charset="0"/>
                <a:cs typeface="Arial" panose="020B0604020202020204" pitchFamily="34" charset="0"/>
              </a:rPr>
              <a:t>unità </a:t>
            </a:r>
            <a:r>
              <a:rPr lang="it-IT" sz="1600" dirty="0">
                <a:solidFill>
                  <a:srgbClr val="002060"/>
                </a:solidFill>
                <a:latin typeface="Arial" panose="020B0604020202020204" pitchFamily="34" charset="0"/>
                <a:cs typeface="Arial" panose="020B0604020202020204" pitchFamily="34" charset="0"/>
              </a:rPr>
              <a:t>locali con </a:t>
            </a:r>
            <a:r>
              <a:rPr lang="it-IT" sz="1600" dirty="0" smtClean="0">
                <a:solidFill>
                  <a:srgbClr val="002060"/>
                </a:solidFill>
                <a:latin typeface="Arial" panose="020B0604020202020204" pitchFamily="34" charset="0"/>
                <a:cs typeface="Arial" panose="020B0604020202020204" pitchFamily="34" charset="0"/>
              </a:rPr>
              <a:t>più </a:t>
            </a:r>
            <a:r>
              <a:rPr lang="it-IT" sz="1600" dirty="0">
                <a:solidFill>
                  <a:srgbClr val="002060"/>
                </a:solidFill>
                <a:latin typeface="Arial" panose="020B0604020202020204" pitchFamily="34" charset="0"/>
                <a:cs typeface="Arial" panose="020B0604020202020204" pitchFamily="34" charset="0"/>
              </a:rPr>
              <a:t>di </a:t>
            </a:r>
            <a:r>
              <a:rPr lang="it-IT" sz="1600" dirty="0" smtClean="0">
                <a:solidFill>
                  <a:srgbClr val="002060"/>
                </a:solidFill>
                <a:latin typeface="Arial" panose="020B0604020202020204" pitchFamily="34" charset="0"/>
                <a:cs typeface="Arial" panose="020B0604020202020204" pitchFamily="34" charset="0"/>
              </a:rPr>
              <a:t>300 </a:t>
            </a:r>
            <a:r>
              <a:rPr lang="it-IT" sz="1600" dirty="0" smtClean="0">
                <a:solidFill>
                  <a:srgbClr val="002060"/>
                </a:solidFill>
                <a:latin typeface="Arial" panose="020B0604020202020204" pitchFamily="34" charset="0"/>
                <a:cs typeface="Arial" panose="020B0604020202020204" pitchFamily="34" charset="0"/>
              </a:rPr>
              <a:t>dipendenti </a:t>
            </a:r>
            <a:r>
              <a:rPr lang="it-IT" sz="1600" dirty="0">
                <a:solidFill>
                  <a:srgbClr val="002060"/>
                </a:solidFill>
                <a:latin typeface="Arial" panose="020B0604020202020204" pitchFamily="34" charset="0"/>
                <a:cs typeface="Arial" panose="020B0604020202020204" pitchFamily="34" charset="0"/>
              </a:rPr>
              <a:t>e le </a:t>
            </a:r>
            <a:r>
              <a:rPr lang="it-IT" sz="1600">
                <a:solidFill>
                  <a:srgbClr val="002060"/>
                </a:solidFill>
                <a:latin typeface="Arial" panose="020B0604020202020204" pitchFamily="34" charset="0"/>
                <a:cs typeface="Arial" panose="020B0604020202020204" pitchFamily="34" charset="0"/>
              </a:rPr>
              <a:t>imprese </a:t>
            </a:r>
            <a:r>
              <a:rPr lang="it-IT" sz="1600" smtClean="0">
                <a:solidFill>
                  <a:srgbClr val="002060"/>
                </a:solidFill>
                <a:latin typeface="Arial" panose="020B0604020202020204" pitchFamily="34" charset="0"/>
                <a:cs typeface="Arial" panose="020B0604020202020204" pitchFamily="34" charset="0"/>
              </a:rPr>
              <a:t>con complessivamente </a:t>
            </a:r>
            <a:r>
              <a:rPr lang="it-IT" sz="1600" dirty="0" smtClean="0">
                <a:solidFill>
                  <a:srgbClr val="002060"/>
                </a:solidFill>
                <a:latin typeface="Arial" panose="020B0604020202020204" pitchFamily="34" charset="0"/>
                <a:cs typeface="Arial" panose="020B0604020202020204" pitchFamily="34" charset="0"/>
              </a:rPr>
              <a:t>più di </a:t>
            </a:r>
            <a:r>
              <a:rPr lang="it-IT" sz="1600" dirty="0">
                <a:solidFill>
                  <a:srgbClr val="002060"/>
                </a:solidFill>
                <a:latin typeface="Arial" panose="020B0604020202020204" pitchFamily="34" charset="0"/>
                <a:cs typeface="Arial" panose="020B0604020202020204" pitchFamily="34" charset="0"/>
              </a:rPr>
              <a:t>800 addetti ubicate nei comuni di cui al comma 1 dell'art. </a:t>
            </a:r>
            <a:r>
              <a:rPr lang="it-IT" sz="1600" dirty="0" smtClean="0">
                <a:solidFill>
                  <a:srgbClr val="002060"/>
                </a:solidFill>
                <a:latin typeface="Arial" panose="020B0604020202020204" pitchFamily="34" charset="0"/>
                <a:cs typeface="Arial" panose="020B0604020202020204" pitchFamily="34" charset="0"/>
              </a:rPr>
              <a:t>2</a:t>
            </a:r>
            <a:r>
              <a:rPr lang="it-IT" sz="1600" i="1" dirty="0" smtClean="0">
                <a:solidFill>
                  <a:srgbClr val="002060"/>
                </a:solidFill>
                <a:latin typeface="Arial" panose="020B0604020202020204" pitchFamily="34" charset="0"/>
                <a:cs typeface="Arial" panose="020B0604020202020204" pitchFamily="34" charset="0"/>
              </a:rPr>
              <a:t> </a:t>
            </a:r>
            <a:br>
              <a:rPr lang="it-IT" sz="1600" i="1" dirty="0" smtClean="0">
                <a:solidFill>
                  <a:srgbClr val="002060"/>
                </a:solidFill>
                <a:latin typeface="Arial" panose="020B0604020202020204" pitchFamily="34" charset="0"/>
                <a:cs typeface="Arial" panose="020B0604020202020204" pitchFamily="34" charset="0"/>
              </a:rPr>
            </a:br>
            <a:r>
              <a:rPr lang="it-IT" sz="1600" i="1" dirty="0" smtClean="0">
                <a:solidFill>
                  <a:srgbClr val="002060"/>
                </a:solidFill>
                <a:latin typeface="Arial" panose="020B0604020202020204" pitchFamily="34" charset="0"/>
                <a:cs typeface="Arial" panose="020B0604020202020204" pitchFamily="34" charset="0"/>
              </a:rPr>
              <a:t>[comuni compresi nelle zone a rischio di inquinamento atmosferico], </a:t>
            </a:r>
            <a:r>
              <a:rPr lang="it-IT" sz="1600" dirty="0" smtClean="0">
                <a:solidFill>
                  <a:srgbClr val="002060"/>
                </a:solidFill>
                <a:latin typeface="Arial" panose="020B0604020202020204" pitchFamily="34" charset="0"/>
                <a:cs typeface="Arial" panose="020B0604020202020204" pitchFamily="34" charset="0"/>
              </a:rPr>
              <a:t/>
            </a:r>
            <a:br>
              <a:rPr lang="it-IT" sz="1600" dirty="0" smtClean="0">
                <a:solidFill>
                  <a:srgbClr val="002060"/>
                </a:solidFill>
                <a:latin typeface="Arial" panose="020B0604020202020204" pitchFamily="34" charset="0"/>
                <a:cs typeface="Arial" panose="020B0604020202020204" pitchFamily="34" charset="0"/>
              </a:rPr>
            </a:br>
            <a:r>
              <a:rPr lang="it-IT" sz="1600" dirty="0" smtClean="0">
                <a:solidFill>
                  <a:srgbClr val="002060"/>
                </a:solidFill>
                <a:latin typeface="Arial" panose="020B0604020202020204" pitchFamily="34" charset="0"/>
                <a:cs typeface="Arial" panose="020B0604020202020204" pitchFamily="34" charset="0"/>
              </a:rPr>
              <a:t>adottano il </a:t>
            </a:r>
            <a:r>
              <a:rPr lang="it-IT" sz="1600" dirty="0">
                <a:solidFill>
                  <a:srgbClr val="002060"/>
                </a:solidFill>
                <a:latin typeface="Arial" panose="020B0604020202020204" pitchFamily="34" charset="0"/>
                <a:cs typeface="Arial" panose="020B0604020202020204" pitchFamily="34" charset="0"/>
              </a:rPr>
              <a:t>piano</a:t>
            </a:r>
            <a:br>
              <a:rPr lang="it-IT" sz="1600" dirty="0">
                <a:solidFill>
                  <a:srgbClr val="002060"/>
                </a:solidFill>
                <a:latin typeface="Arial" panose="020B0604020202020204" pitchFamily="34" charset="0"/>
                <a:cs typeface="Arial" panose="020B0604020202020204" pitchFamily="34" charset="0"/>
              </a:rPr>
            </a:br>
            <a:r>
              <a:rPr lang="it-IT" sz="1600" dirty="0">
                <a:solidFill>
                  <a:srgbClr val="002060"/>
                </a:solidFill>
                <a:latin typeface="Arial" panose="020B0604020202020204" pitchFamily="34" charset="0"/>
                <a:cs typeface="Arial" panose="020B0604020202020204" pitchFamily="34" charset="0"/>
              </a:rPr>
              <a:t>degli spostamenti </a:t>
            </a:r>
            <a:r>
              <a:rPr lang="it-IT" sz="1600" dirty="0" smtClean="0">
                <a:solidFill>
                  <a:srgbClr val="002060"/>
                </a:solidFill>
                <a:latin typeface="Arial" panose="020B0604020202020204" pitchFamily="34" charset="0"/>
                <a:cs typeface="Arial" panose="020B0604020202020204" pitchFamily="34" charset="0"/>
              </a:rPr>
              <a:t>casa-lavoro </a:t>
            </a:r>
            <a:r>
              <a:rPr lang="it-IT" sz="1600" dirty="0">
                <a:solidFill>
                  <a:srgbClr val="002060"/>
                </a:solidFill>
                <a:latin typeface="Arial" panose="020B0604020202020204" pitchFamily="34" charset="0"/>
                <a:cs typeface="Arial" panose="020B0604020202020204" pitchFamily="34" charset="0"/>
              </a:rPr>
              <a:t>del proprio personale dipendente, </a:t>
            </a:r>
            <a:r>
              <a:rPr lang="it-IT" sz="1600" dirty="0" smtClean="0">
                <a:solidFill>
                  <a:srgbClr val="002060"/>
                </a:solidFill>
                <a:latin typeface="Arial" panose="020B0604020202020204" pitchFamily="34" charset="0"/>
                <a:cs typeface="Arial" panose="020B0604020202020204" pitchFamily="34" charset="0"/>
              </a:rPr>
              <a:t/>
            </a:r>
            <a:br>
              <a:rPr lang="it-IT" sz="1600" dirty="0" smtClean="0">
                <a:solidFill>
                  <a:srgbClr val="002060"/>
                </a:solidFill>
                <a:latin typeface="Arial" panose="020B0604020202020204" pitchFamily="34" charset="0"/>
                <a:cs typeface="Arial" panose="020B0604020202020204" pitchFamily="34" charset="0"/>
              </a:rPr>
            </a:br>
            <a:r>
              <a:rPr lang="it-IT" sz="1600" dirty="0" smtClean="0">
                <a:solidFill>
                  <a:srgbClr val="002060"/>
                </a:solidFill>
                <a:latin typeface="Arial" panose="020B0604020202020204" pitchFamily="34" charset="0"/>
                <a:cs typeface="Arial" panose="020B0604020202020204" pitchFamily="34" charset="0"/>
              </a:rPr>
              <a:t>individuando </a:t>
            </a:r>
            <a:r>
              <a:rPr lang="it-IT" sz="1600" dirty="0">
                <a:solidFill>
                  <a:srgbClr val="002060"/>
                </a:solidFill>
                <a:latin typeface="Arial" panose="020B0604020202020204" pitchFamily="34" charset="0"/>
                <a:cs typeface="Arial" panose="020B0604020202020204" pitchFamily="34" charset="0"/>
              </a:rPr>
              <a:t>a tal fine </a:t>
            </a:r>
            <a:r>
              <a:rPr lang="it-IT" sz="1600" dirty="0" smtClean="0">
                <a:solidFill>
                  <a:srgbClr val="002060"/>
                </a:solidFill>
                <a:latin typeface="Arial" panose="020B0604020202020204" pitchFamily="34" charset="0"/>
                <a:cs typeface="Arial" panose="020B0604020202020204" pitchFamily="34" charset="0"/>
              </a:rPr>
              <a:t>un responsabile</a:t>
            </a:r>
            <a:r>
              <a:rPr lang="it-IT" sz="1600" dirty="0">
                <a:solidFill>
                  <a:srgbClr val="002060"/>
                </a:solidFill>
                <a:latin typeface="Arial" panose="020B0604020202020204" pitchFamily="34" charset="0"/>
                <a:cs typeface="Arial" panose="020B0604020202020204" pitchFamily="34" charset="0"/>
              </a:rPr>
              <a:t/>
            </a:r>
            <a:br>
              <a:rPr lang="it-IT" sz="1600" dirty="0">
                <a:solidFill>
                  <a:srgbClr val="002060"/>
                </a:solidFill>
                <a:latin typeface="Arial" panose="020B0604020202020204" pitchFamily="34" charset="0"/>
                <a:cs typeface="Arial" panose="020B0604020202020204" pitchFamily="34" charset="0"/>
              </a:rPr>
            </a:br>
            <a:r>
              <a:rPr lang="it-IT" sz="1600" dirty="0">
                <a:solidFill>
                  <a:srgbClr val="002060"/>
                </a:solidFill>
                <a:latin typeface="Arial" panose="020B0604020202020204" pitchFamily="34" charset="0"/>
                <a:cs typeface="Arial" panose="020B0604020202020204" pitchFamily="34" charset="0"/>
              </a:rPr>
              <a:t>della </a:t>
            </a:r>
            <a:r>
              <a:rPr lang="it-IT" sz="1600" dirty="0" smtClean="0">
                <a:solidFill>
                  <a:srgbClr val="002060"/>
                </a:solidFill>
                <a:latin typeface="Arial" panose="020B0604020202020204" pitchFamily="34" charset="0"/>
                <a:cs typeface="Arial" panose="020B0604020202020204" pitchFamily="34" charset="0"/>
              </a:rPr>
              <a:t>mobilità </a:t>
            </a:r>
            <a:r>
              <a:rPr lang="it-IT" sz="1600" dirty="0">
                <a:solidFill>
                  <a:srgbClr val="002060"/>
                </a:solidFill>
                <a:latin typeface="Arial" panose="020B0604020202020204" pitchFamily="34" charset="0"/>
                <a:cs typeface="Arial" panose="020B0604020202020204" pitchFamily="34" charset="0"/>
              </a:rPr>
              <a:t>aziendale. </a:t>
            </a:r>
            <a:r>
              <a:rPr lang="it-IT" sz="1600" dirty="0" smtClean="0">
                <a:solidFill>
                  <a:srgbClr val="002060"/>
                </a:solidFill>
                <a:latin typeface="Arial" panose="020B0604020202020204" pitchFamily="34" charset="0"/>
                <a:cs typeface="Arial" panose="020B0604020202020204" pitchFamily="34" charset="0"/>
              </a:rPr>
              <a:t/>
            </a:r>
            <a:br>
              <a:rPr lang="it-IT" sz="1600" dirty="0" smtClean="0">
                <a:solidFill>
                  <a:srgbClr val="002060"/>
                </a:solidFill>
                <a:latin typeface="Arial" panose="020B0604020202020204" pitchFamily="34" charset="0"/>
                <a:cs typeface="Arial" panose="020B0604020202020204" pitchFamily="34" charset="0"/>
              </a:rPr>
            </a:br>
            <a:r>
              <a:rPr lang="it-IT" sz="2000" dirty="0">
                <a:solidFill>
                  <a:srgbClr val="002060"/>
                </a:solidFill>
                <a:latin typeface="Arial" panose="020B0604020202020204" pitchFamily="34" charset="0"/>
                <a:cs typeface="Arial" panose="020B0604020202020204" pitchFamily="34" charset="0"/>
              </a:rPr>
              <a:t/>
            </a:r>
            <a:br>
              <a:rPr lang="it-IT" sz="2000" dirty="0">
                <a:solidFill>
                  <a:srgbClr val="002060"/>
                </a:solidFill>
                <a:latin typeface="Arial" panose="020B0604020202020204" pitchFamily="34" charset="0"/>
                <a:cs typeface="Arial" panose="020B0604020202020204" pitchFamily="34" charset="0"/>
              </a:rPr>
            </a:br>
            <a:r>
              <a:rPr lang="it-IT" sz="2000" dirty="0" smtClean="0">
                <a:latin typeface="Arial" panose="020B0604020202020204" pitchFamily="34" charset="0"/>
                <a:cs typeface="Arial" panose="020B0604020202020204" pitchFamily="34" charset="0"/>
              </a:rPr>
              <a:t/>
            </a:r>
            <a:br>
              <a:rPr lang="it-IT" sz="2000" dirty="0" smtClean="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r>
              <a:rPr lang="it-IT" sz="2000" dirty="0" smtClean="0">
                <a:latin typeface="Arial" panose="020B0604020202020204" pitchFamily="34" charset="0"/>
                <a:cs typeface="Arial" panose="020B0604020202020204" pitchFamily="34" charset="0"/>
              </a:rPr>
              <a:t/>
            </a:r>
            <a:br>
              <a:rPr lang="it-IT" sz="2000" dirty="0" smtClean="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altLang="it-IT" sz="2000" i="1" u="sng" dirty="0" smtClean="0">
              <a:solidFill>
                <a:srgbClr val="000000"/>
              </a:solidFill>
              <a:latin typeface="Arial" panose="020B0604020202020204" pitchFamily="34" charset="0"/>
              <a:cs typeface="Arial" panose="020B0604020202020204" pitchFamily="34" charset="0"/>
            </a:endParaRPr>
          </a:p>
        </p:txBody>
      </p:sp>
      <p:sp>
        <p:nvSpPr>
          <p:cNvPr id="2" name="CasellaDiTesto 1"/>
          <p:cNvSpPr txBox="1"/>
          <p:nvPr/>
        </p:nvSpPr>
        <p:spPr>
          <a:xfrm>
            <a:off x="29776" y="6381328"/>
            <a:ext cx="6144112" cy="276999"/>
          </a:xfrm>
          <a:prstGeom prst="rect">
            <a:avLst/>
          </a:prstGeom>
          <a:noFill/>
        </p:spPr>
        <p:txBody>
          <a:bodyPr wrap="square" rtlCol="0">
            <a:spAutoFit/>
          </a:bodyPr>
          <a:lstStyle/>
          <a:p>
            <a:endParaRPr lang="it-IT" sz="1200" dirty="0">
              <a:solidFill>
                <a:prstClr val="white"/>
              </a:solidFill>
            </a:endParaRPr>
          </a:p>
        </p:txBody>
      </p:sp>
      <p:sp>
        <p:nvSpPr>
          <p:cNvPr id="5" name="Rettangolo 4"/>
          <p:cNvSpPr/>
          <p:nvPr/>
        </p:nvSpPr>
        <p:spPr>
          <a:xfrm>
            <a:off x="2286000" y="262389"/>
            <a:ext cx="4572000" cy="400110"/>
          </a:xfrm>
          <a:prstGeom prst="rect">
            <a:avLst/>
          </a:prstGeom>
        </p:spPr>
        <p:txBody>
          <a:bodyPr>
            <a:spAutoFit/>
          </a:bodyPr>
          <a:lstStyle/>
          <a:p>
            <a:pPr algn="ctr"/>
            <a:r>
              <a:rPr lang="it-IT" sz="2000" b="1" dirty="0" smtClean="0">
                <a:solidFill>
                  <a:srgbClr val="002060"/>
                </a:solidFill>
              </a:rPr>
              <a:t>PREMESSE  NORMATIVE</a:t>
            </a:r>
            <a:endParaRPr lang="it-IT" sz="2000" b="1" dirty="0">
              <a:solidFill>
                <a:srgbClr val="002060"/>
              </a:solidFill>
            </a:endParaRPr>
          </a:p>
        </p:txBody>
      </p:sp>
    </p:spTree>
    <p:extLst>
      <p:ext uri="{BB962C8B-B14F-4D97-AF65-F5344CB8AC3E}">
        <p14:creationId xmlns:p14="http://schemas.microsoft.com/office/powerpoint/2010/main" val="13236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856984" cy="5832648"/>
          </a:xfrm>
        </p:spPr>
        <p:txBody>
          <a:bodyPr/>
          <a:lstStyle/>
          <a:p>
            <a:pPr algn="l" defTabSz="914400" eaLnBrk="1" fontAlgn="base" hangingPunct="1">
              <a:spcBef>
                <a:spcPct val="0"/>
              </a:spcBef>
              <a:spcAft>
                <a:spcPct val="0"/>
              </a:spcAft>
              <a:tabLst>
                <a:tab pos="2868613" algn="l"/>
              </a:tabLst>
              <a:defRPr/>
            </a:pPr>
            <a:r>
              <a:rPr lang="it-IT" sz="1600" dirty="0" smtClean="0">
                <a:solidFill>
                  <a:srgbClr val="002060"/>
                </a:solidFill>
                <a:latin typeface="Trebuchet MS" pitchFamily="34" charset="0"/>
                <a:ea typeface="+mn-ea"/>
                <a:cs typeface="Arial" charset="0"/>
              </a:rPr>
              <a:t/>
            </a:r>
            <a:br>
              <a:rPr lang="it-IT" sz="1600" dirty="0" smtClean="0">
                <a:solidFill>
                  <a:srgbClr val="002060"/>
                </a:solidFill>
                <a:latin typeface="Trebuchet MS" pitchFamily="34" charset="0"/>
                <a:ea typeface="+mn-ea"/>
                <a:cs typeface="Arial" charset="0"/>
              </a:rPr>
            </a:br>
            <a:r>
              <a:rPr lang="it-IT" sz="1600" b="1" dirty="0" smtClean="0">
                <a:solidFill>
                  <a:srgbClr val="002060"/>
                </a:solidFill>
                <a:latin typeface="Trebuchet MS" pitchFamily="34" charset="0"/>
                <a:ea typeface="+mn-ea"/>
                <a:cs typeface="Arial" charset="0"/>
              </a:rPr>
              <a:t>                                             ABBONAMENTI  AUTOLINEE</a:t>
            </a: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smtClean="0">
                <a:solidFill>
                  <a:srgbClr val="002060"/>
                </a:solidFill>
                <a:latin typeface="Trebuchet MS" pitchFamily="34" charset="0"/>
                <a:ea typeface="+mn-ea"/>
                <a:cs typeface="Arial" charset="0"/>
              </a:rPr>
              <a:t/>
            </a:r>
            <a:br>
              <a:rPr lang="it-IT" sz="1600" dirty="0" smtClean="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Il personale d’Ateneo titolare di abbonamenti ad autolinee non incluse </a:t>
            </a:r>
            <a:r>
              <a:rPr lang="it-IT" sz="1600" dirty="0" smtClean="0">
                <a:solidFill>
                  <a:srgbClr val="002060"/>
                </a:solidFill>
                <a:latin typeface="Trebuchet MS" pitchFamily="34" charset="0"/>
                <a:ea typeface="+mn-ea"/>
                <a:cs typeface="Arial" charset="0"/>
              </a:rPr>
              <a:t>nell’attuale sistema </a:t>
            </a:r>
            <a:r>
              <a:rPr lang="it-IT" sz="1600" dirty="0">
                <a:solidFill>
                  <a:srgbClr val="002060"/>
                </a:solidFill>
                <a:latin typeface="Trebuchet MS" pitchFamily="34" charset="0"/>
                <a:ea typeface="+mn-ea"/>
                <a:cs typeface="Arial" charset="0"/>
              </a:rPr>
              <a:t>tariffario </a:t>
            </a:r>
            <a:r>
              <a:rPr lang="it-IT" sz="1600" dirty="0" smtClean="0">
                <a:solidFill>
                  <a:srgbClr val="002060"/>
                </a:solidFill>
                <a:latin typeface="Trebuchet MS" pitchFamily="34" charset="0"/>
                <a:ea typeface="+mn-ea"/>
                <a:cs typeface="Arial" charset="0"/>
              </a:rPr>
              <a:t>STIBM (ex SITAM), quali ad </a:t>
            </a:r>
            <a:r>
              <a:rPr lang="it-IT" sz="1600" dirty="0">
                <a:solidFill>
                  <a:srgbClr val="002060"/>
                </a:solidFill>
                <a:latin typeface="Trebuchet MS" pitchFamily="34" charset="0"/>
                <a:ea typeface="+mn-ea"/>
                <a:cs typeface="Arial" charset="0"/>
              </a:rPr>
              <a:t>esempio STAR, ADDA TRASPORTI, ecc</a:t>
            </a:r>
            <a:r>
              <a:rPr lang="it-IT" sz="1600" dirty="0" smtClean="0">
                <a:solidFill>
                  <a:srgbClr val="002060"/>
                </a:solidFill>
                <a:latin typeface="Trebuchet MS" pitchFamily="34" charset="0"/>
                <a:ea typeface="+mn-ea"/>
                <a:cs typeface="Arial" charset="0"/>
              </a:rPr>
              <a:t>., </a:t>
            </a:r>
            <a:r>
              <a:rPr lang="it-IT" sz="1600" dirty="0">
                <a:solidFill>
                  <a:srgbClr val="002060"/>
                </a:solidFill>
                <a:latin typeface="Trebuchet MS" pitchFamily="34" charset="0"/>
                <a:ea typeface="+mn-ea"/>
                <a:cs typeface="Arial" charset="0"/>
              </a:rPr>
              <a:t>posso chiedere un rimborso fino a un massimo di 258,23 </a:t>
            </a:r>
            <a:r>
              <a:rPr lang="it-IT" sz="1600" dirty="0" smtClean="0">
                <a:solidFill>
                  <a:srgbClr val="002060"/>
                </a:solidFill>
                <a:latin typeface="Trebuchet MS" pitchFamily="34" charset="0"/>
                <a:ea typeface="+mn-ea"/>
                <a:cs typeface="Arial" charset="0"/>
              </a:rPr>
              <a:t>euro all'anno.</a:t>
            </a:r>
            <a:br>
              <a:rPr lang="it-IT" sz="1600" dirty="0" smtClean="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Nel caso di abbonamento annuale, l'Ateneo rimborsa in busta paga l'intero importo del rimborso nel primo mese utile, recuperandolo poi in 12 rate mensili, trattenute sempre in busta paga.</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t>
            </a:r>
            <a:r>
              <a:rPr lang="it-IT" sz="1600" dirty="0" smtClean="0">
                <a:solidFill>
                  <a:srgbClr val="002060"/>
                </a:solidFill>
                <a:latin typeface="Trebuchet MS" pitchFamily="34" charset="0"/>
                <a:ea typeface="+mn-ea"/>
                <a:cs typeface="Arial" charset="0"/>
              </a:rPr>
              <a:t> </a:t>
            </a: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b="1" i="1" dirty="0">
                <a:solidFill>
                  <a:srgbClr val="002060"/>
                </a:solidFill>
                <a:latin typeface="Trebuchet MS" pitchFamily="34" charset="0"/>
                <a:ea typeface="+mn-ea"/>
                <a:cs typeface="Arial" charset="0"/>
              </a:rPr>
              <a:t>Richiesta del rimborso</a:t>
            </a: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smtClean="0">
                <a:solidFill>
                  <a:srgbClr val="002060"/>
                </a:solidFill>
                <a:latin typeface="Trebuchet MS" pitchFamily="34" charset="0"/>
                <a:ea typeface="+mn-ea"/>
                <a:cs typeface="Arial" charset="0"/>
              </a:rPr>
              <a:t>Per </a:t>
            </a:r>
            <a:r>
              <a:rPr lang="it-IT" sz="1600" dirty="0">
                <a:solidFill>
                  <a:srgbClr val="002060"/>
                </a:solidFill>
                <a:latin typeface="Trebuchet MS" pitchFamily="34" charset="0"/>
                <a:ea typeface="+mn-ea"/>
                <a:cs typeface="Arial" charset="0"/>
              </a:rPr>
              <a:t>ottenere il rimborso, è necessario prima inviare documento PDF l'apposito modulo all’e-mail indirizzo di posta mobilitadateneo@unimi.it e consegnare poi all’Ufficio del Mobility Manager d'Ateneo (via Sant'Antonio 12 - piano terra) i documenti specificati nel modulo a seconda della tipologia di abbonamento.</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Se l'autolinea utilizzata non emette abbonamenti annuali, è possibile ottenere il rimborso degli abbonamenti mensili o settimanali. In questo la richiesta va presentata ogni tre mesi.</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6" name="Rettangolo 5"/>
          <p:cNvSpPr/>
          <p:nvPr/>
        </p:nvSpPr>
        <p:spPr>
          <a:xfrm>
            <a:off x="611560" y="897686"/>
            <a:ext cx="7696493" cy="338554"/>
          </a:xfrm>
          <a:prstGeom prst="rect">
            <a:avLst/>
          </a:prstGeom>
        </p:spPr>
        <p:txBody>
          <a:bodyPr wrap="square">
            <a:spAutoFit/>
          </a:bodyPr>
          <a:lstStyle/>
          <a:p>
            <a:pPr lvl="0" algn="ctr">
              <a:tabLst>
                <a:tab pos="2868613" algn="l"/>
              </a:tabLst>
              <a:defRPr/>
            </a:pPr>
            <a:r>
              <a:rPr lang="it-IT" sz="1600" i="1" dirty="0" smtClean="0">
                <a:solidFill>
                  <a:srgbClr val="002060"/>
                </a:solidFill>
                <a:latin typeface="Trebuchet MS" pitchFamily="34" charset="0"/>
              </a:rPr>
              <a:t>     </a:t>
            </a:r>
            <a:endParaRPr lang="it-IT" sz="1600" i="1" dirty="0">
              <a:solidFill>
                <a:srgbClr val="002060"/>
              </a:solidFill>
              <a:latin typeface="Trebuchet MS" pitchFamily="34" charset="0"/>
            </a:endParaRPr>
          </a:p>
        </p:txBody>
      </p:sp>
    </p:spTree>
    <p:extLst>
      <p:ext uri="{BB962C8B-B14F-4D97-AF65-F5344CB8AC3E}">
        <p14:creationId xmlns:p14="http://schemas.microsoft.com/office/powerpoint/2010/main" val="128326944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pPr defTabSz="914400" eaLnBrk="1" fontAlgn="base" hangingPunct="1">
              <a:spcBef>
                <a:spcPct val="0"/>
              </a:spcBef>
              <a:spcAft>
                <a:spcPct val="0"/>
              </a:spcAft>
              <a:tabLst>
                <a:tab pos="2868613" algn="l"/>
              </a:tabLst>
              <a:defRPr/>
            </a:pPr>
            <a:r>
              <a:rPr lang="it-IT" sz="1600" dirty="0">
                <a:solidFill>
                  <a:srgbClr val="002060"/>
                </a:solidFill>
                <a:latin typeface="Trebuchet MS" pitchFamily="34" charset="0"/>
                <a:ea typeface="+mn-ea"/>
                <a:cs typeface="Arial" charset="0"/>
              </a:rPr>
              <a:t>INTERVENTI  PROGRAMMATICI</a:t>
            </a:r>
            <a:br>
              <a:rPr lang="it-IT" sz="1600" dirty="0">
                <a:solidFill>
                  <a:srgbClr val="002060"/>
                </a:solidFill>
                <a:latin typeface="Trebuchet MS" pitchFamily="34" charset="0"/>
                <a:ea typeface="+mn-ea"/>
                <a:cs typeface="Arial" charset="0"/>
              </a:rPr>
            </a:b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6" name="Rettangolo 5"/>
          <p:cNvSpPr/>
          <p:nvPr/>
        </p:nvSpPr>
        <p:spPr>
          <a:xfrm>
            <a:off x="611560" y="897686"/>
            <a:ext cx="7696493" cy="4647426"/>
          </a:xfrm>
          <a:prstGeom prst="rect">
            <a:avLst/>
          </a:prstGeom>
        </p:spPr>
        <p:txBody>
          <a:bodyPr wrap="square">
            <a:spAutoFit/>
          </a:bodyPr>
          <a:lstStyle/>
          <a:p>
            <a:pPr lvl="0" algn="ctr">
              <a:tabLst>
                <a:tab pos="2868613" algn="l"/>
              </a:tabLst>
              <a:defRPr/>
            </a:pPr>
            <a:r>
              <a:rPr lang="it-IT" sz="1600" i="1" dirty="0" smtClean="0">
                <a:solidFill>
                  <a:srgbClr val="002060"/>
                </a:solidFill>
                <a:latin typeface="Trebuchet MS" pitchFamily="34" charset="0"/>
              </a:rPr>
              <a:t>     </a:t>
            </a:r>
            <a:endParaRPr lang="it-IT" sz="1600" i="1" dirty="0">
              <a:solidFill>
                <a:srgbClr val="002060"/>
              </a:solidFill>
              <a:latin typeface="Trebuchet MS" pitchFamily="34" charset="0"/>
            </a:endParaRPr>
          </a:p>
          <a:p>
            <a:pPr lvl="0" algn="ctr">
              <a:tabLst>
                <a:tab pos="2868613" algn="l"/>
              </a:tabLst>
              <a:defRPr/>
            </a:pPr>
            <a:r>
              <a:rPr lang="it-IT" sz="1600" b="1" dirty="0">
                <a:solidFill>
                  <a:srgbClr val="002060"/>
                </a:solidFill>
                <a:latin typeface="Trebuchet MS" pitchFamily="34" charset="0"/>
              </a:rPr>
              <a:t>per il personale e gli studenti</a:t>
            </a:r>
          </a:p>
          <a:p>
            <a:pPr lvl="0" algn="ctr">
              <a:tabLst>
                <a:tab pos="2868613" algn="l"/>
              </a:tabLst>
              <a:defRPr/>
            </a:pPr>
            <a:endParaRPr lang="it-IT" sz="1600" dirty="0">
              <a:solidFill>
                <a:srgbClr val="002060"/>
              </a:solidFill>
              <a:latin typeface="Trebuchet MS" pitchFamily="34" charset="0"/>
            </a:endParaRPr>
          </a:p>
          <a:p>
            <a:pPr lvl="0" indent="-457200" defTabSz="860425">
              <a:buFont typeface="Wingdings" panose="05000000000000000000" pitchFamily="2" charset="2"/>
              <a:buChar char="Ø"/>
              <a:tabLst>
                <a:tab pos="539750" algn="l"/>
              </a:tabLst>
              <a:defRPr/>
            </a:pPr>
            <a:endParaRPr lang="it-IT" sz="1600" b="1" u="sng" dirty="0">
              <a:solidFill>
                <a:srgbClr val="002060"/>
              </a:solidFill>
              <a:latin typeface="Trebuchet MS" pitchFamily="34" charset="0"/>
            </a:endParaRPr>
          </a:p>
          <a:p>
            <a:pPr lvl="0" defTabSz="860425">
              <a:tabLst>
                <a:tab pos="539750" algn="l"/>
              </a:tabLst>
              <a:defRPr/>
            </a:pPr>
            <a:r>
              <a:rPr lang="it-IT" sz="1600" b="1" dirty="0">
                <a:solidFill>
                  <a:srgbClr val="002060"/>
                </a:solidFill>
                <a:latin typeface="Trebuchet MS" pitchFamily="34" charset="0"/>
              </a:rPr>
              <a:t>      </a:t>
            </a:r>
            <a:r>
              <a:rPr lang="it-IT" sz="1600" b="1" u="sng" dirty="0">
                <a:solidFill>
                  <a:srgbClr val="002060"/>
                </a:solidFill>
                <a:latin typeface="Trebuchet MS" pitchFamily="34" charset="0"/>
              </a:rPr>
              <a:t> MOBILITA’ COLLETTIVA</a:t>
            </a:r>
          </a:p>
          <a:p>
            <a:pPr marL="171450" lvl="1" indent="-171450" defTabSz="860425">
              <a:buFont typeface="Wingdings" panose="05000000000000000000" pitchFamily="2" charset="2"/>
              <a:buChar char="Ø"/>
              <a:tabLst>
                <a:tab pos="539750" algn="l"/>
              </a:tabLst>
              <a:defRPr/>
            </a:pPr>
            <a:endParaRPr lang="it-IT" sz="1200" i="1" u="sng" dirty="0">
              <a:solidFill>
                <a:srgbClr val="002060"/>
              </a:solidFill>
              <a:latin typeface="Trebuchet MS" pitchFamily="34" charset="0"/>
            </a:endParaRPr>
          </a:p>
          <a:p>
            <a:pPr marL="171450" lvl="1" indent="-171450" defTabSz="860425">
              <a:buFont typeface="Wingdings" panose="05000000000000000000" pitchFamily="2" charset="2"/>
              <a:buChar char="Ø"/>
              <a:tabLst>
                <a:tab pos="539750" algn="l"/>
              </a:tabLst>
              <a:defRPr/>
            </a:pPr>
            <a:r>
              <a:rPr lang="it-IT" sz="1200" b="1" i="1" dirty="0">
                <a:solidFill>
                  <a:srgbClr val="002060"/>
                </a:solidFill>
                <a:latin typeface="Trebuchet MS" pitchFamily="34" charset="0"/>
              </a:rPr>
              <a:t>      Nuovi accordi agevolativi </a:t>
            </a:r>
            <a:r>
              <a:rPr lang="it-IT" sz="1200" dirty="0">
                <a:solidFill>
                  <a:srgbClr val="002060"/>
                </a:solidFill>
                <a:latin typeface="Trebuchet MS" pitchFamily="34" charset="0"/>
              </a:rPr>
              <a:t>secondo condizioni più favorevoli rispetto al costo di mercato (*)</a:t>
            </a:r>
          </a:p>
          <a:p>
            <a:pPr marL="0" lvl="1" defTabSz="860425">
              <a:tabLst>
                <a:tab pos="539750" algn="l"/>
              </a:tabLst>
              <a:defRPr/>
            </a:pPr>
            <a:endParaRPr lang="it-IT" sz="1200" dirty="0">
              <a:solidFill>
                <a:srgbClr val="002060"/>
              </a:solidFill>
              <a:latin typeface="Trebuchet MS" pitchFamily="34" charset="0"/>
            </a:endParaRPr>
          </a:p>
          <a:p>
            <a:pPr marL="171450" lvl="1" indent="-171450" defTabSz="860425">
              <a:buFont typeface="Wingdings" panose="05000000000000000000" pitchFamily="2" charset="2"/>
              <a:buChar char="Ø"/>
              <a:tabLst>
                <a:tab pos="539750" algn="l"/>
              </a:tabLst>
              <a:defRPr/>
            </a:pPr>
            <a:endParaRPr lang="it-IT" sz="1200" i="1" u="sng" dirty="0">
              <a:solidFill>
                <a:srgbClr val="002060"/>
              </a:solidFill>
              <a:latin typeface="Trebuchet MS" pitchFamily="34" charset="0"/>
            </a:endParaRPr>
          </a:p>
          <a:p>
            <a:pPr marL="171450" lvl="1" indent="-171450" defTabSz="860425">
              <a:buFont typeface="Wingdings" panose="05000000000000000000" pitchFamily="2" charset="2"/>
              <a:buChar char="§"/>
              <a:tabLst>
                <a:tab pos="539750" algn="l"/>
              </a:tabLst>
              <a:defRPr/>
            </a:pPr>
            <a:r>
              <a:rPr lang="it-IT" sz="1200" i="1" dirty="0">
                <a:solidFill>
                  <a:srgbClr val="002060"/>
                </a:solidFill>
                <a:latin typeface="Trebuchet MS" pitchFamily="34" charset="0"/>
              </a:rPr>
              <a:t>      accordi per riduzioni tariffarie/</a:t>
            </a:r>
            <a:r>
              <a:rPr lang="it-IT" sz="1200" i="1" dirty="0" err="1">
                <a:solidFill>
                  <a:srgbClr val="002060"/>
                </a:solidFill>
                <a:latin typeface="Trebuchet MS" pitchFamily="34" charset="0"/>
              </a:rPr>
              <a:t>scontistica</a:t>
            </a:r>
            <a:r>
              <a:rPr lang="it-IT" sz="1200" i="1" dirty="0">
                <a:solidFill>
                  <a:srgbClr val="002060"/>
                </a:solidFill>
                <a:latin typeface="Trebuchet MS" pitchFamily="34" charset="0"/>
              </a:rPr>
              <a:t> con i vettori della rete ferroviaria </a:t>
            </a:r>
          </a:p>
          <a:p>
            <a:pPr marL="171450" lvl="1" indent="-171450" defTabSz="860425">
              <a:buFontTx/>
              <a:buChar char="-"/>
              <a:tabLst>
                <a:tab pos="539750" algn="l"/>
              </a:tabLst>
              <a:defRPr/>
            </a:pPr>
            <a:r>
              <a:rPr lang="it-IT" sz="1600" b="1" dirty="0">
                <a:solidFill>
                  <a:srgbClr val="002060"/>
                </a:solidFill>
                <a:latin typeface="Trebuchet MS" pitchFamily="34" charset="0"/>
              </a:rPr>
              <a:t>    TRENITALIA</a:t>
            </a:r>
            <a:r>
              <a:rPr lang="it-IT" sz="1600" i="1" dirty="0">
                <a:solidFill>
                  <a:srgbClr val="002060"/>
                </a:solidFill>
                <a:latin typeface="Trebuchet MS" pitchFamily="34" charset="0"/>
              </a:rPr>
              <a:t>  </a:t>
            </a:r>
            <a:r>
              <a:rPr lang="it-IT" sz="1200" i="1" u="sng" dirty="0">
                <a:solidFill>
                  <a:srgbClr val="002060"/>
                </a:solidFill>
                <a:latin typeface="Trebuchet MS" pitchFamily="34" charset="0"/>
              </a:rPr>
              <a:t>in corso di definizione (**)</a:t>
            </a:r>
            <a:endParaRPr lang="it-IT" sz="1200" u="sng" dirty="0">
              <a:solidFill>
                <a:srgbClr val="002060"/>
              </a:solidFill>
              <a:latin typeface="Trebuchet MS" pitchFamily="34" charset="0"/>
            </a:endParaRPr>
          </a:p>
          <a:p>
            <a:pPr marL="457200" lvl="2" defTabSz="860425">
              <a:tabLst>
                <a:tab pos="539750" algn="l"/>
              </a:tabLst>
              <a:defRPr/>
            </a:pPr>
            <a:r>
              <a:rPr lang="it-IT" sz="1200" i="1" dirty="0">
                <a:solidFill>
                  <a:srgbClr val="002060"/>
                </a:solidFill>
                <a:latin typeface="Trebuchet MS" pitchFamily="34" charset="0"/>
              </a:rPr>
              <a:t>subordinatamente alla definizione di un accordo mirato alla </a:t>
            </a:r>
            <a:r>
              <a:rPr lang="it-IT" sz="1200" i="1" dirty="0" err="1">
                <a:solidFill>
                  <a:srgbClr val="002060"/>
                </a:solidFill>
                <a:latin typeface="Trebuchet MS" pitchFamily="34" charset="0"/>
              </a:rPr>
              <a:t>scontistica</a:t>
            </a:r>
            <a:r>
              <a:rPr lang="it-IT" sz="1200" i="1" dirty="0">
                <a:solidFill>
                  <a:srgbClr val="002060"/>
                </a:solidFill>
                <a:latin typeface="Trebuchet MS" pitchFamily="34" charset="0"/>
              </a:rPr>
              <a:t> riconosciuta all’Ateneo per i viaggi di   lavoro effettuati da parte del proprio personale (docente e </a:t>
            </a:r>
            <a:r>
              <a:rPr lang="it-IT" sz="1200" i="1" dirty="0" err="1">
                <a:solidFill>
                  <a:srgbClr val="002060"/>
                </a:solidFill>
                <a:latin typeface="Trebuchet MS" pitchFamily="34" charset="0"/>
              </a:rPr>
              <a:t>t.a</a:t>
            </a:r>
            <a:r>
              <a:rPr lang="it-IT" sz="1200" i="1" dirty="0">
                <a:solidFill>
                  <a:srgbClr val="002060"/>
                </a:solidFill>
                <a:latin typeface="Trebuchet MS" pitchFamily="34" charset="0"/>
              </a:rPr>
              <a:t>.),</a:t>
            </a:r>
          </a:p>
          <a:p>
            <a:pPr marL="457200" lvl="2" defTabSz="860425">
              <a:tabLst>
                <a:tab pos="539750" algn="l"/>
              </a:tabLst>
              <a:defRPr/>
            </a:pPr>
            <a:r>
              <a:rPr lang="it-IT" sz="1200" i="1" dirty="0">
                <a:solidFill>
                  <a:srgbClr val="002060"/>
                </a:solidFill>
                <a:latin typeface="Trebuchet MS" pitchFamily="34" charset="0"/>
              </a:rPr>
              <a:t>con riconoscimento di agevolazioni individuali per acquisti effettuati direttamente a titolo «privato»</a:t>
            </a:r>
          </a:p>
          <a:p>
            <a:pPr marL="628650" lvl="2" indent="-171450" defTabSz="860425">
              <a:buFontTx/>
              <a:buChar char="-"/>
              <a:tabLst>
                <a:tab pos="539750" algn="l"/>
              </a:tabLst>
              <a:defRPr/>
            </a:pPr>
            <a:endParaRPr lang="it-IT" sz="1200" i="1" dirty="0">
              <a:solidFill>
                <a:srgbClr val="002060"/>
              </a:solidFill>
              <a:latin typeface="Trebuchet MS" pitchFamily="34" charset="0"/>
            </a:endParaRPr>
          </a:p>
          <a:p>
            <a:pPr marL="171450" lvl="1" indent="-171450" defTabSz="860425">
              <a:buFontTx/>
              <a:buChar char="-"/>
              <a:tabLst>
                <a:tab pos="539750" algn="l"/>
              </a:tabLst>
              <a:defRPr/>
            </a:pPr>
            <a:r>
              <a:rPr lang="it-IT" sz="1200" i="1" dirty="0">
                <a:solidFill>
                  <a:srgbClr val="002060"/>
                </a:solidFill>
                <a:latin typeface="Trebuchet MS" pitchFamily="34" charset="0"/>
              </a:rPr>
              <a:t>       </a:t>
            </a:r>
            <a:r>
              <a:rPr lang="it-IT" sz="1600" b="1" dirty="0">
                <a:solidFill>
                  <a:srgbClr val="002060"/>
                </a:solidFill>
                <a:latin typeface="Trebuchet MS" pitchFamily="34" charset="0"/>
              </a:rPr>
              <a:t>ITALO</a:t>
            </a:r>
            <a:r>
              <a:rPr lang="it-IT" sz="1200" b="1" dirty="0">
                <a:solidFill>
                  <a:srgbClr val="002060"/>
                </a:solidFill>
                <a:latin typeface="Trebuchet MS" pitchFamily="34" charset="0"/>
              </a:rPr>
              <a:t>, </a:t>
            </a:r>
            <a:r>
              <a:rPr lang="it-IT" sz="1200" i="1" dirty="0">
                <a:solidFill>
                  <a:srgbClr val="002060"/>
                </a:solidFill>
                <a:latin typeface="Trebuchet MS" pitchFamily="34" charset="0"/>
              </a:rPr>
              <a:t>in fase di trattativa</a:t>
            </a:r>
          </a:p>
          <a:p>
            <a:pPr marL="171450" lvl="1" indent="-171450" defTabSz="860425">
              <a:buFontTx/>
              <a:buChar char="-"/>
              <a:tabLst>
                <a:tab pos="539750" algn="l"/>
              </a:tabLst>
              <a:defRPr/>
            </a:pPr>
            <a:endParaRPr lang="it-IT" sz="1200" i="1" dirty="0">
              <a:solidFill>
                <a:srgbClr val="002060"/>
              </a:solidFill>
              <a:latin typeface="Trebuchet MS" pitchFamily="34" charset="0"/>
            </a:endParaRPr>
          </a:p>
          <a:p>
            <a:pPr marL="171450" lvl="1" indent="-171450" defTabSz="860425">
              <a:buFontTx/>
              <a:buChar char="-"/>
              <a:tabLst>
                <a:tab pos="539750" algn="l"/>
              </a:tabLst>
              <a:defRPr/>
            </a:pPr>
            <a:endParaRPr lang="it-IT" sz="1200" i="1" dirty="0">
              <a:solidFill>
                <a:srgbClr val="002060"/>
              </a:solidFill>
              <a:latin typeface="Trebuchet MS" pitchFamily="34" charset="0"/>
            </a:endParaRPr>
          </a:p>
          <a:p>
            <a:pPr marL="0" lvl="1" defTabSz="860425">
              <a:tabLst>
                <a:tab pos="539750" algn="l"/>
              </a:tabLst>
              <a:defRPr/>
            </a:pPr>
            <a:r>
              <a:rPr lang="it-IT" sz="1200" dirty="0">
                <a:solidFill>
                  <a:srgbClr val="002060"/>
                </a:solidFill>
                <a:latin typeface="Trebuchet MS" pitchFamily="34" charset="0"/>
              </a:rPr>
              <a:t>(*)</a:t>
            </a:r>
            <a:r>
              <a:rPr lang="it-IT" sz="1000" dirty="0">
                <a:solidFill>
                  <a:srgbClr val="002060"/>
                </a:solidFill>
                <a:latin typeface="Trebuchet MS" pitchFamily="34" charset="0"/>
              </a:rPr>
              <a:t> accordi definiti in collaborazione con il Coordinamento Nazionale dei Mobility Manager delle Università costituito nell’ambito della RUS,</a:t>
            </a:r>
          </a:p>
          <a:p>
            <a:pPr marL="0" lvl="1" defTabSz="860425">
              <a:tabLst>
                <a:tab pos="539750" algn="l"/>
              </a:tabLst>
              <a:defRPr/>
            </a:pPr>
            <a:r>
              <a:rPr lang="it-IT" sz="1000" dirty="0">
                <a:solidFill>
                  <a:srgbClr val="002060"/>
                </a:solidFill>
                <a:latin typeface="Trebuchet MS" pitchFamily="34" charset="0"/>
              </a:rPr>
              <a:t>pertanto analoghi per tutti gli Atenei aderenti al Coordinamento stesso.</a:t>
            </a:r>
          </a:p>
          <a:p>
            <a:pPr marL="266700" lvl="1" indent="-266700" algn="just" defTabSz="860425">
              <a:tabLst>
                <a:tab pos="539750" algn="l"/>
              </a:tabLst>
              <a:defRPr/>
            </a:pPr>
            <a:r>
              <a:rPr lang="it-IT" sz="1000" dirty="0">
                <a:solidFill>
                  <a:srgbClr val="002060"/>
                </a:solidFill>
                <a:latin typeface="Trebuchet MS" pitchFamily="34" charset="0"/>
              </a:rPr>
              <a:t>(**) i cui contenuti sono stati esaminati sotto il profilo tecnico-legale in collaborazione con la Direzione Legale e Centrale Acquisti dell’Ateneo.</a:t>
            </a:r>
          </a:p>
        </p:txBody>
      </p:sp>
    </p:spTree>
    <p:extLst>
      <p:ext uri="{BB962C8B-B14F-4D97-AF65-F5344CB8AC3E}">
        <p14:creationId xmlns:p14="http://schemas.microsoft.com/office/powerpoint/2010/main" val="337317336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0"/>
            <a:ext cx="8229600" cy="6021288"/>
          </a:xfrm>
        </p:spPr>
        <p:txBody>
          <a:bodyPr/>
          <a:lstStyle/>
          <a:p>
            <a:pPr marL="285750" lvl="0" indent="-285750" algn="l" defTabSz="914400" eaLnBrk="1" fontAlgn="base" hangingPunct="1">
              <a:lnSpc>
                <a:spcPct val="150000"/>
              </a:lnSpc>
              <a:spcBef>
                <a:spcPct val="0"/>
              </a:spcBef>
              <a:spcAft>
                <a:spcPct val="0"/>
              </a:spcAft>
              <a:buFont typeface="Arial" panose="020B0604020202020204" pitchFamily="34" charset="0"/>
              <a:buChar char="•"/>
            </a:pP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smtClean="0">
                <a:solidFill>
                  <a:srgbClr val="002060"/>
                </a:solidFill>
                <a:latin typeface="Trebuchet MS" pitchFamily="34" charset="0"/>
                <a:ea typeface="+mn-ea"/>
                <a:cs typeface="Arial" charset="0"/>
              </a:rPr>
              <a:t>                                        NUOVI  </a:t>
            </a:r>
            <a:r>
              <a:rPr lang="it-IT" sz="1600" dirty="0">
                <a:solidFill>
                  <a:srgbClr val="002060"/>
                </a:solidFill>
                <a:latin typeface="Trebuchet MS" pitchFamily="34" charset="0"/>
                <a:ea typeface="+mn-ea"/>
                <a:cs typeface="Arial" charset="0"/>
              </a:rPr>
              <a:t>INTERVENTI   IN  </a:t>
            </a:r>
            <a:r>
              <a:rPr lang="it-IT" sz="1600" dirty="0" smtClean="0">
                <a:solidFill>
                  <a:srgbClr val="002060"/>
                </a:solidFill>
                <a:latin typeface="Trebuchet MS" pitchFamily="34" charset="0"/>
                <a:ea typeface="+mn-ea"/>
                <a:cs typeface="Arial" charset="0"/>
              </a:rPr>
              <a:t>CORSO </a:t>
            </a: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smtClean="0">
                <a:solidFill>
                  <a:srgbClr val="002060"/>
                </a:solidFill>
                <a:latin typeface="Trebuchet MS" pitchFamily="34" charset="0"/>
                <a:ea typeface="+mn-ea"/>
                <a:cs typeface="Arial" charset="0"/>
              </a:rPr>
              <a:t>                                                        </a:t>
            </a:r>
            <a:br>
              <a:rPr lang="it-IT" sz="1600" dirty="0" smtClean="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t>
            </a:r>
            <a:r>
              <a:rPr lang="it-IT" sz="1600" dirty="0" smtClean="0">
                <a:solidFill>
                  <a:srgbClr val="002060"/>
                </a:solidFill>
                <a:latin typeface="Trebuchet MS" pitchFamily="34" charset="0"/>
                <a:ea typeface="+mn-ea"/>
                <a:cs typeface="Arial" charset="0"/>
              </a:rPr>
              <a:t>                                                     ACCORDI</a:t>
            </a: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200" b="1" dirty="0">
                <a:solidFill>
                  <a:srgbClr val="002060"/>
                </a:solidFill>
                <a:latin typeface="Trebuchet MS" panose="020B0603020202020204" pitchFamily="34" charset="0"/>
                <a:ea typeface="+mn-ea"/>
                <a:cs typeface="Arial" panose="020B0604020202020204" pitchFamily="34" charset="0"/>
              </a:rPr>
              <a:t/>
            </a:r>
            <a:br>
              <a:rPr lang="it-IT" sz="1200" b="1" dirty="0">
                <a:solidFill>
                  <a:srgbClr val="002060"/>
                </a:solidFill>
                <a:latin typeface="Trebuchet MS" panose="020B0603020202020204" pitchFamily="34" charset="0"/>
                <a:ea typeface="+mn-ea"/>
                <a:cs typeface="Arial" panose="020B0604020202020204" pitchFamily="34" charset="0"/>
              </a:rPr>
            </a:br>
            <a:r>
              <a:rPr lang="it-IT" sz="1200" i="1" dirty="0">
                <a:solidFill>
                  <a:srgbClr val="002060"/>
                </a:solidFill>
                <a:latin typeface="Trebuchet MS" panose="020B0603020202020204" pitchFamily="34" charset="0"/>
                <a:ea typeface="+mn-ea"/>
                <a:cs typeface="Arial" panose="020B0604020202020204" pitchFamily="34" charset="0"/>
              </a:rPr>
              <a:t>l'Ateneo supporta forme innovative ed ecologiche di trasporto, con l'obiettivo di sviluppare una mobilità del proprio personale sempre più sostenibile a livello ambientale e finalizzata al contenimento del consumo energetico, attraverso convenzioni </a:t>
            </a:r>
            <a:r>
              <a:rPr lang="it-IT" sz="1200" i="1" dirty="0" smtClean="0">
                <a:solidFill>
                  <a:srgbClr val="002060"/>
                </a:solidFill>
                <a:latin typeface="Trebuchet MS" panose="020B0603020202020204" pitchFamily="34" charset="0"/>
                <a:ea typeface="+mn-ea"/>
                <a:cs typeface="Arial" panose="020B0604020202020204" pitchFamily="34" charset="0"/>
              </a:rPr>
              <a:t>agevolative </a:t>
            </a:r>
            <a:r>
              <a:rPr lang="it-IT" sz="1200" i="1" u="sng" dirty="0" smtClean="0">
                <a:solidFill>
                  <a:srgbClr val="002060"/>
                </a:solidFill>
                <a:latin typeface="Trebuchet MS" panose="020B0603020202020204" pitchFamily="34" charset="0"/>
                <a:ea typeface="+mn-ea"/>
                <a:cs typeface="Arial" panose="020B0604020202020204" pitchFamily="34" charset="0"/>
              </a:rPr>
              <a:t>senza oneri a carico del B.U.</a:t>
            </a:r>
            <a:br>
              <a:rPr lang="it-IT" sz="1200" i="1" u="sng" dirty="0" smtClean="0">
                <a:solidFill>
                  <a:srgbClr val="002060"/>
                </a:solidFill>
                <a:latin typeface="Trebuchet MS" panose="020B0603020202020204" pitchFamily="34" charset="0"/>
                <a:ea typeface="+mn-ea"/>
                <a:cs typeface="Arial" panose="020B0604020202020204" pitchFamily="34" charset="0"/>
              </a:rPr>
            </a:br>
            <a:r>
              <a:rPr lang="it-IT" sz="1200" i="1" u="sng" dirty="0">
                <a:solidFill>
                  <a:srgbClr val="002060"/>
                </a:solidFill>
                <a:latin typeface="Trebuchet MS" panose="020B0603020202020204" pitchFamily="34" charset="0"/>
                <a:ea typeface="+mn-ea"/>
                <a:cs typeface="Arial" panose="020B0604020202020204" pitchFamily="34" charset="0"/>
              </a:rPr>
              <a:t/>
            </a:r>
            <a:br>
              <a:rPr lang="it-IT" sz="1200" i="1" u="sng" dirty="0">
                <a:solidFill>
                  <a:srgbClr val="002060"/>
                </a:solidFill>
                <a:latin typeface="Trebuchet MS" panose="020B0603020202020204" pitchFamily="34" charset="0"/>
                <a:ea typeface="+mn-ea"/>
                <a:cs typeface="Arial" panose="020B0604020202020204" pitchFamily="34" charset="0"/>
              </a:rPr>
            </a:br>
            <a:r>
              <a:rPr lang="it-IT" sz="1600" b="1" i="1" dirty="0" smtClean="0">
                <a:solidFill>
                  <a:srgbClr val="002060"/>
                </a:solidFill>
                <a:latin typeface="Trebuchet MS" panose="020B0603020202020204" pitchFamily="34" charset="0"/>
                <a:ea typeface="+mn-ea"/>
                <a:cs typeface="Arial" panose="020B0604020202020204" pitchFamily="34" charset="0"/>
              </a:rPr>
              <a:t>&gt;</a:t>
            </a:r>
            <a:r>
              <a:rPr lang="it-IT" sz="1200" i="1" dirty="0" smtClean="0">
                <a:solidFill>
                  <a:srgbClr val="002060"/>
                </a:solidFill>
                <a:latin typeface="Trebuchet MS" panose="020B0603020202020204" pitchFamily="34" charset="0"/>
                <a:ea typeface="+mn-ea"/>
                <a:cs typeface="Arial" panose="020B0604020202020204" pitchFamily="34" charset="0"/>
              </a:rPr>
              <a:t> </a:t>
            </a:r>
            <a:r>
              <a:rPr lang="it-IT" sz="1200" b="1" dirty="0" smtClean="0">
                <a:solidFill>
                  <a:srgbClr val="002060"/>
                </a:solidFill>
                <a:latin typeface="Trebuchet MS" panose="020B0603020202020204" pitchFamily="34" charset="0"/>
                <a:ea typeface="+mn-ea"/>
                <a:cs typeface="Arial" panose="020B0604020202020204" pitchFamily="34" charset="0"/>
              </a:rPr>
              <a:t>con  </a:t>
            </a:r>
            <a:r>
              <a:rPr lang="it-IT" sz="1200" b="1" dirty="0">
                <a:solidFill>
                  <a:srgbClr val="002060"/>
                </a:solidFill>
                <a:latin typeface="Trebuchet MS" panose="020B0603020202020204" pitchFamily="34" charset="0"/>
                <a:ea typeface="+mn-ea"/>
                <a:cs typeface="Arial" panose="020B0604020202020204" pitchFamily="34" charset="0"/>
              </a:rPr>
              <a:t>aziende produttrici </a:t>
            </a:r>
            <a:r>
              <a:rPr lang="it-IT" sz="1200" b="1" i="1" dirty="0">
                <a:solidFill>
                  <a:srgbClr val="002060"/>
                </a:solidFill>
                <a:latin typeface="Trebuchet MS" panose="020B0603020202020204" pitchFamily="34" charset="0"/>
                <a:ea typeface="+mn-ea"/>
                <a:cs typeface="Arial" panose="020B0604020202020204" pitchFamily="34" charset="0"/>
              </a:rPr>
              <a:t>(sconti direttamente riconosciuti al personale ed agli studenti</a:t>
            </a:r>
            <a:r>
              <a:rPr lang="it-IT" sz="1200" b="1" i="1" dirty="0" smtClean="0">
                <a:solidFill>
                  <a:srgbClr val="002060"/>
                </a:solidFill>
                <a:latin typeface="Trebuchet MS" panose="020B0603020202020204" pitchFamily="34" charset="0"/>
                <a:ea typeface="+mn-ea"/>
                <a:cs typeface="Arial" panose="020B0604020202020204" pitchFamily="34" charset="0"/>
              </a:rPr>
              <a:t>)</a:t>
            </a:r>
            <a:br>
              <a:rPr lang="it-IT" sz="1200" b="1" i="1" dirty="0" smtClean="0">
                <a:solidFill>
                  <a:srgbClr val="002060"/>
                </a:solidFill>
                <a:latin typeface="Trebuchet MS" panose="020B0603020202020204" pitchFamily="34" charset="0"/>
                <a:ea typeface="+mn-ea"/>
                <a:cs typeface="Arial" panose="020B0604020202020204" pitchFamily="34" charset="0"/>
              </a:rPr>
            </a:br>
            <a:r>
              <a:rPr lang="it-IT" sz="1200" b="1" i="1" dirty="0" smtClean="0">
                <a:solidFill>
                  <a:srgbClr val="002060"/>
                </a:solidFill>
                <a:latin typeface="Trebuchet MS" panose="020B0603020202020204" pitchFamily="34" charset="0"/>
                <a:ea typeface="+mn-ea"/>
                <a:cs typeface="Arial" panose="020B0604020202020204" pitchFamily="34" charset="0"/>
              </a:rPr>
              <a:t> • </a:t>
            </a:r>
            <a:r>
              <a:rPr lang="it-IT" sz="1200" i="1" dirty="0" smtClean="0">
                <a:solidFill>
                  <a:srgbClr val="002060"/>
                </a:solidFill>
                <a:latin typeface="Trebuchet MS" panose="020B0603020202020204" pitchFamily="34" charset="0"/>
                <a:ea typeface="+mn-ea"/>
                <a:cs typeface="Arial" panose="020B0604020202020204" pitchFamily="34" charset="0"/>
              </a:rPr>
              <a:t>di </a:t>
            </a:r>
            <a:r>
              <a:rPr lang="it-IT" sz="1200" i="1" dirty="0">
                <a:solidFill>
                  <a:srgbClr val="002060"/>
                </a:solidFill>
                <a:latin typeface="Trebuchet MS" panose="020B0603020202020204" pitchFamily="34" charset="0"/>
                <a:ea typeface="+mn-ea"/>
                <a:cs typeface="Arial" panose="020B0604020202020204" pitchFamily="34" charset="0"/>
              </a:rPr>
              <a:t>biciclette anche a pedalata assistita; </a:t>
            </a:r>
            <a:br>
              <a:rPr lang="it-IT" sz="1200" i="1" dirty="0">
                <a:solidFill>
                  <a:srgbClr val="002060"/>
                </a:solidFill>
                <a:latin typeface="Trebuchet MS" panose="020B0603020202020204" pitchFamily="34" charset="0"/>
                <a:ea typeface="+mn-ea"/>
                <a:cs typeface="Arial" panose="020B0604020202020204" pitchFamily="34" charset="0"/>
              </a:rPr>
            </a:br>
            <a:r>
              <a:rPr lang="it-IT" sz="1200" i="1" dirty="0" smtClean="0">
                <a:solidFill>
                  <a:srgbClr val="002060"/>
                </a:solidFill>
                <a:latin typeface="Trebuchet MS" panose="020B0603020202020204" pitchFamily="34" charset="0"/>
                <a:ea typeface="+mn-ea"/>
                <a:cs typeface="Arial" panose="020B0604020202020204" pitchFamily="34" charset="0"/>
              </a:rPr>
              <a:t> • </a:t>
            </a:r>
            <a:r>
              <a:rPr lang="it-IT" sz="1200" i="1" dirty="0" err="1" smtClean="0">
                <a:solidFill>
                  <a:srgbClr val="002060"/>
                </a:solidFill>
                <a:latin typeface="Trebuchet MS" panose="020B0603020202020204" pitchFamily="34" charset="0"/>
                <a:ea typeface="+mn-ea"/>
                <a:cs typeface="Arial" panose="020B0604020202020204" pitchFamily="34" charset="0"/>
              </a:rPr>
              <a:t>cargobike</a:t>
            </a:r>
            <a:r>
              <a:rPr lang="it-IT" sz="1200" i="1" dirty="0" smtClean="0">
                <a:solidFill>
                  <a:srgbClr val="002060"/>
                </a:solidFill>
                <a:latin typeface="Trebuchet MS" panose="020B0603020202020204" pitchFamily="34" charset="0"/>
                <a:ea typeface="+mn-ea"/>
                <a:cs typeface="Arial" panose="020B0604020202020204" pitchFamily="34" charset="0"/>
              </a:rPr>
              <a:t> </a:t>
            </a:r>
            <a:r>
              <a:rPr lang="it-IT" sz="1200" i="1" dirty="0">
                <a:solidFill>
                  <a:srgbClr val="002060"/>
                </a:solidFill>
                <a:latin typeface="Trebuchet MS" panose="020B0603020202020204" pitchFamily="34" charset="0"/>
                <a:ea typeface="+mn-ea"/>
                <a:cs typeface="Arial" panose="020B0604020202020204" pitchFamily="34" charset="0"/>
              </a:rPr>
              <a:t>(c.. «bici da lavoro» anche elettriche, dotate di appositi cassoni attrezzati anche chiusi/impermeabilizzati/imbottiti per trasporto di bambini, animali, piccoli carichi);</a:t>
            </a:r>
            <a:br>
              <a:rPr lang="it-IT" sz="1200" i="1" dirty="0">
                <a:solidFill>
                  <a:srgbClr val="002060"/>
                </a:solidFill>
                <a:latin typeface="Trebuchet MS" panose="020B0603020202020204" pitchFamily="34" charset="0"/>
                <a:ea typeface="+mn-ea"/>
                <a:cs typeface="Arial" panose="020B0604020202020204" pitchFamily="34" charset="0"/>
              </a:rPr>
            </a:br>
            <a:r>
              <a:rPr lang="it-IT" sz="1200" i="1" dirty="0">
                <a:solidFill>
                  <a:srgbClr val="002060"/>
                </a:solidFill>
                <a:latin typeface="Trebuchet MS" panose="020B0603020202020204" pitchFamily="34" charset="0"/>
                <a:ea typeface="+mn-ea"/>
                <a:cs typeface="Arial" panose="020B0604020202020204" pitchFamily="34" charset="0"/>
              </a:rPr>
              <a:t> </a:t>
            </a:r>
            <a:r>
              <a:rPr lang="it-IT" sz="1200" b="1" i="1" dirty="0">
                <a:solidFill>
                  <a:srgbClr val="002060"/>
                </a:solidFill>
                <a:latin typeface="Trebuchet MS" panose="020B0603020202020204" pitchFamily="34" charset="0"/>
                <a:cs typeface="Arial" panose="020B0604020202020204" pitchFamily="34" charset="0"/>
              </a:rPr>
              <a:t>•</a:t>
            </a:r>
            <a:r>
              <a:rPr lang="it-IT" sz="1200" i="1" dirty="0" smtClean="0">
                <a:solidFill>
                  <a:srgbClr val="002060"/>
                </a:solidFill>
                <a:latin typeface="Trebuchet MS" panose="020B0603020202020204" pitchFamily="34" charset="0"/>
                <a:ea typeface="+mn-ea"/>
                <a:cs typeface="Arial" panose="020B0604020202020204" pitchFamily="34" charset="0"/>
              </a:rPr>
              <a:t> </a:t>
            </a:r>
            <a:r>
              <a:rPr lang="it-IT" sz="1200" i="1" dirty="0" err="1" smtClean="0">
                <a:solidFill>
                  <a:srgbClr val="002060"/>
                </a:solidFill>
                <a:latin typeface="Trebuchet MS" panose="020B0603020202020204" pitchFamily="34" charset="0"/>
                <a:ea typeface="+mn-ea"/>
                <a:cs typeface="Arial" panose="020B0604020202020204" pitchFamily="34" charset="0"/>
              </a:rPr>
              <a:t>scoother</a:t>
            </a:r>
            <a:r>
              <a:rPr lang="it-IT" sz="1200" i="1" dirty="0" smtClean="0">
                <a:solidFill>
                  <a:srgbClr val="002060"/>
                </a:solidFill>
                <a:latin typeface="Trebuchet MS" panose="020B0603020202020204" pitchFamily="34" charset="0"/>
                <a:ea typeface="+mn-ea"/>
                <a:cs typeface="Arial" panose="020B0604020202020204" pitchFamily="34" charset="0"/>
              </a:rPr>
              <a:t> </a:t>
            </a:r>
            <a:r>
              <a:rPr lang="it-IT" sz="1200" i="1" dirty="0" err="1" smtClean="0">
                <a:solidFill>
                  <a:srgbClr val="002060"/>
                </a:solidFill>
                <a:latin typeface="Trebuchet MS" panose="020B0603020202020204" pitchFamily="34" charset="0"/>
                <a:ea typeface="+mn-ea"/>
                <a:cs typeface="Arial" panose="020B0604020202020204" pitchFamily="34" charset="0"/>
              </a:rPr>
              <a:t>sharing</a:t>
            </a:r>
            <a:r>
              <a:rPr lang="it-IT" sz="1200" i="1" dirty="0">
                <a:solidFill>
                  <a:srgbClr val="002060"/>
                </a:solidFill>
                <a:latin typeface="Trebuchet MS" panose="020B0603020202020204" pitchFamily="34" charset="0"/>
                <a:ea typeface="+mn-ea"/>
                <a:cs typeface="Arial" panose="020B0604020202020204" pitchFamily="34" charset="0"/>
              </a:rPr>
              <a:t/>
            </a:r>
            <a:br>
              <a:rPr lang="it-IT" sz="1200" i="1" dirty="0">
                <a:solidFill>
                  <a:srgbClr val="002060"/>
                </a:solidFill>
                <a:latin typeface="Trebuchet MS" panose="020B0603020202020204" pitchFamily="34" charset="0"/>
                <a:ea typeface="+mn-ea"/>
                <a:cs typeface="Arial" panose="020B0604020202020204" pitchFamily="34" charset="0"/>
              </a:rPr>
            </a:br>
            <a:r>
              <a:rPr lang="it-IT" sz="1200" i="1" dirty="0" smtClean="0">
                <a:solidFill>
                  <a:srgbClr val="002060"/>
                </a:solidFill>
                <a:latin typeface="Trebuchet MS" pitchFamily="34" charset="0"/>
                <a:ea typeface="+mn-ea"/>
                <a:cs typeface="Arial" charset="0"/>
              </a:rPr>
              <a:t>  </a:t>
            </a:r>
            <a:r>
              <a:rPr lang="it-IT" sz="1200" b="1" i="1" dirty="0">
                <a:solidFill>
                  <a:srgbClr val="002060"/>
                </a:solidFill>
                <a:latin typeface="Trebuchet MS" panose="020B0603020202020204" pitchFamily="34" charset="0"/>
                <a:ea typeface="+mn-ea"/>
                <a:cs typeface="Arial" panose="020B0604020202020204" pitchFamily="34" charset="0"/>
              </a:rPr>
              <a:t/>
            </a:r>
            <a:br>
              <a:rPr lang="it-IT" sz="1200" b="1" i="1" dirty="0">
                <a:solidFill>
                  <a:srgbClr val="002060"/>
                </a:solidFill>
                <a:latin typeface="Trebuchet MS" panose="020B0603020202020204" pitchFamily="34" charset="0"/>
                <a:ea typeface="+mn-ea"/>
                <a:cs typeface="Arial" panose="020B0604020202020204" pitchFamily="34" charset="0"/>
              </a:rPr>
            </a:br>
            <a:r>
              <a:rPr lang="it-IT" sz="1600" b="1" i="1" dirty="0">
                <a:solidFill>
                  <a:srgbClr val="002060"/>
                </a:solidFill>
                <a:latin typeface="Trebuchet MS" panose="020B0603020202020204" pitchFamily="34" charset="0"/>
                <a:cs typeface="Arial" panose="020B0604020202020204" pitchFamily="34" charset="0"/>
              </a:rPr>
              <a:t>&gt;</a:t>
            </a:r>
            <a:r>
              <a:rPr lang="it-IT" sz="1200" b="1" i="1" dirty="0">
                <a:solidFill>
                  <a:srgbClr val="002060"/>
                </a:solidFill>
                <a:latin typeface="Trebuchet MS" panose="020B0603020202020204" pitchFamily="34" charset="0"/>
                <a:cs typeface="Arial" panose="020B0604020202020204" pitchFamily="34" charset="0"/>
              </a:rPr>
              <a:t> </a:t>
            </a:r>
            <a:r>
              <a:rPr lang="it-IT" sz="1200" b="1" dirty="0" smtClean="0">
                <a:solidFill>
                  <a:srgbClr val="002060"/>
                </a:solidFill>
                <a:latin typeface="Trebuchet MS" pitchFamily="34" charset="0"/>
                <a:ea typeface="+mn-ea"/>
                <a:cs typeface="Arial" charset="0"/>
              </a:rPr>
              <a:t>con </a:t>
            </a:r>
            <a:r>
              <a:rPr lang="it-IT" sz="1200" b="1" dirty="0">
                <a:solidFill>
                  <a:srgbClr val="002060"/>
                </a:solidFill>
                <a:latin typeface="Trebuchet MS" pitchFamily="34" charset="0"/>
                <a:ea typeface="+mn-ea"/>
                <a:cs typeface="Arial" charset="0"/>
              </a:rPr>
              <a:t>posteggi </a:t>
            </a:r>
            <a:r>
              <a:rPr lang="it-IT" sz="1200" b="1" dirty="0" smtClean="0">
                <a:solidFill>
                  <a:srgbClr val="002060"/>
                </a:solidFill>
                <a:latin typeface="Trebuchet MS" pitchFamily="34" charset="0"/>
                <a:ea typeface="+mn-ea"/>
                <a:cs typeface="Arial" charset="0"/>
              </a:rPr>
              <a:t>e garage </a:t>
            </a:r>
            <a:r>
              <a:rPr lang="it-IT" sz="1200" b="1" i="1" dirty="0" smtClean="0">
                <a:solidFill>
                  <a:srgbClr val="002060"/>
                </a:solidFill>
                <a:latin typeface="Trebuchet MS" panose="020B0603020202020204" pitchFamily="34" charset="0"/>
                <a:ea typeface="+mn-ea"/>
                <a:cs typeface="Arial" panose="020B0604020202020204" pitchFamily="34" charset="0"/>
              </a:rPr>
              <a:t>(sconti </a:t>
            </a:r>
            <a:r>
              <a:rPr lang="it-IT" sz="1200" b="1" i="1" dirty="0">
                <a:solidFill>
                  <a:srgbClr val="002060"/>
                </a:solidFill>
                <a:latin typeface="Trebuchet MS" panose="020B0603020202020204" pitchFamily="34" charset="0"/>
                <a:ea typeface="+mn-ea"/>
                <a:cs typeface="Arial" panose="020B0604020202020204" pitchFamily="34" charset="0"/>
              </a:rPr>
              <a:t>direttamente riconosciuti al personale)</a:t>
            </a:r>
            <a:br>
              <a:rPr lang="it-IT" sz="1200" b="1" i="1" dirty="0">
                <a:solidFill>
                  <a:srgbClr val="002060"/>
                </a:solidFill>
                <a:latin typeface="Trebuchet MS" panose="020B0603020202020204" pitchFamily="34" charset="0"/>
                <a:ea typeface="+mn-ea"/>
                <a:cs typeface="Arial" panose="020B0604020202020204" pitchFamily="34" charset="0"/>
              </a:rPr>
            </a:br>
            <a:r>
              <a:rPr lang="it-IT" sz="1200" dirty="0">
                <a:solidFill>
                  <a:srgbClr val="002060"/>
                </a:solidFill>
                <a:latin typeface="Trebuchet MS" pitchFamily="34" charset="0"/>
                <a:ea typeface="+mn-ea"/>
                <a:cs typeface="Arial" charset="0"/>
              </a:rPr>
              <a:t>dentro/fuori l’Area «C» (</a:t>
            </a:r>
            <a:r>
              <a:rPr lang="it-IT" sz="1200" i="1" dirty="0">
                <a:solidFill>
                  <a:srgbClr val="002060"/>
                </a:solidFill>
                <a:latin typeface="Trebuchet MS" pitchFamily="34" charset="0"/>
                <a:ea typeface="+mn-ea"/>
                <a:cs typeface="Arial" charset="0"/>
              </a:rPr>
              <a:t>in prossimità delle  principali direttrici urbane di transito verso le strutture universitarie)</a:t>
            </a:r>
            <a:r>
              <a:rPr lang="it-IT" sz="1200" dirty="0">
                <a:solidFill>
                  <a:srgbClr val="002060"/>
                </a:solidFill>
                <a:latin typeface="Trebuchet MS" pitchFamily="34" charset="0"/>
                <a:ea typeface="+mn-ea"/>
                <a:cs typeface="Arial" charset="0"/>
              </a:rPr>
              <a:t>, al fine di contenere l’uso del veicolo privato limitatamente alle tratte non agevolmente servite da mezzi </a:t>
            </a:r>
            <a:r>
              <a:rPr lang="it-IT" sz="1200" dirty="0" smtClean="0">
                <a:solidFill>
                  <a:srgbClr val="002060"/>
                </a:solidFill>
                <a:latin typeface="Trebuchet MS" pitchFamily="34" charset="0"/>
                <a:ea typeface="+mn-ea"/>
                <a:cs typeface="Arial" charset="0"/>
              </a:rPr>
              <a:t>pubblici.</a:t>
            </a:r>
            <a:r>
              <a:rPr lang="it-IT" sz="1200" dirty="0">
                <a:solidFill>
                  <a:srgbClr val="002060"/>
                </a:solidFill>
                <a:latin typeface="Trebuchet MS" pitchFamily="34" charset="0"/>
                <a:ea typeface="+mn-ea"/>
                <a:cs typeface="Arial" charset="0"/>
              </a:rPr>
              <a:t/>
            </a:r>
            <a:br>
              <a:rPr lang="it-IT" sz="1200" dirty="0">
                <a:solidFill>
                  <a:srgbClr val="002060"/>
                </a:solidFill>
                <a:latin typeface="Trebuchet MS" pitchFamily="34" charset="0"/>
                <a:ea typeface="+mn-ea"/>
                <a:cs typeface="Arial" charset="0"/>
              </a:rPr>
            </a:br>
            <a:r>
              <a:rPr lang="it-IT" sz="1500" b="1" i="1" dirty="0">
                <a:solidFill>
                  <a:srgbClr val="002060"/>
                </a:solidFill>
                <a:latin typeface="Trebuchet MS" panose="020B0603020202020204" pitchFamily="34" charset="0"/>
                <a:ea typeface="+mn-ea"/>
                <a:cs typeface="Arial" panose="020B0604020202020204" pitchFamily="34" charset="0"/>
              </a:rPr>
              <a:t/>
            </a:r>
            <a:br>
              <a:rPr lang="it-IT" sz="1500" b="1" i="1" dirty="0">
                <a:solidFill>
                  <a:srgbClr val="002060"/>
                </a:solidFill>
                <a:latin typeface="Trebuchet MS" panose="020B0603020202020204" pitchFamily="34" charset="0"/>
                <a:ea typeface="+mn-ea"/>
                <a:cs typeface="Arial" panose="020B0604020202020204" pitchFamily="34" charset="0"/>
              </a:rPr>
            </a:b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6" name="Rettangolo 5"/>
          <p:cNvSpPr/>
          <p:nvPr/>
        </p:nvSpPr>
        <p:spPr>
          <a:xfrm>
            <a:off x="611560" y="897686"/>
            <a:ext cx="7696493" cy="338554"/>
          </a:xfrm>
          <a:prstGeom prst="rect">
            <a:avLst/>
          </a:prstGeom>
        </p:spPr>
        <p:txBody>
          <a:bodyPr wrap="square">
            <a:spAutoFit/>
          </a:bodyPr>
          <a:lstStyle/>
          <a:p>
            <a:pPr lvl="0" algn="ctr">
              <a:tabLst>
                <a:tab pos="2868613" algn="l"/>
              </a:tabLst>
              <a:defRPr/>
            </a:pPr>
            <a:r>
              <a:rPr lang="it-IT" sz="1600" i="1" dirty="0" smtClean="0">
                <a:solidFill>
                  <a:srgbClr val="002060"/>
                </a:solidFill>
                <a:latin typeface="Trebuchet MS" pitchFamily="34" charset="0"/>
              </a:rPr>
              <a:t>     </a:t>
            </a:r>
            <a:endParaRPr lang="it-IT" sz="1600" i="1" dirty="0">
              <a:solidFill>
                <a:srgbClr val="002060"/>
              </a:solidFill>
              <a:latin typeface="Trebuchet MS" pitchFamily="34" charset="0"/>
            </a:endParaRPr>
          </a:p>
        </p:txBody>
      </p:sp>
    </p:spTree>
    <p:extLst>
      <p:ext uri="{BB962C8B-B14F-4D97-AF65-F5344CB8AC3E}">
        <p14:creationId xmlns:p14="http://schemas.microsoft.com/office/powerpoint/2010/main" val="294168888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pPr defTabSz="914400" eaLnBrk="1" fontAlgn="base" hangingPunct="1">
              <a:spcBef>
                <a:spcPct val="0"/>
              </a:spcBef>
              <a:spcAft>
                <a:spcPct val="0"/>
              </a:spcAft>
              <a:tabLst>
                <a:tab pos="2868613" algn="l"/>
              </a:tabLst>
              <a:defRPr/>
            </a:pPr>
            <a:r>
              <a:rPr lang="it-IT" sz="1600" dirty="0">
                <a:solidFill>
                  <a:srgbClr val="002060"/>
                </a:solidFill>
                <a:latin typeface="Trebuchet MS" pitchFamily="34" charset="0"/>
                <a:ea typeface="+mn-ea"/>
                <a:cs typeface="Arial" charset="0"/>
              </a:rPr>
              <a:t>INTERVENTI  PROGRAMMATICI</a:t>
            </a:r>
            <a:br>
              <a:rPr lang="it-IT" sz="1600" dirty="0">
                <a:solidFill>
                  <a:srgbClr val="002060"/>
                </a:solidFill>
                <a:latin typeface="Trebuchet MS" pitchFamily="34" charset="0"/>
                <a:ea typeface="+mn-ea"/>
                <a:cs typeface="Arial" charset="0"/>
              </a:rPr>
            </a:b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6" name="Rettangolo 5"/>
          <p:cNvSpPr/>
          <p:nvPr/>
        </p:nvSpPr>
        <p:spPr>
          <a:xfrm>
            <a:off x="611560" y="897686"/>
            <a:ext cx="8208912" cy="3554819"/>
          </a:xfrm>
          <a:prstGeom prst="rect">
            <a:avLst/>
          </a:prstGeom>
        </p:spPr>
        <p:txBody>
          <a:bodyPr wrap="square">
            <a:spAutoFit/>
          </a:bodyPr>
          <a:lstStyle/>
          <a:p>
            <a:pPr lvl="0">
              <a:tabLst>
                <a:tab pos="2868613" algn="l"/>
              </a:tabLst>
              <a:defRPr/>
            </a:pPr>
            <a:r>
              <a:rPr lang="it-IT" sz="1600" dirty="0" smtClean="0">
                <a:solidFill>
                  <a:srgbClr val="002060"/>
                </a:solidFill>
                <a:latin typeface="Trebuchet MS" pitchFamily="34" charset="0"/>
              </a:rPr>
              <a:t>                                             </a:t>
            </a:r>
            <a:r>
              <a:rPr lang="it-IT" sz="1600" i="1" dirty="0">
                <a:solidFill>
                  <a:srgbClr val="002060"/>
                </a:solidFill>
                <a:latin typeface="Trebuchet MS" pitchFamily="34" charset="0"/>
              </a:rPr>
              <a:t>(</a:t>
            </a:r>
            <a:r>
              <a:rPr lang="it-IT" sz="1600" i="1" dirty="0" smtClean="0">
                <a:solidFill>
                  <a:srgbClr val="002060"/>
                </a:solidFill>
                <a:latin typeface="Trebuchet MS" pitchFamily="34" charset="0"/>
              </a:rPr>
              <a:t>in fase propositiva)</a:t>
            </a:r>
            <a:endParaRPr lang="it-IT" sz="1600" i="1" dirty="0">
              <a:solidFill>
                <a:srgbClr val="002060"/>
              </a:solidFill>
              <a:latin typeface="Trebuchet MS" pitchFamily="34" charset="0"/>
            </a:endParaRPr>
          </a:p>
          <a:p>
            <a:pPr lvl="0">
              <a:tabLst>
                <a:tab pos="2868613" algn="l"/>
              </a:tabLst>
              <a:defRPr/>
            </a:pPr>
            <a:r>
              <a:rPr lang="it-IT" sz="1600" i="1" dirty="0">
                <a:solidFill>
                  <a:srgbClr val="002060"/>
                </a:solidFill>
                <a:latin typeface="Trebuchet MS" pitchFamily="34" charset="0"/>
              </a:rPr>
              <a:t>                            </a:t>
            </a:r>
            <a:r>
              <a:rPr lang="it-IT" sz="1600" i="1" dirty="0" smtClean="0">
                <a:solidFill>
                  <a:srgbClr val="002060"/>
                </a:solidFill>
                <a:latin typeface="Trebuchet MS" pitchFamily="34" charset="0"/>
              </a:rPr>
              <a:t>        </a:t>
            </a:r>
            <a:endParaRPr lang="it-IT" sz="1600" i="1" dirty="0">
              <a:solidFill>
                <a:srgbClr val="002060"/>
              </a:solidFill>
              <a:latin typeface="Trebuchet MS" pitchFamily="34" charset="0"/>
            </a:endParaRPr>
          </a:p>
          <a:p>
            <a:pPr marL="0" lvl="1" defTabSz="860425">
              <a:tabLst>
                <a:tab pos="539750" algn="l"/>
              </a:tabLst>
              <a:defRPr/>
            </a:pPr>
            <a:r>
              <a:rPr lang="it-IT" sz="1600" b="1" dirty="0">
                <a:solidFill>
                  <a:srgbClr val="002060"/>
                </a:solidFill>
                <a:latin typeface="Trebuchet MS" pitchFamily="34" charset="0"/>
              </a:rPr>
              <a:t>	</a:t>
            </a:r>
            <a:r>
              <a:rPr lang="it-IT" sz="1400" b="1" u="sng" dirty="0">
                <a:solidFill>
                  <a:srgbClr val="002060"/>
                </a:solidFill>
                <a:latin typeface="Trebuchet MS" pitchFamily="34" charset="0"/>
              </a:rPr>
              <a:t>MOBILITA’ COLLETTIVA</a:t>
            </a:r>
          </a:p>
          <a:p>
            <a:pPr marL="171450" lvl="1" indent="-171450" defTabSz="860425">
              <a:buFont typeface="Wingdings" panose="05000000000000000000" pitchFamily="2" charset="2"/>
              <a:buChar char="Ø"/>
              <a:tabLst>
                <a:tab pos="539750" algn="l"/>
              </a:tabLst>
              <a:defRPr/>
            </a:pPr>
            <a:endParaRPr lang="it-IT" sz="1400" i="1" u="sng" dirty="0">
              <a:solidFill>
                <a:srgbClr val="002060"/>
              </a:solidFill>
              <a:latin typeface="Trebuchet MS" pitchFamily="34" charset="0"/>
            </a:endParaRPr>
          </a:p>
          <a:p>
            <a:pPr marL="171450" lvl="1" indent="-171450" defTabSz="860425">
              <a:buFont typeface="Wingdings" panose="05000000000000000000" pitchFamily="2" charset="2"/>
              <a:buChar char="Ø"/>
              <a:tabLst>
                <a:tab pos="539750" algn="l"/>
              </a:tabLst>
              <a:defRPr/>
            </a:pPr>
            <a:r>
              <a:rPr lang="it-IT" sz="1400" b="1" i="1" dirty="0">
                <a:solidFill>
                  <a:srgbClr val="002060"/>
                </a:solidFill>
                <a:latin typeface="Trebuchet MS" pitchFamily="34" charset="0"/>
              </a:rPr>
              <a:t>       Estensione degli accordi per la «mobilità aziendale» riferita al TPL attualmente vigenti</a:t>
            </a:r>
          </a:p>
          <a:p>
            <a:pPr marL="171450" lvl="1" indent="-171450" defTabSz="860425">
              <a:buFont typeface="Wingdings" panose="05000000000000000000" pitchFamily="2" charset="2"/>
              <a:buChar char="Ø"/>
              <a:tabLst>
                <a:tab pos="539750" algn="l"/>
              </a:tabLst>
              <a:defRPr/>
            </a:pPr>
            <a:endParaRPr lang="it-IT" sz="1400" b="1" i="1" dirty="0">
              <a:solidFill>
                <a:srgbClr val="002060"/>
              </a:solidFill>
              <a:latin typeface="Trebuchet MS" pitchFamily="34" charset="0"/>
            </a:endParaRPr>
          </a:p>
          <a:p>
            <a:pPr marL="457200" lvl="2" defTabSz="860425">
              <a:tabLst>
                <a:tab pos="539750" algn="l"/>
              </a:tabLst>
              <a:defRPr/>
            </a:pPr>
            <a:r>
              <a:rPr lang="it-IT" sz="1400" dirty="0">
                <a:solidFill>
                  <a:srgbClr val="002060"/>
                </a:solidFill>
                <a:latin typeface="Trebuchet MS" pitchFamily="34" charset="0"/>
              </a:rPr>
              <a:t>per il riconoscimento di condizioni agevolative inerenti agli abbonamenti annuali per il Trasporto Pubblico Locale rivolte a soggetti della platea universitaria attualmente esclusi da benefici esistenti (per la mancata possibilità di utilizzo delle agevolazioni economiche in base all’età anagrafica riconosciute dai vettori, per non </a:t>
            </a:r>
            <a:r>
              <a:rPr lang="it-IT" sz="1400" dirty="0" err="1">
                <a:solidFill>
                  <a:srgbClr val="002060"/>
                </a:solidFill>
                <a:latin typeface="Trebuchet MS" pitchFamily="34" charset="0"/>
              </a:rPr>
              <a:t>attribuibilità</a:t>
            </a:r>
            <a:r>
              <a:rPr lang="it-IT" sz="1400" dirty="0">
                <a:solidFill>
                  <a:srgbClr val="002060"/>
                </a:solidFill>
                <a:latin typeface="Trebuchet MS" pitchFamily="34" charset="0"/>
              </a:rPr>
              <a:t> di contribuzioni economiche a carico dell’Ateneo, per esclusione dalle convenzioni agevolative esistenti,….) </a:t>
            </a:r>
          </a:p>
          <a:p>
            <a:pPr lvl="1" algn="just">
              <a:defRPr/>
            </a:pPr>
            <a:r>
              <a:rPr lang="it-IT" sz="1400" dirty="0">
                <a:solidFill>
                  <a:srgbClr val="002060"/>
                </a:solidFill>
                <a:latin typeface="Trebuchet MS" pitchFamily="34" charset="0"/>
              </a:rPr>
              <a:t>con particolare attenzione alla concreta sostenibilità operativa del progetto ed all’individuazione delle più opportune modalità gestionali</a:t>
            </a:r>
          </a:p>
          <a:p>
            <a:pPr lvl="1">
              <a:defRPr/>
            </a:pPr>
            <a:r>
              <a:rPr lang="it-IT" sz="1400" dirty="0">
                <a:solidFill>
                  <a:srgbClr val="002060"/>
                </a:solidFill>
                <a:latin typeface="Trebuchet MS" pitchFamily="34" charset="0"/>
              </a:rPr>
              <a:t>(</a:t>
            </a:r>
            <a:r>
              <a:rPr lang="it-IT" sz="1400" i="1" dirty="0">
                <a:solidFill>
                  <a:srgbClr val="002060"/>
                </a:solidFill>
                <a:latin typeface="Trebuchet MS" pitchFamily="34" charset="0"/>
              </a:rPr>
              <a:t>senza oneri economici da parte </a:t>
            </a:r>
            <a:r>
              <a:rPr lang="it-IT" sz="1400" i="1" dirty="0" smtClean="0">
                <a:solidFill>
                  <a:srgbClr val="002060"/>
                </a:solidFill>
                <a:latin typeface="Trebuchet MS" pitchFamily="34" charset="0"/>
              </a:rPr>
              <a:t>dell’Ateneo).</a:t>
            </a:r>
          </a:p>
          <a:p>
            <a:pPr lvl="1">
              <a:defRPr/>
            </a:pPr>
            <a:endParaRPr lang="it-IT" sz="1100" i="1" dirty="0">
              <a:solidFill>
                <a:srgbClr val="002060"/>
              </a:solidFill>
              <a:latin typeface="Trebuchet MS" pitchFamily="34" charset="0"/>
            </a:endParaRPr>
          </a:p>
          <a:p>
            <a:pPr marL="0" lvl="1" algn="ctr" defTabSz="860425">
              <a:tabLst>
                <a:tab pos="539750" algn="l"/>
              </a:tabLst>
              <a:defRPr/>
            </a:pPr>
            <a:endParaRPr lang="it-IT" sz="1200" i="1" dirty="0">
              <a:solidFill>
                <a:srgbClr val="002060"/>
              </a:solidFill>
              <a:latin typeface="Trebuchet MS" pitchFamily="34" charset="0"/>
            </a:endParaRPr>
          </a:p>
        </p:txBody>
      </p:sp>
    </p:spTree>
    <p:extLst>
      <p:ext uri="{BB962C8B-B14F-4D97-AF65-F5344CB8AC3E}">
        <p14:creationId xmlns:p14="http://schemas.microsoft.com/office/powerpoint/2010/main" val="421232549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pPr defTabSz="914400" eaLnBrk="1" fontAlgn="base" hangingPunct="1">
              <a:spcBef>
                <a:spcPct val="0"/>
              </a:spcBef>
              <a:spcAft>
                <a:spcPct val="0"/>
              </a:spcAft>
              <a:tabLst>
                <a:tab pos="2868613" algn="l"/>
              </a:tabLst>
              <a:defRPr/>
            </a:pPr>
            <a:r>
              <a:rPr lang="it-IT" sz="1600" dirty="0">
                <a:solidFill>
                  <a:srgbClr val="002060"/>
                </a:solidFill>
                <a:latin typeface="Trebuchet MS" pitchFamily="34" charset="0"/>
                <a:ea typeface="+mn-ea"/>
                <a:cs typeface="Arial" charset="0"/>
              </a:rPr>
              <a:t>INTERVENTI  PROGRAMMATICI</a:t>
            </a:r>
            <a:br>
              <a:rPr lang="it-IT" sz="1600" dirty="0">
                <a:solidFill>
                  <a:srgbClr val="002060"/>
                </a:solidFill>
                <a:latin typeface="Trebuchet MS" pitchFamily="34" charset="0"/>
                <a:ea typeface="+mn-ea"/>
                <a:cs typeface="Arial" charset="0"/>
              </a:rPr>
            </a:b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6" name="Rettangolo 5"/>
          <p:cNvSpPr/>
          <p:nvPr/>
        </p:nvSpPr>
        <p:spPr>
          <a:xfrm>
            <a:off x="611560" y="897686"/>
            <a:ext cx="7696493" cy="5186035"/>
          </a:xfrm>
          <a:prstGeom prst="rect">
            <a:avLst/>
          </a:prstGeom>
        </p:spPr>
        <p:txBody>
          <a:bodyPr wrap="square">
            <a:spAutoFit/>
          </a:bodyPr>
          <a:lstStyle/>
          <a:p>
            <a:pPr lvl="0">
              <a:tabLst>
                <a:tab pos="2868613" algn="l"/>
              </a:tabLst>
              <a:defRPr/>
            </a:pPr>
            <a:r>
              <a:rPr lang="it-IT" sz="1600" dirty="0" smtClean="0">
                <a:solidFill>
                  <a:srgbClr val="002060"/>
                </a:solidFill>
                <a:latin typeface="Trebuchet MS" pitchFamily="34" charset="0"/>
              </a:rPr>
              <a:t>                                             </a:t>
            </a:r>
            <a:r>
              <a:rPr lang="it-IT" sz="1600" i="1" dirty="0" smtClean="0">
                <a:solidFill>
                  <a:srgbClr val="002060"/>
                </a:solidFill>
                <a:latin typeface="Trebuchet MS" pitchFamily="34" charset="0"/>
              </a:rPr>
              <a:t>(</a:t>
            </a:r>
            <a:r>
              <a:rPr lang="it-IT" sz="1600" i="1" dirty="0">
                <a:solidFill>
                  <a:srgbClr val="002060"/>
                </a:solidFill>
                <a:latin typeface="Trebuchet MS" pitchFamily="34" charset="0"/>
              </a:rPr>
              <a:t>in fase ideativa)</a:t>
            </a:r>
          </a:p>
          <a:p>
            <a:pPr lvl="0" algn="ctr">
              <a:tabLst>
                <a:tab pos="2868613" algn="l"/>
              </a:tabLst>
              <a:defRPr/>
            </a:pPr>
            <a:endParaRPr lang="it-IT" sz="1200" i="1" dirty="0">
              <a:solidFill>
                <a:srgbClr val="002060"/>
              </a:solidFill>
              <a:latin typeface="Trebuchet MS" pitchFamily="34" charset="0"/>
            </a:endParaRPr>
          </a:p>
          <a:p>
            <a:pPr marL="628650" lvl="1" indent="-171450" algn="just">
              <a:buFont typeface="Wingdings" panose="05000000000000000000" pitchFamily="2" charset="2"/>
              <a:buChar char="§"/>
              <a:defRPr/>
            </a:pPr>
            <a:r>
              <a:rPr lang="it-IT" sz="1400" b="1" i="1" dirty="0">
                <a:solidFill>
                  <a:srgbClr val="002060"/>
                </a:solidFill>
                <a:latin typeface="Trebuchet MS" pitchFamily="34" charset="0"/>
              </a:rPr>
              <a:t>NUOVI accordi per la «mobilità aziendale» riferita al TPL</a:t>
            </a:r>
          </a:p>
          <a:p>
            <a:pPr lvl="1" algn="just">
              <a:defRPr/>
            </a:pPr>
            <a:r>
              <a:rPr lang="it-IT" sz="1400" dirty="0" smtClean="0">
                <a:solidFill>
                  <a:srgbClr val="002060"/>
                </a:solidFill>
                <a:latin typeface="Trebuchet MS" pitchFamily="34" charset="0"/>
              </a:rPr>
              <a:t>per </a:t>
            </a:r>
            <a:r>
              <a:rPr lang="it-IT" sz="1400" dirty="0">
                <a:solidFill>
                  <a:srgbClr val="002060"/>
                </a:solidFill>
                <a:latin typeface="Trebuchet MS" pitchFamily="34" charset="0"/>
              </a:rPr>
              <a:t>il riconoscimento di condizioni agevolative inerenti agli abbonamenti annuali per il Trasporto Pubblico Locale rivolte a dipendenti e studenti che tengano conto delle future esigenze territoriali e logistiche imposte da una valutazione «urbana» della c.d. «città metropolitana»,</a:t>
            </a:r>
          </a:p>
          <a:p>
            <a:pPr lvl="1" algn="just">
              <a:defRPr/>
            </a:pPr>
            <a:endParaRPr lang="it-IT" sz="1400" dirty="0">
              <a:solidFill>
                <a:srgbClr val="002060"/>
              </a:solidFill>
              <a:latin typeface="Trebuchet MS" pitchFamily="34" charset="0"/>
            </a:endParaRPr>
          </a:p>
          <a:p>
            <a:pPr marL="628650" lvl="1" indent="-171450" algn="just">
              <a:buFont typeface="Wingdings" panose="05000000000000000000" pitchFamily="2" charset="2"/>
              <a:buChar char="ü"/>
              <a:defRPr/>
            </a:pPr>
            <a:r>
              <a:rPr lang="it-IT" sz="1400" u="sng" dirty="0">
                <a:solidFill>
                  <a:srgbClr val="1F497D">
                    <a:lumMod val="75000"/>
                  </a:srgbClr>
                </a:solidFill>
                <a:latin typeface="Trebuchet MS" pitchFamily="34" charset="0"/>
              </a:rPr>
              <a:t>per analisi di studio </a:t>
            </a:r>
            <a:r>
              <a:rPr lang="it-IT" sz="1400" b="1" u="sng" dirty="0">
                <a:solidFill>
                  <a:srgbClr val="002060"/>
                </a:solidFill>
                <a:latin typeface="Trebuchet MS" pitchFamily="34" charset="0"/>
              </a:rPr>
              <a:t>c</a:t>
            </a:r>
            <a:r>
              <a:rPr lang="it-IT" sz="1400" u="sng" dirty="0">
                <a:solidFill>
                  <a:srgbClr val="1F497D">
                    <a:lumMod val="75000"/>
                  </a:srgbClr>
                </a:solidFill>
                <a:latin typeface="Trebuchet MS" pitchFamily="34" charset="0"/>
              </a:rPr>
              <a:t>irca il contenimento, la riduzione o la rimodulazione delle tariffazioni attualmente definite dagli ambiti di differente tariffazione </a:t>
            </a:r>
            <a:r>
              <a:rPr lang="it-IT" sz="1400" dirty="0" smtClean="0">
                <a:solidFill>
                  <a:srgbClr val="1F497D">
                    <a:lumMod val="75000"/>
                  </a:srgbClr>
                </a:solidFill>
                <a:latin typeface="Trebuchet MS" pitchFamily="34" charset="0"/>
              </a:rPr>
              <a:t>con </a:t>
            </a:r>
            <a:r>
              <a:rPr lang="it-IT" sz="1400" dirty="0">
                <a:solidFill>
                  <a:srgbClr val="1F497D">
                    <a:lumMod val="75000"/>
                  </a:srgbClr>
                </a:solidFill>
                <a:latin typeface="Trebuchet MS" pitchFamily="34" charset="0"/>
              </a:rPr>
              <a:t>la finalità di concorrere ai criteri di competitività attrattiva da parte dell’Ateneo rispetto ad altre realtà universitarie </a:t>
            </a:r>
            <a:r>
              <a:rPr lang="it-IT" sz="1400" i="1" dirty="0" smtClean="0">
                <a:solidFill>
                  <a:srgbClr val="1F497D">
                    <a:lumMod val="75000"/>
                  </a:srgbClr>
                </a:solidFill>
                <a:latin typeface="Trebuchet MS" pitchFamily="34" charset="0"/>
              </a:rPr>
              <a:t>.</a:t>
            </a:r>
          </a:p>
          <a:p>
            <a:pPr marL="628650" lvl="1" indent="-171450">
              <a:buFont typeface="Wingdings" panose="05000000000000000000" pitchFamily="2" charset="2"/>
              <a:buChar char="ü"/>
              <a:defRPr/>
            </a:pPr>
            <a:endParaRPr lang="it-IT" sz="1400" i="1" dirty="0">
              <a:solidFill>
                <a:srgbClr val="1F497D">
                  <a:lumMod val="75000"/>
                </a:srgbClr>
              </a:solidFill>
              <a:latin typeface="Trebuchet MS" pitchFamily="34" charset="0"/>
            </a:endParaRPr>
          </a:p>
          <a:p>
            <a:pPr lvl="0">
              <a:defRPr/>
            </a:pPr>
            <a:r>
              <a:rPr lang="it-IT" sz="1400" i="1" dirty="0" smtClean="0">
                <a:solidFill>
                  <a:srgbClr val="1F497D">
                    <a:lumMod val="75000"/>
                  </a:srgbClr>
                </a:solidFill>
                <a:latin typeface="Trebuchet MS" pitchFamily="34" charset="0"/>
              </a:rPr>
              <a:t>            SI </a:t>
            </a:r>
            <a:r>
              <a:rPr lang="it-IT" sz="1400" i="1" dirty="0">
                <a:solidFill>
                  <a:srgbClr val="1F497D">
                    <a:lumMod val="75000"/>
                  </a:srgbClr>
                </a:solidFill>
                <a:latin typeface="Trebuchet MS" pitchFamily="34" charset="0"/>
              </a:rPr>
              <a:t>EVIDENZIA</a:t>
            </a:r>
          </a:p>
          <a:p>
            <a:pPr lvl="1">
              <a:defRPr/>
            </a:pPr>
            <a:r>
              <a:rPr lang="it-IT" sz="1400" b="1" i="1" dirty="0">
                <a:solidFill>
                  <a:srgbClr val="1F497D">
                    <a:lumMod val="75000"/>
                  </a:srgbClr>
                </a:solidFill>
                <a:latin typeface="Trebuchet MS" pitchFamily="34" charset="0"/>
              </a:rPr>
              <a:t>come più volte espresso nel corso di numerosi dibattiti e convegni, che una mobilità «scomoda» o comunque difficoltosa per raggiungere le sedi studio, è spesso causa di una scarsa/rallentata frequenza alle lezioni e che questo aspetto ha rilevanza «prodromica» nei confronti dell’abbandono del percorso universitario. </a:t>
            </a:r>
            <a:r>
              <a:rPr lang="it-IT" sz="1400" b="1" i="1" u="sng" dirty="0">
                <a:solidFill>
                  <a:srgbClr val="1F497D">
                    <a:lumMod val="75000"/>
                  </a:srgbClr>
                </a:solidFill>
                <a:latin typeface="Trebuchet MS" pitchFamily="34" charset="0"/>
              </a:rPr>
              <a:t>Per definire l’»attrattività» nella scelta del corso di studi e mantenere la «fidelizzazione» è quindi indispensabile garantire anche una mobilità «</a:t>
            </a:r>
            <a:r>
              <a:rPr lang="it-IT" sz="1400" b="1" i="1" u="sng" dirty="0" err="1">
                <a:solidFill>
                  <a:srgbClr val="1F497D">
                    <a:lumMod val="75000"/>
                  </a:srgbClr>
                </a:solidFill>
                <a:latin typeface="Trebuchet MS" pitchFamily="34" charset="0"/>
              </a:rPr>
              <a:t>friendly</a:t>
            </a:r>
            <a:r>
              <a:rPr lang="it-IT" sz="1400" b="1" i="1" u="sng" dirty="0">
                <a:solidFill>
                  <a:srgbClr val="1F497D">
                    <a:lumMod val="75000"/>
                  </a:srgbClr>
                </a:solidFill>
                <a:latin typeface="Trebuchet MS" pitchFamily="34" charset="0"/>
              </a:rPr>
              <a:t>» nei confronti degli utilizzatori</a:t>
            </a:r>
            <a:endParaRPr lang="it-IT" sz="1400" i="1" dirty="0">
              <a:solidFill>
                <a:srgbClr val="002060"/>
              </a:solidFill>
              <a:latin typeface="Trebuchet MS" pitchFamily="34" charset="0"/>
            </a:endParaRPr>
          </a:p>
          <a:p>
            <a:pPr marL="0" lvl="1" defTabSz="860425">
              <a:tabLst>
                <a:tab pos="539750" algn="l"/>
              </a:tabLst>
              <a:defRPr/>
            </a:pPr>
            <a:endParaRPr lang="it-IT" sz="1400" i="1" dirty="0" smtClean="0">
              <a:solidFill>
                <a:srgbClr val="002060"/>
              </a:solidFill>
              <a:latin typeface="Trebuchet MS" pitchFamily="34" charset="0"/>
            </a:endParaRPr>
          </a:p>
          <a:p>
            <a:pPr lvl="1">
              <a:defRPr/>
            </a:pPr>
            <a:endParaRPr lang="it-IT" sz="1100" i="1" dirty="0">
              <a:solidFill>
                <a:srgbClr val="002060"/>
              </a:solidFill>
              <a:latin typeface="Trebuchet MS" pitchFamily="34" charset="0"/>
            </a:endParaRPr>
          </a:p>
          <a:p>
            <a:pPr marL="0" lvl="1" algn="ctr" defTabSz="860425">
              <a:tabLst>
                <a:tab pos="539750" algn="l"/>
              </a:tabLst>
              <a:defRPr/>
            </a:pPr>
            <a:endParaRPr lang="it-IT" sz="1200" i="1" dirty="0">
              <a:solidFill>
                <a:srgbClr val="002060"/>
              </a:solidFill>
              <a:latin typeface="Trebuchet MS" pitchFamily="34" charset="0"/>
            </a:endParaRPr>
          </a:p>
        </p:txBody>
      </p:sp>
    </p:spTree>
    <p:extLst>
      <p:ext uri="{BB962C8B-B14F-4D97-AF65-F5344CB8AC3E}">
        <p14:creationId xmlns:p14="http://schemas.microsoft.com/office/powerpoint/2010/main" val="154137483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r>
              <a:rPr lang="it-IT" sz="2400" dirty="0" smtClean="0">
                <a:solidFill>
                  <a:srgbClr val="002060"/>
                </a:solidFill>
              </a:rPr>
              <a:t>INTERVENTI PROGRAMMATICI</a:t>
            </a:r>
            <a:br>
              <a:rPr lang="it-IT" sz="2400" dirty="0" smtClean="0">
                <a:solidFill>
                  <a:srgbClr val="002060"/>
                </a:solidFill>
              </a:rPr>
            </a:br>
            <a:r>
              <a:rPr lang="it-IT" sz="2400" dirty="0" smtClean="0">
                <a:solidFill>
                  <a:srgbClr val="002060"/>
                </a:solidFill>
              </a:rPr>
              <a:t/>
            </a:r>
            <a:br>
              <a:rPr lang="it-IT" sz="2400" dirty="0" smtClean="0">
                <a:solidFill>
                  <a:srgbClr val="002060"/>
                </a:solidFill>
              </a:rPr>
            </a:br>
            <a:r>
              <a:rPr lang="it-IT" sz="2400" dirty="0">
                <a:solidFill>
                  <a:srgbClr val="002060"/>
                </a:solidFill>
              </a:rPr>
              <a:t/>
            </a:r>
            <a:br>
              <a:rPr lang="it-IT" sz="2400" dirty="0">
                <a:solidFill>
                  <a:srgbClr val="002060"/>
                </a:solidFill>
              </a:rPr>
            </a:br>
            <a:r>
              <a:rPr lang="it-IT" sz="2400" dirty="0" smtClean="0">
                <a:solidFill>
                  <a:srgbClr val="002060"/>
                </a:solidFill>
              </a:rPr>
              <a:t/>
            </a:r>
            <a:br>
              <a:rPr lang="it-IT" sz="2400" dirty="0" smtClean="0">
                <a:solidFill>
                  <a:srgbClr val="002060"/>
                </a:solidFill>
              </a:rPr>
            </a:br>
            <a:r>
              <a:rPr lang="it-IT" sz="2400" dirty="0">
                <a:solidFill>
                  <a:srgbClr val="002060"/>
                </a:solidFill>
              </a:rPr>
              <a:t/>
            </a:r>
            <a:br>
              <a:rPr lang="it-IT" sz="2400" dirty="0">
                <a:solidFill>
                  <a:srgbClr val="002060"/>
                </a:solidFill>
              </a:rPr>
            </a:br>
            <a:r>
              <a:rPr lang="it-IT" sz="2400" dirty="0" smtClean="0">
                <a:solidFill>
                  <a:srgbClr val="002060"/>
                </a:solidFill>
              </a:rPr>
              <a:t/>
            </a:r>
            <a:br>
              <a:rPr lang="it-IT" sz="2400" dirty="0" smtClean="0">
                <a:solidFill>
                  <a:srgbClr val="002060"/>
                </a:solidFill>
              </a:rPr>
            </a:br>
            <a:r>
              <a:rPr lang="it-IT" sz="2400" dirty="0">
                <a:solidFill>
                  <a:srgbClr val="002060"/>
                </a:solidFill>
              </a:rPr>
              <a:t/>
            </a:r>
            <a:br>
              <a:rPr lang="it-IT" sz="2400" dirty="0">
                <a:solidFill>
                  <a:srgbClr val="002060"/>
                </a:solidFill>
              </a:rPr>
            </a:br>
            <a:r>
              <a:rPr lang="it-IT" sz="2400" dirty="0" smtClean="0">
                <a:solidFill>
                  <a:srgbClr val="002060"/>
                </a:solidFill>
              </a:rPr>
              <a:t>	</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683568" y="1196752"/>
            <a:ext cx="7653536" cy="4708981"/>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just">
              <a:defRPr/>
            </a:pPr>
            <a:r>
              <a:rPr lang="it-IT" sz="1400" b="1" i="1" dirty="0" smtClean="0">
                <a:solidFill>
                  <a:srgbClr val="002060"/>
                </a:solidFill>
                <a:latin typeface="Trebuchet MS" pitchFamily="34" charset="0"/>
              </a:rPr>
              <a:t>        </a:t>
            </a:r>
            <a:r>
              <a:rPr lang="it-IT" sz="1400" b="1" u="sng" dirty="0">
                <a:solidFill>
                  <a:srgbClr val="002060"/>
                </a:solidFill>
                <a:latin typeface="Trebuchet MS" pitchFamily="34" charset="0"/>
              </a:rPr>
              <a:t>MOBILITA’ </a:t>
            </a:r>
            <a:r>
              <a:rPr lang="it-IT" sz="1400" b="1" u="sng" dirty="0" smtClean="0">
                <a:solidFill>
                  <a:srgbClr val="002060"/>
                </a:solidFill>
                <a:latin typeface="Trebuchet MS" pitchFamily="34" charset="0"/>
              </a:rPr>
              <a:t>CONDIVISA</a:t>
            </a:r>
            <a:r>
              <a:rPr lang="it-IT" sz="1400" b="1" i="1" dirty="0" smtClean="0">
                <a:solidFill>
                  <a:srgbClr val="002060"/>
                </a:solidFill>
                <a:latin typeface="Trebuchet MS" pitchFamily="34" charset="0"/>
              </a:rPr>
              <a:t>        </a:t>
            </a:r>
          </a:p>
          <a:p>
            <a:pPr marL="171450" lvl="0" indent="-171450" algn="just">
              <a:buFont typeface="Wingdings" panose="05000000000000000000" pitchFamily="2" charset="2"/>
              <a:buChar char="Ø"/>
              <a:defRPr/>
            </a:pPr>
            <a:r>
              <a:rPr lang="it-IT" sz="1200" dirty="0" smtClean="0">
                <a:solidFill>
                  <a:srgbClr val="002060"/>
                </a:solidFill>
                <a:latin typeface="Trebuchet MS" pitchFamily="34" charset="0"/>
              </a:rPr>
              <a:t>     </a:t>
            </a:r>
            <a:r>
              <a:rPr lang="it-IT" sz="1400" b="1" i="1" dirty="0" smtClean="0">
                <a:solidFill>
                  <a:srgbClr val="002060"/>
                </a:solidFill>
                <a:latin typeface="Trebuchet MS" pitchFamily="34" charset="0"/>
              </a:rPr>
              <a:t>Nuovi accordi agevolativi </a:t>
            </a:r>
            <a:r>
              <a:rPr lang="it-IT" sz="1200" dirty="0" smtClean="0">
                <a:solidFill>
                  <a:srgbClr val="002060"/>
                </a:solidFill>
                <a:latin typeface="Trebuchet MS" pitchFamily="34" charset="0"/>
              </a:rPr>
              <a:t>secondo condizioni più favorevoli rispetto al costo di mercato</a:t>
            </a:r>
          </a:p>
          <a:p>
            <a:pPr marL="171450" lvl="1" indent="-171450" defTabSz="860425">
              <a:buFont typeface="Wingdings" panose="05000000000000000000" pitchFamily="2" charset="2"/>
              <a:buChar char="§"/>
              <a:tabLst>
                <a:tab pos="539750" algn="l"/>
              </a:tabLst>
              <a:defRPr/>
            </a:pPr>
            <a:r>
              <a:rPr lang="it-IT" sz="1200" b="1" i="1" dirty="0" smtClean="0">
                <a:solidFill>
                  <a:srgbClr val="002060"/>
                </a:solidFill>
                <a:latin typeface="Trebuchet MS" pitchFamily="34" charset="0"/>
              </a:rPr>
              <a:t>     </a:t>
            </a:r>
            <a:r>
              <a:rPr lang="it-IT" sz="1400" b="1" i="1" dirty="0">
                <a:solidFill>
                  <a:srgbClr val="002060"/>
                </a:solidFill>
                <a:latin typeface="Trebuchet MS" panose="020B0603020202020204" pitchFamily="34" charset="0"/>
              </a:rPr>
              <a:t>car </a:t>
            </a:r>
            <a:r>
              <a:rPr lang="it-IT" sz="1400" b="1" i="1" dirty="0" err="1">
                <a:solidFill>
                  <a:srgbClr val="002060"/>
                </a:solidFill>
                <a:latin typeface="Trebuchet MS" panose="020B0603020202020204" pitchFamily="34" charset="0"/>
              </a:rPr>
              <a:t>sharing</a:t>
            </a:r>
            <a:r>
              <a:rPr lang="it-IT" sz="1200" i="1" dirty="0">
                <a:solidFill>
                  <a:srgbClr val="002060"/>
                </a:solidFill>
                <a:latin typeface="Trebuchet MS" panose="020B0603020202020204" pitchFamily="34" charset="0"/>
              </a:rPr>
              <a:t>, </a:t>
            </a:r>
            <a:r>
              <a:rPr lang="it-IT" sz="1200" dirty="0">
                <a:solidFill>
                  <a:srgbClr val="002060"/>
                </a:solidFill>
                <a:latin typeface="Trebuchet MS" panose="020B0603020202020204" pitchFamily="34" charset="0"/>
              </a:rPr>
              <a:t>prioritariamente finalizzate all’incentivo dell’uso di </a:t>
            </a:r>
            <a:r>
              <a:rPr lang="it-IT" sz="1200" b="1" i="1" u="sng" dirty="0">
                <a:solidFill>
                  <a:srgbClr val="002060"/>
                </a:solidFill>
                <a:latin typeface="Trebuchet MS" pitchFamily="34" charset="0"/>
              </a:rPr>
              <a:t>auto </a:t>
            </a:r>
            <a:r>
              <a:rPr lang="it-IT" sz="1200" b="1" i="1" u="sng" dirty="0" smtClean="0">
                <a:solidFill>
                  <a:srgbClr val="002060"/>
                </a:solidFill>
                <a:latin typeface="Trebuchet MS" pitchFamily="34" charset="0"/>
              </a:rPr>
              <a:t>elettriche</a:t>
            </a:r>
            <a:r>
              <a:rPr lang="it-IT" sz="1200" dirty="0">
                <a:solidFill>
                  <a:srgbClr val="002060"/>
                </a:solidFill>
                <a:latin typeface="Trebuchet MS" pitchFamily="34" charset="0"/>
              </a:rPr>
              <a:t> </a:t>
            </a:r>
            <a:r>
              <a:rPr lang="it-IT" sz="1200" dirty="0" smtClean="0">
                <a:solidFill>
                  <a:srgbClr val="002060"/>
                </a:solidFill>
                <a:latin typeface="Trebuchet MS" pitchFamily="34" charset="0"/>
              </a:rPr>
              <a:t>/</a:t>
            </a:r>
            <a:r>
              <a:rPr lang="it-IT" sz="1200" i="1" dirty="0" smtClean="0">
                <a:solidFill>
                  <a:srgbClr val="002060"/>
                </a:solidFill>
                <a:latin typeface="Trebuchet MS" pitchFamily="34" charset="0"/>
              </a:rPr>
              <a:t>personal </a:t>
            </a:r>
            <a:r>
              <a:rPr lang="it-IT" sz="1200" i="1" dirty="0" err="1" smtClean="0">
                <a:solidFill>
                  <a:srgbClr val="002060"/>
                </a:solidFill>
                <a:latin typeface="Trebuchet MS" pitchFamily="34" charset="0"/>
              </a:rPr>
              <a:t>movers</a:t>
            </a:r>
            <a:endParaRPr lang="it-IT" sz="1200" i="1" dirty="0" smtClean="0">
              <a:solidFill>
                <a:srgbClr val="002060"/>
              </a:solidFill>
              <a:latin typeface="Trebuchet MS" pitchFamily="34" charset="0"/>
            </a:endParaRPr>
          </a:p>
          <a:p>
            <a:pPr marL="171450" lvl="1" indent="-171450" defTabSz="860425">
              <a:buFont typeface="Wingdings" panose="05000000000000000000" pitchFamily="2" charset="2"/>
              <a:buChar char="§"/>
              <a:tabLst>
                <a:tab pos="539750" algn="l"/>
              </a:tabLst>
              <a:defRPr/>
            </a:pPr>
            <a:endParaRPr lang="it-IT" sz="1200" i="1" dirty="0" smtClean="0">
              <a:solidFill>
                <a:srgbClr val="002060"/>
              </a:solidFill>
              <a:latin typeface="Trebuchet MS" pitchFamily="34" charset="0"/>
            </a:endParaRPr>
          </a:p>
          <a:p>
            <a:pPr lvl="0">
              <a:tabLst>
                <a:tab pos="2868613" algn="l"/>
              </a:tabLst>
              <a:defRPr/>
            </a:pPr>
            <a:r>
              <a:rPr lang="it-IT" sz="1200" dirty="0" smtClean="0">
                <a:solidFill>
                  <a:srgbClr val="002060"/>
                </a:solidFill>
                <a:latin typeface="Trebuchet MS" pitchFamily="34" charset="0"/>
              </a:rPr>
              <a:t>         </a:t>
            </a:r>
            <a:r>
              <a:rPr lang="it-IT" sz="1400" b="1" u="sng" dirty="0">
                <a:solidFill>
                  <a:srgbClr val="002060"/>
                </a:solidFill>
                <a:latin typeface="Trebuchet MS" pitchFamily="34" charset="0"/>
              </a:rPr>
              <a:t>MOBILITA’ CICLABILE</a:t>
            </a:r>
          </a:p>
          <a:p>
            <a:pPr marL="342900" lvl="0" indent="-342900">
              <a:buFont typeface="Wingdings" panose="05000000000000000000" pitchFamily="2" charset="2"/>
              <a:buChar char="Ø"/>
              <a:tabLst>
                <a:tab pos="2868613" algn="l"/>
              </a:tabLst>
              <a:defRPr/>
            </a:pPr>
            <a:r>
              <a:rPr lang="it-IT" sz="1400" b="1" dirty="0" smtClean="0">
                <a:solidFill>
                  <a:srgbClr val="002060"/>
                </a:solidFill>
                <a:latin typeface="Trebuchet MS" pitchFamily="34" charset="0"/>
              </a:rPr>
              <a:t>Censimento </a:t>
            </a:r>
            <a:r>
              <a:rPr lang="it-IT" sz="1400" b="1" dirty="0">
                <a:solidFill>
                  <a:srgbClr val="002060"/>
                </a:solidFill>
                <a:latin typeface="Trebuchet MS" pitchFamily="34" charset="0"/>
              </a:rPr>
              <a:t>e monitoraggio della flotta di </a:t>
            </a:r>
            <a:r>
              <a:rPr lang="it-IT" sz="1400" b="1" i="1" u="sng" dirty="0">
                <a:solidFill>
                  <a:srgbClr val="002060"/>
                </a:solidFill>
                <a:latin typeface="Trebuchet MS" pitchFamily="34" charset="0"/>
              </a:rPr>
              <a:t>biciclette</a:t>
            </a:r>
            <a:r>
              <a:rPr lang="it-IT" sz="1400" b="1" i="1" dirty="0">
                <a:solidFill>
                  <a:srgbClr val="002060"/>
                </a:solidFill>
                <a:latin typeface="Trebuchet MS" pitchFamily="34" charset="0"/>
              </a:rPr>
              <a:t> </a:t>
            </a:r>
            <a:r>
              <a:rPr lang="it-IT" sz="1400" b="1" dirty="0">
                <a:solidFill>
                  <a:srgbClr val="002060"/>
                </a:solidFill>
                <a:latin typeface="Trebuchet MS" pitchFamily="34" charset="0"/>
              </a:rPr>
              <a:t>a disposizione dell’Amministrazione centrale e strutture dipartimentali, attribuita alcuni anni or sono in comodato d’uso da parte del Comune di Milano,</a:t>
            </a:r>
          </a:p>
          <a:p>
            <a:pPr marL="342900" lvl="0" indent="-342900">
              <a:buFont typeface="Wingdings" panose="05000000000000000000" pitchFamily="2" charset="2"/>
              <a:buChar char="§"/>
              <a:tabLst>
                <a:tab pos="2868613" algn="l"/>
              </a:tabLst>
              <a:defRPr/>
            </a:pPr>
            <a:r>
              <a:rPr lang="it-IT" sz="1400" b="1" dirty="0">
                <a:solidFill>
                  <a:srgbClr val="002060"/>
                </a:solidFill>
                <a:latin typeface="Trebuchet MS" pitchFamily="34" charset="0"/>
              </a:rPr>
              <a:t>con scopi di razionalizzazione delle attribuzioni; monitoraggio dell’uso; incentivazione all’utilizzo.</a:t>
            </a:r>
          </a:p>
          <a:p>
            <a:pPr marL="0" lvl="1" defTabSz="860425">
              <a:tabLst>
                <a:tab pos="539750" algn="l"/>
              </a:tabLst>
              <a:defRPr/>
            </a:pPr>
            <a:endParaRPr lang="it-IT" sz="1200" dirty="0" smtClean="0">
              <a:solidFill>
                <a:srgbClr val="002060"/>
              </a:solidFill>
              <a:latin typeface="Trebuchet MS" pitchFamily="34" charset="0"/>
            </a:endParaRPr>
          </a:p>
          <a:p>
            <a:pPr lvl="0"/>
            <a:endParaRPr lang="it-IT" sz="1200" dirty="0">
              <a:solidFill>
                <a:srgbClr val="002060"/>
              </a:solidFill>
              <a:latin typeface="Trebuchet MS" pitchFamily="34" charset="0"/>
            </a:endParaRPr>
          </a:p>
          <a:p>
            <a:pPr marL="355600" lvl="0" indent="-355600" algn="just" defTabSz="860425">
              <a:buFont typeface="Wingdings" panose="05000000000000000000" pitchFamily="2" charset="2"/>
              <a:buChar char="Ø"/>
              <a:tabLst>
                <a:tab pos="539750" algn="l"/>
              </a:tabLst>
              <a:defRPr/>
            </a:pPr>
            <a:r>
              <a:rPr lang="it-IT" sz="1400" b="1" u="sng" dirty="0" smtClean="0">
                <a:solidFill>
                  <a:srgbClr val="002060"/>
                </a:solidFill>
                <a:latin typeface="Trebuchet MS" pitchFamily="34" charset="0"/>
              </a:rPr>
              <a:t>Campagna di SENSIBILIZZAZIONE </a:t>
            </a:r>
            <a:r>
              <a:rPr lang="it-IT" sz="1400" b="1" u="sng" dirty="0">
                <a:solidFill>
                  <a:srgbClr val="002060"/>
                </a:solidFill>
                <a:latin typeface="Trebuchet MS" pitchFamily="34" charset="0"/>
              </a:rPr>
              <a:t>CIVICA E SOCIALE</a:t>
            </a:r>
          </a:p>
          <a:p>
            <a:pPr marL="355600" lvl="0" indent="-355600" algn="just" defTabSz="860425">
              <a:buFont typeface="Wingdings" panose="05000000000000000000" pitchFamily="2" charset="2"/>
              <a:buChar char="§"/>
              <a:tabLst>
                <a:tab pos="539750" algn="l"/>
              </a:tabLst>
              <a:defRPr/>
            </a:pPr>
            <a:r>
              <a:rPr lang="it-IT" sz="1400" b="1" dirty="0" smtClean="0">
                <a:solidFill>
                  <a:srgbClr val="002060"/>
                </a:solidFill>
                <a:latin typeface="Trebuchet MS" pitchFamily="34" charset="0"/>
              </a:rPr>
              <a:t>studio </a:t>
            </a:r>
            <a:r>
              <a:rPr lang="it-IT" sz="1400" b="1" dirty="0">
                <a:solidFill>
                  <a:srgbClr val="002060"/>
                </a:solidFill>
                <a:latin typeface="Trebuchet MS" pitchFamily="34" charset="0"/>
              </a:rPr>
              <a:t>di fattibilità per eventuale riserva di posti-auto in via </a:t>
            </a:r>
            <a:r>
              <a:rPr lang="it-IT" sz="1400" b="1" u="sng" dirty="0">
                <a:solidFill>
                  <a:srgbClr val="002060"/>
                </a:solidFill>
                <a:latin typeface="Trebuchet MS" pitchFamily="34" charset="0"/>
              </a:rPr>
              <a:t>preferenziale </a:t>
            </a:r>
            <a:r>
              <a:rPr lang="it-IT" sz="1400" b="1" dirty="0">
                <a:solidFill>
                  <a:srgbClr val="002060"/>
                </a:solidFill>
                <a:latin typeface="Trebuchet MS" pitchFamily="34" charset="0"/>
              </a:rPr>
              <a:t>(non vincolante), </a:t>
            </a:r>
            <a:r>
              <a:rPr lang="it-IT" sz="1400" dirty="0">
                <a:solidFill>
                  <a:srgbClr val="002060"/>
                </a:solidFill>
                <a:latin typeface="Trebuchet MS" pitchFamily="34" charset="0"/>
              </a:rPr>
              <a:t>presso le strutture di Ateneo dotate di posteggi, </a:t>
            </a:r>
            <a:r>
              <a:rPr lang="it-IT" sz="1400" dirty="0" smtClean="0">
                <a:solidFill>
                  <a:srgbClr val="002060"/>
                </a:solidFill>
                <a:latin typeface="Trebuchet MS" pitchFamily="34" charset="0"/>
              </a:rPr>
              <a:t> </a:t>
            </a:r>
            <a:r>
              <a:rPr lang="it-IT" sz="1400" dirty="0">
                <a:solidFill>
                  <a:srgbClr val="002060"/>
                </a:solidFill>
                <a:latin typeface="Trebuchet MS" pitchFamily="34" charset="0"/>
              </a:rPr>
              <a:t>per condizioni specifiche di «fragilità» del personale </a:t>
            </a:r>
          </a:p>
          <a:p>
            <a:pPr lvl="0" algn="just" defTabSz="860425">
              <a:tabLst>
                <a:tab pos="539750" algn="l"/>
              </a:tabLst>
              <a:defRPr/>
            </a:pPr>
            <a:r>
              <a:rPr lang="it-IT" sz="1400" dirty="0">
                <a:solidFill>
                  <a:srgbClr val="002060"/>
                </a:solidFill>
                <a:latin typeface="Trebuchet MS" pitchFamily="34" charset="0"/>
              </a:rPr>
              <a:t>      (</a:t>
            </a:r>
            <a:r>
              <a:rPr lang="it-IT" sz="1400" i="1" dirty="0">
                <a:solidFill>
                  <a:srgbClr val="002060"/>
                </a:solidFill>
                <a:latin typeface="Trebuchet MS" pitchFamily="34" charset="0"/>
              </a:rPr>
              <a:t>donne in gravidanza; soggetti con documentati esiti post-traumatici anche momentanei</a:t>
            </a:r>
          </a:p>
          <a:p>
            <a:pPr lvl="0" algn="just" defTabSz="860425">
              <a:tabLst>
                <a:tab pos="539750" algn="l"/>
              </a:tabLst>
              <a:defRPr/>
            </a:pPr>
            <a:r>
              <a:rPr lang="it-IT" sz="1400" i="1" dirty="0">
                <a:solidFill>
                  <a:srgbClr val="002060"/>
                </a:solidFill>
                <a:latin typeface="Trebuchet MS" pitchFamily="34" charset="0"/>
              </a:rPr>
              <a:t>      correlati a difficoltà motorie; persone sottoposte a certificate cure/terapie </a:t>
            </a:r>
          </a:p>
          <a:p>
            <a:pPr lvl="0" algn="just" defTabSz="860425">
              <a:tabLst>
                <a:tab pos="539750" algn="l"/>
              </a:tabLst>
              <a:defRPr/>
            </a:pPr>
            <a:r>
              <a:rPr lang="it-IT" sz="1400" i="1" dirty="0">
                <a:solidFill>
                  <a:srgbClr val="002060"/>
                </a:solidFill>
                <a:latin typeface="Trebuchet MS" pitchFamily="34" charset="0"/>
              </a:rPr>
              <a:t>      parzialmente invalidanti;….), </a:t>
            </a:r>
            <a:r>
              <a:rPr lang="it-IT" sz="1400" i="1" dirty="0" smtClean="0">
                <a:solidFill>
                  <a:srgbClr val="002060"/>
                </a:solidFill>
                <a:latin typeface="Trebuchet MS" pitchFamily="34" charset="0"/>
              </a:rPr>
              <a:t> </a:t>
            </a:r>
          </a:p>
          <a:p>
            <a:pPr lvl="0" algn="just" defTabSz="860425">
              <a:tabLst>
                <a:tab pos="539750" algn="l"/>
              </a:tabLst>
              <a:defRPr/>
            </a:pPr>
            <a:r>
              <a:rPr lang="it-IT" sz="1400" i="1" dirty="0">
                <a:solidFill>
                  <a:srgbClr val="002060"/>
                </a:solidFill>
                <a:latin typeface="Trebuchet MS" pitchFamily="34" charset="0"/>
              </a:rPr>
              <a:t> </a:t>
            </a:r>
            <a:r>
              <a:rPr lang="it-IT" sz="1400" i="1" dirty="0" smtClean="0">
                <a:solidFill>
                  <a:srgbClr val="002060"/>
                </a:solidFill>
                <a:latin typeface="Trebuchet MS" pitchFamily="34" charset="0"/>
              </a:rPr>
              <a:t>     </a:t>
            </a:r>
            <a:r>
              <a:rPr lang="it-IT" sz="1400" dirty="0" smtClean="0">
                <a:solidFill>
                  <a:srgbClr val="002060"/>
                </a:solidFill>
                <a:latin typeface="Trebuchet MS" pitchFamily="34" charset="0"/>
              </a:rPr>
              <a:t>in </a:t>
            </a:r>
            <a:r>
              <a:rPr lang="it-IT" sz="1400" dirty="0">
                <a:solidFill>
                  <a:srgbClr val="002060"/>
                </a:solidFill>
                <a:latin typeface="Trebuchet MS" pitchFamily="34" charset="0"/>
              </a:rPr>
              <a:t>sovrannumero rispetto ai posti riservati per i disabili, </a:t>
            </a:r>
            <a:r>
              <a:rPr lang="it-IT" sz="1400" dirty="0" smtClean="0">
                <a:solidFill>
                  <a:srgbClr val="002060"/>
                </a:solidFill>
                <a:latin typeface="Trebuchet MS" pitchFamily="34" charset="0"/>
              </a:rPr>
              <a:t> già disciplinati .</a:t>
            </a:r>
            <a:endParaRPr lang="it-IT" sz="1400" dirty="0">
              <a:solidFill>
                <a:srgbClr val="002060"/>
              </a:solidFill>
              <a:latin typeface="Trebuchet MS" pitchFamily="34" charset="0"/>
            </a:endParaRPr>
          </a:p>
          <a:p>
            <a:pPr lvl="0" algn="just" defTabSz="860425">
              <a:tabLst>
                <a:tab pos="539750" algn="l"/>
              </a:tabLst>
              <a:defRPr/>
            </a:pPr>
            <a:r>
              <a:rPr lang="it-IT" sz="1400" dirty="0">
                <a:solidFill>
                  <a:srgbClr val="002060"/>
                </a:solidFill>
                <a:latin typeface="Trebuchet MS" pitchFamily="34" charset="0"/>
              </a:rPr>
              <a:t> </a:t>
            </a:r>
            <a:endParaRPr lang="it-IT" sz="1200" dirty="0">
              <a:solidFill>
                <a:srgbClr val="002060"/>
              </a:solidFill>
              <a:latin typeface="Trebuchet MS" pitchFamily="34" charset="0"/>
            </a:endParaRPr>
          </a:p>
        </p:txBody>
      </p:sp>
    </p:spTree>
    <p:extLst>
      <p:ext uri="{BB962C8B-B14F-4D97-AF65-F5344CB8AC3E}">
        <p14:creationId xmlns:p14="http://schemas.microsoft.com/office/powerpoint/2010/main" val="112944666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6396" y="116632"/>
            <a:ext cx="8229600" cy="5832648"/>
          </a:xfrm>
        </p:spPr>
        <p:txBody>
          <a:bodyPr/>
          <a:lstStyle/>
          <a:p>
            <a:r>
              <a:rPr lang="it-IT" sz="2400" dirty="0" smtClean="0">
                <a:solidFill>
                  <a:srgbClr val="002060"/>
                </a:solidFill>
              </a:rPr>
              <a:t>QUESTIONARIO MOBILITA’ SOSTENIBILE</a:t>
            </a:r>
            <a:br>
              <a:rPr lang="it-IT" sz="2400" dirty="0" smtClean="0">
                <a:solidFill>
                  <a:srgbClr val="002060"/>
                </a:solidFill>
              </a:rPr>
            </a:br>
            <a:r>
              <a:rPr lang="it-IT" sz="2400" dirty="0" smtClean="0">
                <a:solidFill>
                  <a:srgbClr val="002060"/>
                </a:solidFill>
              </a:rPr>
              <a:t>negli Atenei italiani</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683568" y="1196752"/>
            <a:ext cx="7653536" cy="5262979"/>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r>
              <a:rPr lang="it-IT" sz="1300" dirty="0" smtClean="0">
                <a:solidFill>
                  <a:srgbClr val="002060"/>
                </a:solidFill>
                <a:latin typeface="Trebuchet MS" panose="020B0603020202020204" pitchFamily="34" charset="0"/>
              </a:rPr>
              <a:t>Nel </a:t>
            </a:r>
            <a:r>
              <a:rPr lang="it-IT" sz="1300" dirty="0">
                <a:solidFill>
                  <a:srgbClr val="002060"/>
                </a:solidFill>
                <a:latin typeface="Trebuchet MS" panose="020B0603020202020204" pitchFamily="34" charset="0"/>
              </a:rPr>
              <a:t>2016 il Coordinamento </a:t>
            </a:r>
            <a:r>
              <a:rPr lang="it-IT" sz="1300" dirty="0" err="1">
                <a:solidFill>
                  <a:srgbClr val="002060"/>
                </a:solidFill>
                <a:latin typeface="Trebuchet MS" panose="020B0603020202020204" pitchFamily="34" charset="0"/>
              </a:rPr>
              <a:t>Naz.le</a:t>
            </a:r>
            <a:r>
              <a:rPr lang="it-IT" sz="1300" dirty="0">
                <a:solidFill>
                  <a:srgbClr val="002060"/>
                </a:solidFill>
                <a:latin typeface="Trebuchet MS" panose="020B0603020202020204" pitchFamily="34" charset="0"/>
              </a:rPr>
              <a:t> dei M.M., ha proposto, progettato, elaborato e  realizzato, in forma collaborativa attraverso la condivisione ed il contributo partecipativo di tutti gli Atenei aderenti, una</a:t>
            </a:r>
          </a:p>
          <a:p>
            <a:pPr lvl="0"/>
            <a:r>
              <a:rPr lang="it-IT" sz="1300" b="1" i="1" dirty="0">
                <a:solidFill>
                  <a:srgbClr val="002060"/>
                </a:solidFill>
                <a:latin typeface="Trebuchet MS" panose="020B0603020202020204" pitchFamily="34" charset="0"/>
              </a:rPr>
              <a:t>indagine nazionale sulla mobilità sostenibile negli Atenei italiani </a:t>
            </a:r>
          </a:p>
          <a:p>
            <a:pPr lvl="0"/>
            <a:endParaRPr lang="it-IT" sz="1300" b="1" i="1" dirty="0">
              <a:solidFill>
                <a:srgbClr val="002060"/>
              </a:solidFill>
              <a:latin typeface="Trebuchet MS" panose="020B0603020202020204" pitchFamily="34" charset="0"/>
            </a:endParaRP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attraverso un questionario on-line,</a:t>
            </a: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somministrato anche presso l’Università degli Studi di Milano, dal 16 al 31 ottobre, a tutte le componenti universitarie,</a:t>
            </a: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 contemporaneamente agli Atenei  partecipanti,</a:t>
            </a: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utilizzando il medesimo strumento di rilevazione,</a:t>
            </a: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per la raccolta di esiti di rilevazione aggiornati per ciascuna Università,</a:t>
            </a:r>
          </a:p>
          <a:p>
            <a:pPr marL="285750" lvl="0" indent="-285750">
              <a:buFont typeface="Arial" panose="020B0604020202020204" pitchFamily="34" charset="0"/>
              <a:buChar char="•"/>
            </a:pPr>
            <a:r>
              <a:rPr lang="it-IT" sz="1300" u="sng" dirty="0">
                <a:solidFill>
                  <a:srgbClr val="002060"/>
                </a:solidFill>
                <a:latin typeface="Trebuchet MS" panose="020B0603020202020204" pitchFamily="34" charset="0"/>
              </a:rPr>
              <a:t>il confronto, monitoraggio ed analisi di dati uniformi circa le abitudini di mobilità condivisa della popolazione universitaria italiana, </a:t>
            </a: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al fine anche di orientare le politiche di </a:t>
            </a:r>
            <a:r>
              <a:rPr lang="it-IT" sz="1300" i="1" dirty="0">
                <a:solidFill>
                  <a:srgbClr val="002060"/>
                </a:solidFill>
                <a:latin typeface="Trebuchet MS" panose="020B0603020202020204" pitchFamily="34" charset="0"/>
              </a:rPr>
              <a:t>mobility management,</a:t>
            </a:r>
            <a:r>
              <a:rPr lang="it-IT" sz="1300" dirty="0">
                <a:solidFill>
                  <a:srgbClr val="002060"/>
                </a:solidFill>
                <a:latin typeface="Trebuchet MS" panose="020B0603020202020204" pitchFamily="34" charset="0"/>
              </a:rPr>
              <a:t> specie nell’ottica di una proposizione interattiva con gli Enti pubblici territoriali di riferimento, le Aziende di Trasporto Pubblico Locale, Aziende del Trasporto ferroviario passeggeri, stakeholder della mobilità collettiva e sostenibile, ecc. .</a:t>
            </a:r>
          </a:p>
          <a:p>
            <a:pPr marL="285750" lvl="0" indent="-285750">
              <a:buFont typeface="Arial" panose="020B0604020202020204" pitchFamily="34" charset="0"/>
              <a:buChar char="•"/>
            </a:pPr>
            <a:endParaRPr lang="it-IT" sz="1300" dirty="0">
              <a:solidFill>
                <a:srgbClr val="002060"/>
              </a:solidFill>
              <a:latin typeface="Trebuchet MS" panose="020B0603020202020204" pitchFamily="34" charset="0"/>
            </a:endParaRPr>
          </a:p>
          <a:p>
            <a:pPr lvl="0"/>
            <a:r>
              <a:rPr lang="it-IT" sz="1300" i="1" dirty="0" smtClean="0">
                <a:solidFill>
                  <a:srgbClr val="002060"/>
                </a:solidFill>
                <a:latin typeface="Trebuchet MS" panose="020B0603020202020204" pitchFamily="34" charset="0"/>
              </a:rPr>
              <a:t>Il </a:t>
            </a:r>
            <a:r>
              <a:rPr lang="it-IT" sz="1300" i="1" dirty="0">
                <a:solidFill>
                  <a:srgbClr val="002060"/>
                </a:solidFill>
                <a:latin typeface="Trebuchet MS" panose="020B0603020202020204" pitchFamily="34" charset="0"/>
              </a:rPr>
              <a:t>Coordinamento scientifico, realizzativo, gestionale e di analisi dei dati a livello nazionale è stato effettuato dal M.M. Università di Milano-Bicocca.</a:t>
            </a:r>
          </a:p>
          <a:p>
            <a:pPr lvl="0">
              <a:defRPr/>
            </a:pPr>
            <a:r>
              <a:rPr lang="it-IT" sz="1400" i="1" dirty="0">
                <a:solidFill>
                  <a:srgbClr val="002060"/>
                </a:solidFill>
                <a:latin typeface="Trebuchet MS" pitchFamily="34" charset="0"/>
              </a:rPr>
              <a:t>Per ciascun Ateneo è stato è possibile acquisire i dati inerenti alla propria </a:t>
            </a:r>
            <a:r>
              <a:rPr lang="it-IT" sz="1400" i="1" dirty="0" smtClean="0">
                <a:solidFill>
                  <a:srgbClr val="002060"/>
                </a:solidFill>
                <a:latin typeface="Trebuchet MS" pitchFamily="34" charset="0"/>
              </a:rPr>
              <a:t>realtà, </a:t>
            </a:r>
            <a:r>
              <a:rPr lang="it-IT" sz="1400" i="1" dirty="0">
                <a:solidFill>
                  <a:srgbClr val="002060"/>
                </a:solidFill>
                <a:latin typeface="Trebuchet MS" pitchFamily="34" charset="0"/>
              </a:rPr>
              <a:t>per successive elaborazioni e correlate finalità di utilizzo.</a:t>
            </a:r>
          </a:p>
          <a:p>
            <a:pPr lvl="0" algn="ctr"/>
            <a:endParaRPr lang="it-IT" sz="1200" b="1" dirty="0">
              <a:solidFill>
                <a:srgbClr val="002060"/>
              </a:solidFill>
              <a:latin typeface="Trebuchet MS" panose="020B0603020202020204" pitchFamily="34" charset="0"/>
            </a:endParaRPr>
          </a:p>
          <a:p>
            <a:pPr lvl="0"/>
            <a:endParaRPr lang="it-IT" sz="1200" dirty="0">
              <a:solidFill>
                <a:srgbClr val="002060"/>
              </a:solidFill>
              <a:latin typeface="Trebuchet MS" pitchFamily="34" charset="0"/>
            </a:endParaRPr>
          </a:p>
        </p:txBody>
      </p:sp>
    </p:spTree>
    <p:extLst>
      <p:ext uri="{BB962C8B-B14F-4D97-AF65-F5344CB8AC3E}">
        <p14:creationId xmlns:p14="http://schemas.microsoft.com/office/powerpoint/2010/main" val="117107851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8815" y="1773563"/>
            <a:ext cx="7166401" cy="1080120"/>
          </a:xfrm>
        </p:spPr>
        <p:txBody>
          <a:bodyPr>
            <a:normAutofit/>
          </a:bodyPr>
          <a:lstStyle/>
          <a:p>
            <a:r>
              <a:rPr lang="it-IT" sz="2400" b="1" u="sng" dirty="0"/>
              <a:t>La </a:t>
            </a:r>
            <a:r>
              <a:rPr lang="it-IT" sz="2400" b="1" u="sng" dirty="0" err="1"/>
              <a:t>Sharing</a:t>
            </a:r>
            <a:r>
              <a:rPr lang="it-IT" sz="2400" b="1" u="sng" dirty="0"/>
              <a:t> </a:t>
            </a:r>
            <a:r>
              <a:rPr lang="it-IT" sz="2400" b="1" u="sng" dirty="0" err="1"/>
              <a:t>Mobility</a:t>
            </a:r>
            <a:r>
              <a:rPr lang="it-IT" sz="2400" b="1" u="sng" dirty="0"/>
              <a:t> all’Università degli Studi di Milano</a:t>
            </a:r>
            <a:endParaRPr lang="it-IT" dirty="0">
              <a:latin typeface="Times New Roman" charset="0"/>
              <a:ea typeface="Times New Roman" charset="0"/>
              <a:cs typeface="Times New Roman" charset="0"/>
            </a:endParaRPr>
          </a:p>
        </p:txBody>
      </p:sp>
      <p:sp>
        <p:nvSpPr>
          <p:cNvPr id="3" name="Sottotitolo 2"/>
          <p:cNvSpPr>
            <a:spLocks noGrp="1"/>
          </p:cNvSpPr>
          <p:nvPr>
            <p:ph type="subTitle" idx="1"/>
          </p:nvPr>
        </p:nvSpPr>
        <p:spPr>
          <a:xfrm>
            <a:off x="1941910" y="2996952"/>
            <a:ext cx="6686549" cy="777537"/>
          </a:xfrm>
        </p:spPr>
        <p:txBody>
          <a:bodyPr>
            <a:normAutofit/>
          </a:bodyPr>
          <a:lstStyle/>
          <a:p>
            <a:r>
              <a:rPr lang="it-IT" b="1" dirty="0" smtClean="0">
                <a:latin typeface="+mj-lt"/>
                <a:ea typeface="Times New Roman" charset="0"/>
                <a:cs typeface="Times New Roman" charset="0"/>
              </a:rPr>
              <a:t>Indagine sugli spostamenti e sulla mobilità condivisa nelle università italiane</a:t>
            </a:r>
            <a:endParaRPr lang="it-IT" dirty="0">
              <a:latin typeface="+mj-lt"/>
              <a:ea typeface="Times New Roman" charset="0"/>
              <a:cs typeface="Times New Roman" charset="0"/>
            </a:endParaRPr>
          </a:p>
        </p:txBody>
      </p:sp>
      <p:sp>
        <p:nvSpPr>
          <p:cNvPr id="4" name="Sottotitolo 2"/>
          <p:cNvSpPr txBox="1">
            <a:spLocks/>
          </p:cNvSpPr>
          <p:nvPr/>
        </p:nvSpPr>
        <p:spPr>
          <a:xfrm>
            <a:off x="1941910" y="4190298"/>
            <a:ext cx="6590530" cy="1470950"/>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None/>
              <a:tabLst/>
              <a:defRPr/>
            </a:pPr>
            <a:r>
              <a:rPr kumimoji="0" lang="it-IT" sz="1100" b="1" i="0" u="none" strike="noStrike" kern="1200" cap="none" spc="0" normalizeH="0" baseline="0" noProof="0" dirty="0">
                <a:ln>
                  <a:noFill/>
                </a:ln>
                <a:solidFill>
                  <a:prstClr val="black"/>
                </a:solidFill>
                <a:effectLst/>
                <a:uLnTx/>
                <a:uFillTx/>
                <a:latin typeface="Century Gothic" panose="020B0502020202020204"/>
                <a:ea typeface="Times New Roman" charset="0"/>
                <a:cs typeface="Times New Roman" charset="0"/>
              </a:rPr>
              <a:t>Dott.ssa Marialuisa De Francesco – Dott.ssa Silvia Spazzacampagna</a:t>
            </a:r>
          </a:p>
          <a:p>
            <a:pPr marL="0" marR="0" lvl="0" indent="0" algn="l" defTabSz="914400" rtl="0" eaLnBrk="1" fontAlgn="auto" latinLnBrk="0" hangingPunct="1">
              <a:lnSpc>
                <a:spcPct val="100000"/>
              </a:lnSpc>
              <a:spcBef>
                <a:spcPct val="0"/>
              </a:spcBef>
              <a:spcAft>
                <a:spcPct val="0"/>
              </a:spcAft>
              <a:buClr>
                <a:srgbClr val="0F6FC6"/>
              </a:buClr>
              <a:buSzTx/>
              <a:buFont typeface="Wingdings 3" charset="2"/>
              <a:buNone/>
              <a:tabLst/>
              <a:defRPr/>
            </a:pPr>
            <a:r>
              <a:rPr kumimoji="0" lang="it-IT" sz="900" b="1" i="0" u="none" strike="noStrike" kern="1200" cap="none" spc="0" normalizeH="0" baseline="0" noProof="0" dirty="0">
                <a:ln>
                  <a:noFill/>
                </a:ln>
                <a:solidFill>
                  <a:prstClr val="black"/>
                </a:solidFill>
                <a:effectLst/>
                <a:uLnTx/>
                <a:uFillTx/>
                <a:latin typeface="Century Gothic" panose="020B0502020202020204"/>
                <a:ea typeface="+mn-ea"/>
                <a:cs typeface="Arial" charset="0"/>
              </a:rPr>
              <a:t>Referenti per l’analisi statistica e l’elaborazione grafica e di commento dei dati </a:t>
            </a:r>
            <a:r>
              <a:rPr kumimoji="0" lang="it-IT" sz="900" b="1" i="0" u="none" strike="noStrike" kern="1200" cap="none" spc="0" normalizeH="0" baseline="0" noProof="0" dirty="0" smtClean="0">
                <a:ln>
                  <a:noFill/>
                </a:ln>
                <a:solidFill>
                  <a:prstClr val="black"/>
                </a:solidFill>
                <a:effectLst/>
                <a:uLnTx/>
                <a:uFillTx/>
                <a:latin typeface="Century Gothic" panose="020B0502020202020204"/>
                <a:ea typeface="+mn-ea"/>
                <a:cs typeface="Arial" charset="0"/>
              </a:rPr>
              <a:t> -</a:t>
            </a:r>
          </a:p>
          <a:p>
            <a:pPr marL="0" marR="0" lvl="0" indent="0" algn="l" defTabSz="914400" rtl="0" eaLnBrk="1" fontAlgn="auto" latinLnBrk="0" hangingPunct="1">
              <a:lnSpc>
                <a:spcPct val="100000"/>
              </a:lnSpc>
              <a:spcBef>
                <a:spcPct val="0"/>
              </a:spcBef>
              <a:spcAft>
                <a:spcPct val="0"/>
              </a:spcAft>
              <a:buClr>
                <a:srgbClr val="0F6FC6"/>
              </a:buClr>
              <a:buSzTx/>
              <a:buFont typeface="Wingdings 3" charset="2"/>
              <a:buNone/>
              <a:tabLst/>
              <a:defRPr/>
            </a:pPr>
            <a:r>
              <a:rPr kumimoji="0" lang="it-IT" sz="900" b="1" i="1" u="none" strike="noStrike" kern="1200" cap="none" spc="0" normalizeH="0" baseline="0" noProof="0" dirty="0" smtClean="0">
                <a:ln>
                  <a:noFill/>
                </a:ln>
                <a:solidFill>
                  <a:prstClr val="black"/>
                </a:solidFill>
                <a:effectLst/>
                <a:uLnTx/>
                <a:uFillTx/>
                <a:latin typeface="Century Gothic" panose="020B0502020202020204"/>
                <a:ea typeface="Times New Roman" charset="0"/>
                <a:cs typeface="Times New Roman" charset="0"/>
              </a:rPr>
              <a:t>Divisione </a:t>
            </a:r>
            <a:r>
              <a:rPr kumimoji="0" lang="it-IT" sz="900" b="1" i="1" u="none" strike="noStrike" kern="1200" cap="none" spc="0" normalizeH="0" baseline="0" noProof="0" dirty="0">
                <a:ln>
                  <a:noFill/>
                </a:ln>
                <a:solidFill>
                  <a:prstClr val="black"/>
                </a:solidFill>
                <a:effectLst/>
                <a:uLnTx/>
                <a:uFillTx/>
                <a:latin typeface="Century Gothic" panose="020B0502020202020204"/>
                <a:ea typeface="Times New Roman" charset="0"/>
                <a:cs typeface="Times New Roman" charset="0"/>
              </a:rPr>
              <a:t>Sistemi </a:t>
            </a:r>
            <a:r>
              <a:rPr kumimoji="0" lang="it-IT" sz="900" b="1" i="1" u="none" strike="noStrike" kern="1200" cap="none" spc="0" normalizeH="0" baseline="0" noProof="0" dirty="0" smtClean="0">
                <a:ln>
                  <a:noFill/>
                </a:ln>
                <a:solidFill>
                  <a:prstClr val="black"/>
                </a:solidFill>
                <a:effectLst/>
                <a:uLnTx/>
                <a:uFillTx/>
                <a:latin typeface="Century Gothic" panose="020B0502020202020204"/>
                <a:ea typeface="Times New Roman" charset="0"/>
                <a:cs typeface="Times New Roman" charset="0"/>
              </a:rPr>
              <a:t>Informativi</a:t>
            </a:r>
          </a:p>
          <a:p>
            <a:pPr marL="0" marR="0" lvl="0" indent="0" algn="l" defTabSz="914400" rtl="0" eaLnBrk="1" fontAlgn="auto" latinLnBrk="0" hangingPunct="1">
              <a:lnSpc>
                <a:spcPct val="100000"/>
              </a:lnSpc>
              <a:spcBef>
                <a:spcPct val="0"/>
              </a:spcBef>
              <a:spcAft>
                <a:spcPct val="0"/>
              </a:spcAft>
              <a:buClr>
                <a:srgbClr val="0F6FC6"/>
              </a:buClr>
              <a:buSzTx/>
              <a:buFont typeface="Wingdings 3" charset="2"/>
              <a:buNone/>
              <a:tabLst/>
              <a:defRPr/>
            </a:pPr>
            <a:endParaRPr kumimoji="0" lang="it-IT" sz="900" b="1" i="1" u="none" strike="noStrike" kern="1200" cap="none" spc="0" normalizeH="0" baseline="0" noProof="0" dirty="0" smtClean="0">
              <a:ln>
                <a:noFill/>
              </a:ln>
              <a:solidFill>
                <a:prstClr val="black"/>
              </a:solidFill>
              <a:effectLst/>
              <a:uLnTx/>
              <a:uFillTx/>
              <a:latin typeface="Century Gothic" panose="020B0502020202020204"/>
              <a:ea typeface="Times New Roman" charset="0"/>
              <a:cs typeface="Times New Roman" charset="0"/>
            </a:endParaRPr>
          </a:p>
          <a:p>
            <a:pPr marL="0" marR="0" lvl="0" indent="0" algn="l" defTabSz="914400" rtl="0" eaLnBrk="1" fontAlgn="auto" latinLnBrk="0" hangingPunct="1">
              <a:lnSpc>
                <a:spcPct val="100000"/>
              </a:lnSpc>
              <a:spcBef>
                <a:spcPct val="0"/>
              </a:spcBef>
              <a:spcAft>
                <a:spcPct val="0"/>
              </a:spcAft>
              <a:buClr>
                <a:srgbClr val="0F6FC6"/>
              </a:buClr>
              <a:buSzTx/>
              <a:buFont typeface="Wingdings 3" charset="2"/>
              <a:buNone/>
              <a:tabLst/>
              <a:defRPr/>
            </a:pPr>
            <a:r>
              <a:rPr kumimoji="0" lang="it-IT" sz="10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Dott.ssa </a:t>
            </a:r>
            <a:r>
              <a:rPr kumimoji="0" lang="it-IT" sz="1000" b="1" i="0" u="none" strike="noStrike" kern="1200" cap="none" spc="0" normalizeH="0" baseline="0" noProof="0" dirty="0">
                <a:ln>
                  <a:noFill/>
                </a:ln>
                <a:solidFill>
                  <a:prstClr val="black"/>
                </a:solidFill>
                <a:effectLst/>
                <a:uLnTx/>
                <a:uFillTx/>
                <a:latin typeface="Century Gothic" panose="020B0502020202020204"/>
                <a:ea typeface="+mn-ea"/>
                <a:cs typeface="+mn-cs"/>
              </a:rPr>
              <a:t>M</a:t>
            </a:r>
            <a:r>
              <a:rPr kumimoji="0" lang="it-IT" sz="10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attea </a:t>
            </a:r>
            <a:r>
              <a:rPr kumimoji="0" lang="it-IT" sz="1000" b="1" i="0" u="none" strike="noStrike" kern="1200" cap="none" spc="0" normalizeH="0" baseline="0" noProof="0" dirty="0">
                <a:ln>
                  <a:noFill/>
                </a:ln>
                <a:solidFill>
                  <a:prstClr val="black"/>
                </a:solidFill>
                <a:effectLst/>
                <a:uLnTx/>
                <a:uFillTx/>
                <a:latin typeface="Century Gothic" panose="020B0502020202020204"/>
                <a:ea typeface="+mn-ea"/>
                <a:cs typeface="+mn-cs"/>
              </a:rPr>
              <a:t>G</a:t>
            </a:r>
            <a:r>
              <a:rPr kumimoji="0" lang="it-IT" sz="10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elpi </a:t>
            </a:r>
          </a:p>
          <a:p>
            <a:pPr marL="0" marR="0" lvl="0" indent="0" algn="l" defTabSz="914400" rtl="0" eaLnBrk="1" fontAlgn="auto" latinLnBrk="0" hangingPunct="1">
              <a:lnSpc>
                <a:spcPct val="100000"/>
              </a:lnSpc>
              <a:spcBef>
                <a:spcPct val="0"/>
              </a:spcBef>
              <a:spcAft>
                <a:spcPct val="0"/>
              </a:spcAft>
              <a:buClr>
                <a:srgbClr val="0F6FC6"/>
              </a:buClr>
              <a:buSzTx/>
              <a:buFont typeface="Wingdings 3" charset="2"/>
              <a:buNone/>
              <a:tabLst/>
              <a:defRPr/>
            </a:pPr>
            <a:r>
              <a:rPr kumimoji="0" lang="it-IT" sz="9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Coordinamento </a:t>
            </a:r>
            <a:r>
              <a:rPr kumimoji="0" lang="it-IT" sz="900" b="1" i="0" u="none" strike="noStrike" kern="1200" cap="none" spc="0" normalizeH="0" baseline="0" noProof="0" dirty="0">
                <a:ln>
                  <a:noFill/>
                </a:ln>
                <a:solidFill>
                  <a:prstClr val="black"/>
                </a:solidFill>
                <a:effectLst/>
                <a:uLnTx/>
                <a:uFillTx/>
                <a:latin typeface="Century Gothic" panose="020B0502020202020204"/>
                <a:ea typeface="+mn-ea"/>
                <a:cs typeface="+mn-cs"/>
              </a:rPr>
              <a:t>operativo-gestionale per l’indagine in Ateneo e stesura report </a:t>
            </a:r>
            <a:r>
              <a:rPr kumimoji="0" lang="it-IT" sz="9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a:t>
            </a:r>
          </a:p>
          <a:p>
            <a:pPr marL="0" marR="0" lvl="0" indent="0" algn="l" defTabSz="914400" rtl="0" eaLnBrk="1" fontAlgn="auto" latinLnBrk="0" hangingPunct="1">
              <a:lnSpc>
                <a:spcPct val="100000"/>
              </a:lnSpc>
              <a:spcBef>
                <a:spcPct val="0"/>
              </a:spcBef>
              <a:spcAft>
                <a:spcPct val="0"/>
              </a:spcAft>
              <a:buClr>
                <a:srgbClr val="0F6FC6"/>
              </a:buClr>
              <a:buSzTx/>
              <a:buFont typeface="Wingdings 3" charset="2"/>
              <a:buNone/>
              <a:tabLst/>
              <a:defRPr/>
            </a:pPr>
            <a:r>
              <a:rPr kumimoji="0" lang="it-IT" sz="900" b="1" i="1" u="none" strike="noStrike" kern="1200" cap="none" spc="0" normalizeH="0" baseline="0" noProof="0" dirty="0">
                <a:ln>
                  <a:noFill/>
                </a:ln>
                <a:solidFill>
                  <a:srgbClr val="000000"/>
                </a:solidFill>
                <a:effectLst/>
                <a:uLnTx/>
                <a:uFillTx/>
                <a:latin typeface="Century Gothic" panose="020B0502020202020204"/>
                <a:ea typeface="+mn-ea"/>
                <a:cs typeface="+mn-cs"/>
              </a:rPr>
              <a:t>Mobility Manager d’Ateneo - Divisione Stipendi e Carriere del Personale </a:t>
            </a:r>
            <a:endParaRPr kumimoji="0" lang="it-IT" sz="900" b="1" i="1"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ct val="0"/>
              </a:spcBef>
              <a:spcAft>
                <a:spcPct val="0"/>
              </a:spcAft>
              <a:buClr>
                <a:srgbClr val="0F6FC6"/>
              </a:buClr>
              <a:buSzTx/>
              <a:buFont typeface="Wingdings 3" charset="2"/>
              <a:buNone/>
              <a:tabLst/>
              <a:defRPr/>
            </a:pPr>
            <a:endParaRPr kumimoji="0" lang="it-IT" sz="900" b="1"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ct val="0"/>
              </a:spcBef>
              <a:spcAft>
                <a:spcPct val="0"/>
              </a:spcAft>
              <a:buClr>
                <a:srgbClr val="0F6FC6"/>
              </a:buClr>
              <a:buSzTx/>
              <a:buFont typeface="Wingdings 3" charset="2"/>
              <a:buNone/>
              <a:tabLst/>
              <a:defRPr/>
            </a:pPr>
            <a:endParaRPr kumimoji="0" lang="it-IT" sz="900" b="1" i="1" u="none" strike="noStrike" kern="1200" cap="none" spc="0" normalizeH="0" baseline="0" noProof="0" dirty="0">
              <a:ln>
                <a:noFill/>
              </a:ln>
              <a:solidFill>
                <a:prstClr val="black"/>
              </a:solidFill>
              <a:effectLst/>
              <a:uLnTx/>
              <a:uFillTx/>
              <a:latin typeface="Century Gothic" panose="020B0502020202020204"/>
              <a:ea typeface="Times New Roman" charset="0"/>
              <a:cs typeface="Times New Roman" charset="0"/>
            </a:endParaRPr>
          </a:p>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None/>
              <a:tabLst/>
              <a:defRPr/>
            </a:pPr>
            <a:endParaRPr kumimoji="0" lang="it-IT" sz="825" b="0" i="1" u="none" strike="noStrike" kern="1200" cap="none" spc="0" normalizeH="0" baseline="0" noProof="0" dirty="0">
              <a:ln>
                <a:noFill/>
              </a:ln>
              <a:solidFill>
                <a:prstClr val="black">
                  <a:lumMod val="65000"/>
                  <a:lumOff val="35000"/>
                </a:prstClr>
              </a:solidFill>
              <a:effectLst/>
              <a:uLnTx/>
              <a:uFillTx/>
              <a:latin typeface="Century Gothic" panose="020B0502020202020204"/>
              <a:ea typeface="Times New Roman" charset="0"/>
              <a:cs typeface="Times New Roman" charset="0"/>
            </a:endParaRPr>
          </a:p>
        </p:txBody>
      </p:sp>
      <p:sp>
        <p:nvSpPr>
          <p:cNvPr id="5" name="Sottotitolo 2"/>
          <p:cNvSpPr txBox="1">
            <a:spLocks/>
          </p:cNvSpPr>
          <p:nvPr/>
        </p:nvSpPr>
        <p:spPr>
          <a:xfrm>
            <a:off x="2008815" y="3415916"/>
            <a:ext cx="2757837" cy="355418"/>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None/>
              <a:tabLst/>
              <a:defRPr/>
            </a:pPr>
            <a:r>
              <a:rPr kumimoji="0" lang="it-IT" sz="135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Times New Roman" charset="0"/>
                <a:cs typeface="Times New Roman" charset="0"/>
              </a:rPr>
              <a:t>Milano, 15/19 Settembre 2017</a:t>
            </a:r>
          </a:p>
        </p:txBody>
      </p:sp>
      <p:pic>
        <p:nvPicPr>
          <p:cNvPr id="8" name="Immagine 7"/>
          <p:cNvPicPr>
            <a:picLocks noChangeAspect="1"/>
          </p:cNvPicPr>
          <p:nvPr/>
        </p:nvPicPr>
        <p:blipFill>
          <a:blip r:embed="rId3"/>
          <a:stretch>
            <a:fillRect/>
          </a:stretch>
        </p:blipFill>
        <p:spPr>
          <a:xfrm>
            <a:off x="6737640" y="205030"/>
            <a:ext cx="2048434" cy="701101"/>
          </a:xfrm>
          <a:prstGeom prst="rect">
            <a:avLst/>
          </a:prstGeom>
        </p:spPr>
      </p:pic>
    </p:spTree>
    <p:extLst>
      <p:ext uri="{BB962C8B-B14F-4D97-AF65-F5344CB8AC3E}">
        <p14:creationId xmlns:p14="http://schemas.microsoft.com/office/powerpoint/2010/main" val="4037138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684418" y="990598"/>
            <a:ext cx="4336868" cy="545921"/>
          </a:xfrm>
        </p:spPr>
        <p:txBody>
          <a:bodyPr vert="horz" lIns="68580" tIns="34290" rIns="68580" bIns="34290" rtlCol="0" anchor="t">
            <a:normAutofit/>
          </a:bodyPr>
          <a:lstStyle/>
          <a:p>
            <a:pPr algn="ctr"/>
            <a:r>
              <a:rPr lang="it-IT" sz="2400" b="1" dirty="0">
                <a:solidFill>
                  <a:schemeClr val="bg2">
                    <a:lumMod val="25000"/>
                  </a:schemeClr>
                </a:solidFill>
              </a:rPr>
              <a:t>Mobilità quotidiana </a:t>
            </a:r>
            <a:r>
              <a:rPr lang="it-IT" sz="2100" b="1" dirty="0">
                <a:solidFill>
                  <a:schemeClr val="bg2">
                    <a:lumMod val="25000"/>
                  </a:schemeClr>
                </a:solidFill>
              </a:rPr>
              <a:t>(1)</a:t>
            </a:r>
            <a:endParaRPr lang="it-IT" sz="2400" b="1" dirty="0">
              <a:solidFill>
                <a:schemeClr val="bg2">
                  <a:lumMod val="25000"/>
                </a:schemeClr>
              </a:solidFill>
            </a:endParaRPr>
          </a:p>
        </p:txBody>
      </p:sp>
      <p:sp>
        <p:nvSpPr>
          <p:cNvPr id="5" name="Segnaposto contenuto 2"/>
          <p:cNvSpPr>
            <a:spLocks noGrp="1"/>
          </p:cNvSpPr>
          <p:nvPr>
            <p:ph idx="1"/>
          </p:nvPr>
        </p:nvSpPr>
        <p:spPr>
          <a:xfrm>
            <a:off x="1329905" y="3897002"/>
            <a:ext cx="7045892" cy="1819631"/>
          </a:xfrm>
        </p:spPr>
        <p:txBody>
          <a:bodyPr>
            <a:noAutofit/>
          </a:bodyPr>
          <a:lstStyle/>
          <a:p>
            <a:r>
              <a:rPr lang="it-IT" sz="1200" dirty="0"/>
              <a:t>l’89% degli studenti dei corsi di laurea si spostano per motivi di studio dai 3 ai 5 giorni nella settimana durante il periodo delle lezioni; nei soli periodi di esami o senza lezioni, tali studenti raggiungono l’Università con minor frequenza, in media 1-2 giorni alla settimana;</a:t>
            </a:r>
          </a:p>
          <a:p>
            <a:r>
              <a:rPr lang="it-IT" sz="1200" dirty="0"/>
              <a:t>l’84% degli studenti post-laurea frequentano l’Università dai 3 ai 5 giorni nel periodo di lezioni, mentre nel periodo senza lezioni  il 12% di essi si sposta meno di 1 giorno a settimana e il 68,6% continua a frequentare l’Università per più di 5 giorni a settimana;</a:t>
            </a:r>
          </a:p>
          <a:p>
            <a:r>
              <a:rPr lang="it-IT" sz="1200" dirty="0"/>
              <a:t>Il personale docente-ricercatore ed il personale tecnico-amministrativo raggiungono il luogo di lavoro prevalentemente tutti i giorni.</a:t>
            </a:r>
          </a:p>
        </p:txBody>
      </p:sp>
      <p:grpSp>
        <p:nvGrpSpPr>
          <p:cNvPr id="11" name="Gruppo 10"/>
          <p:cNvGrpSpPr/>
          <p:nvPr/>
        </p:nvGrpSpPr>
        <p:grpSpPr>
          <a:xfrm>
            <a:off x="1343759" y="1762400"/>
            <a:ext cx="7045892" cy="1721080"/>
            <a:chOff x="1791678" y="1206866"/>
            <a:chExt cx="9394523" cy="2294773"/>
          </a:xfrm>
        </p:grpSpPr>
        <p:pic>
          <p:nvPicPr>
            <p:cNvPr id="2" name="Immagine 1"/>
            <p:cNvPicPr>
              <a:picLocks noChangeAspect="1"/>
            </p:cNvPicPr>
            <p:nvPr/>
          </p:nvPicPr>
          <p:blipFill>
            <a:blip r:embed="rId3"/>
            <a:stretch>
              <a:fillRect/>
            </a:stretch>
          </p:blipFill>
          <p:spPr>
            <a:xfrm>
              <a:off x="1791678" y="1206866"/>
              <a:ext cx="9394523" cy="2294773"/>
            </a:xfrm>
            <a:prstGeom prst="rect">
              <a:avLst/>
            </a:prstGeom>
          </p:spPr>
        </p:pic>
        <p:sp>
          <p:nvSpPr>
            <p:cNvPr id="3" name="Ovale 2"/>
            <p:cNvSpPr/>
            <p:nvPr/>
          </p:nvSpPr>
          <p:spPr>
            <a:xfrm>
              <a:off x="5469510" y="3042456"/>
              <a:ext cx="775063" cy="4591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Ovale 7"/>
            <p:cNvSpPr/>
            <p:nvPr/>
          </p:nvSpPr>
          <p:spPr>
            <a:xfrm>
              <a:off x="9572344" y="3042456"/>
              <a:ext cx="775063" cy="4591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0" name="Segnaposto numero diapositiva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900" b="0" i="0" u="none" strike="noStrike" kern="1200" cap="none" spc="0" normalizeH="0" baseline="0" noProof="0" smtClean="0">
                <a:ln>
                  <a:noFill/>
                </a:ln>
                <a:solidFill>
                  <a:srgbClr val="DBEFF9">
                    <a:lumMod val="5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it-IT" sz="900" b="0" i="0" u="none" strike="noStrike" kern="1200" cap="none" spc="0" normalizeH="0" baseline="0" noProof="0">
              <a:ln>
                <a:noFill/>
              </a:ln>
              <a:solidFill>
                <a:srgbClr val="DBEFF9">
                  <a:lumMod val="50000"/>
                </a:srgbClr>
              </a:solidFill>
              <a:effectLst/>
              <a:uLnTx/>
              <a:uFillTx/>
              <a:latin typeface="Arial" charset="0"/>
              <a:ea typeface="+mn-ea"/>
              <a:cs typeface="Arial" charset="0"/>
            </a:endParaRPr>
          </a:p>
        </p:txBody>
      </p:sp>
      <p:pic>
        <p:nvPicPr>
          <p:cNvPr id="4" name="Immagine 3"/>
          <p:cNvPicPr>
            <a:picLocks noChangeAspect="1"/>
          </p:cNvPicPr>
          <p:nvPr/>
        </p:nvPicPr>
        <p:blipFill>
          <a:blip r:embed="rId4"/>
          <a:stretch>
            <a:fillRect/>
          </a:stretch>
        </p:blipFill>
        <p:spPr>
          <a:xfrm>
            <a:off x="6796672" y="174232"/>
            <a:ext cx="2048434" cy="701101"/>
          </a:xfrm>
          <a:prstGeom prst="rect">
            <a:avLst/>
          </a:prstGeom>
        </p:spPr>
      </p:pic>
    </p:spTree>
    <p:extLst>
      <p:ext uri="{BB962C8B-B14F-4D97-AF65-F5344CB8AC3E}">
        <p14:creationId xmlns:p14="http://schemas.microsoft.com/office/powerpoint/2010/main" val="33700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445345" y="901146"/>
            <a:ext cx="4336868" cy="376112"/>
          </a:xfrm>
        </p:spPr>
        <p:txBody>
          <a:bodyPr vert="horz" lIns="68580" tIns="34290" rIns="68580" bIns="34290" rtlCol="0" anchor="t">
            <a:normAutofit fontScale="90000"/>
          </a:bodyPr>
          <a:lstStyle/>
          <a:p>
            <a:pPr algn="ctr"/>
            <a:r>
              <a:rPr lang="it-IT" sz="2400" b="1" dirty="0">
                <a:solidFill>
                  <a:schemeClr val="bg2">
                    <a:lumMod val="25000"/>
                  </a:schemeClr>
                </a:solidFill>
              </a:rPr>
              <a:t>Mobilità quotidiana </a:t>
            </a:r>
            <a:r>
              <a:rPr lang="it-IT" sz="2325" b="1" dirty="0">
                <a:solidFill>
                  <a:schemeClr val="bg2">
                    <a:lumMod val="25000"/>
                  </a:schemeClr>
                </a:solidFill>
              </a:rPr>
              <a:t>(2)</a:t>
            </a:r>
            <a:endParaRPr lang="it-IT" sz="2400" b="1" dirty="0">
              <a:solidFill>
                <a:schemeClr val="bg2">
                  <a:lumMod val="25000"/>
                </a:schemeClr>
              </a:solidFill>
            </a:endParaRPr>
          </a:p>
        </p:txBody>
      </p:sp>
      <p:sp>
        <p:nvSpPr>
          <p:cNvPr id="9" name="CasellaDiTesto 8"/>
          <p:cNvSpPr txBox="1"/>
          <p:nvPr/>
        </p:nvSpPr>
        <p:spPr>
          <a:xfrm>
            <a:off x="4762748" y="1464916"/>
            <a:ext cx="4038930" cy="2008242"/>
          </a:xfrm>
          <a:prstGeom prst="rect">
            <a:avLst/>
          </a:prstGeom>
        </p:spPr>
        <p:txBody>
          <a:bodyPr vert="horz" lIns="68580" tIns="34290" rIns="68580" bIns="34290" rtlCol="0">
            <a:noAutofit/>
          </a:bodyPr>
          <a:lstStyle>
            <a:defPPr>
              <a:defRPr lang="it-IT"/>
            </a:defPPr>
            <a:lvl1pPr marL="342900" indent="-342900" defTabSz="457200">
              <a:spcBef>
                <a:spcPts val="0"/>
              </a:spcBef>
              <a:spcAft>
                <a:spcPts val="0"/>
              </a:spcAft>
              <a:buClr>
                <a:schemeClr val="accent1"/>
              </a:buClr>
              <a:buFont typeface="Wingdings 3" charset="2"/>
              <a:buChar char=""/>
              <a:defRPr sz="1200">
                <a:solidFill>
                  <a:schemeClr val="tx1">
                    <a:lumMod val="75000"/>
                    <a:lumOff val="25000"/>
                  </a:schemeClr>
                </a:solidFill>
              </a:defRPr>
            </a:lvl1pPr>
            <a:lvl2pPr marL="742950" indent="-285750" defTabSz="457200">
              <a:spcBef>
                <a:spcPts val="1000"/>
              </a:spcBef>
              <a:spcAft>
                <a:spcPts val="0"/>
              </a:spcAft>
              <a:buClr>
                <a:schemeClr val="accent1"/>
              </a:buClr>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marL="0" marR="0" lvl="0" indent="0" algn="l" defTabSz="457200" rtl="0" eaLnBrk="1" fontAlgn="auto" latinLnBrk="0" hangingPunct="1">
              <a:lnSpc>
                <a:spcPct val="100000"/>
              </a:lnSpc>
              <a:spcBef>
                <a:spcPts val="0"/>
              </a:spcBef>
              <a:spcAft>
                <a:spcPts val="0"/>
              </a:spcAft>
              <a:buClr>
                <a:srgbClr val="0F6FC6"/>
              </a:buClr>
              <a:buSzTx/>
              <a:buFont typeface="Wingdings 3" charset="2"/>
              <a:buNone/>
              <a:tabLst/>
              <a:defRPr/>
            </a:pP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Non sussistono marcate differenze nella scelta del mezzo principale per recarsi all’Università nella stagione fredda e calda:</a:t>
            </a: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endPar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endParaRP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Servizio pubblico (79,14%) </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sym typeface="Wingdings" panose="05000000000000000000" pitchFamily="2" charset="2"/>
              </a:rPr>
              <a:t></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 Mezzo prevalente;</a:t>
            </a: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Mezzi privati (11%): automobile (9,7%) + moto/scooter (1,6%) nella stagione fredda. Minore utilizzo dell’automobile a favore dell’uso di moto/scooter nella stagione calda;</a:t>
            </a: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Mediamente il 10% si reca all’Università a piedi o in bicicletta, soprattutto nella stagione calda.</a:t>
            </a: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9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Arial" charset="0"/>
              </a:rPr>
              <a:t>Sharing</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 </a:t>
            </a:r>
            <a:r>
              <a:rPr kumimoji="0" lang="it-IT" sz="9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Arial" charset="0"/>
              </a:rPr>
              <a:t>Mobility</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 Solo lo 0,58% utilizza nella stagione fredda, e 1% nella stagione calda. I principali fruitori sono il personale docente-ricercatore e gli iscritti ali postlaurea.</a:t>
            </a: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endPar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endParaRPr>
          </a:p>
          <a:p>
            <a:pPr marL="0" marR="0" lvl="0" indent="0" algn="l" defTabSz="457200" rtl="0" eaLnBrk="1" fontAlgn="auto" latinLnBrk="0" hangingPunct="1">
              <a:lnSpc>
                <a:spcPct val="100000"/>
              </a:lnSpc>
              <a:spcBef>
                <a:spcPts val="0"/>
              </a:spcBef>
              <a:spcAft>
                <a:spcPts val="0"/>
              </a:spcAft>
              <a:buClr>
                <a:srgbClr val="0F6FC6"/>
              </a:buClr>
              <a:buSzTx/>
              <a:buFont typeface="Wingdings 3" charset="2"/>
              <a:buNone/>
              <a:tabLst/>
              <a:defRPr/>
            </a:pP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Dati in linea con quanto emerso anche a livello nazionale.</a:t>
            </a:r>
          </a:p>
        </p:txBody>
      </p:sp>
      <p:pic>
        <p:nvPicPr>
          <p:cNvPr id="4" name="Immagine 3"/>
          <p:cNvPicPr>
            <a:picLocks noChangeAspect="1"/>
          </p:cNvPicPr>
          <p:nvPr/>
        </p:nvPicPr>
        <p:blipFill>
          <a:blip r:embed="rId3"/>
          <a:stretch>
            <a:fillRect/>
          </a:stretch>
        </p:blipFill>
        <p:spPr>
          <a:xfrm>
            <a:off x="1339154" y="3718017"/>
            <a:ext cx="3989058" cy="2230697"/>
          </a:xfrm>
          <a:prstGeom prst="rect">
            <a:avLst/>
          </a:prstGeom>
        </p:spPr>
      </p:pic>
      <p:sp>
        <p:nvSpPr>
          <p:cNvPr id="8" name="CasellaDiTesto 7"/>
          <p:cNvSpPr txBox="1"/>
          <p:nvPr/>
        </p:nvSpPr>
        <p:spPr>
          <a:xfrm>
            <a:off x="5328212" y="4674177"/>
            <a:ext cx="3658177" cy="1111897"/>
          </a:xfrm>
          <a:prstGeom prst="rect">
            <a:avLst/>
          </a:prstGeom>
        </p:spPr>
        <p:txBody>
          <a:bodyPr vert="horz" lIns="68580" tIns="34290" rIns="68580" bIns="34290" rtlCol="0">
            <a:noAutofit/>
          </a:bodyPr>
          <a:lstStyle>
            <a:lvl1pPr marL="342900" indent="-342900" defTabSz="457200">
              <a:spcBef>
                <a:spcPts val="1000"/>
              </a:spcBef>
              <a:spcAft>
                <a:spcPts val="0"/>
              </a:spcAft>
              <a:buClr>
                <a:schemeClr val="accent1"/>
              </a:buClr>
              <a:buFont typeface="Wingdings 3" charset="2"/>
              <a:buChar char=""/>
              <a:defRPr sz="1600">
                <a:solidFill>
                  <a:schemeClr val="tx1">
                    <a:lumMod val="75000"/>
                    <a:lumOff val="25000"/>
                  </a:schemeClr>
                </a:solidFill>
              </a:defRPr>
            </a:lvl1pPr>
            <a:lvl2pPr marL="742950" indent="-285750" defTabSz="457200">
              <a:spcBef>
                <a:spcPts val="1000"/>
              </a:spcBef>
              <a:spcAft>
                <a:spcPts val="0"/>
              </a:spcAft>
              <a:buClr>
                <a:schemeClr val="accent1"/>
              </a:buClr>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mobilità dolce (piedi e bicicletta) </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sym typeface="Wingdings" panose="05000000000000000000" pitchFamily="2" charset="2"/>
              </a:rPr>
              <a:t> </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piccole distanze (fino a 2 km) ;</a:t>
            </a: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mezzo pubblico  </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sym typeface="Wingdings" panose="05000000000000000000" pitchFamily="2" charset="2"/>
              </a:rPr>
              <a:t> </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da 5km a 10 km;</a:t>
            </a: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mezzo pubblico, privato</a:t>
            </a:r>
            <a:r>
              <a:rPr kumimoji="0" lang="it-IT" sz="9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Arial" charset="0"/>
              </a:rPr>
              <a:t>, treno </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sym typeface="Wingdings" panose="05000000000000000000" pitchFamily="2" charset="2"/>
              </a:rPr>
              <a:t> </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10-20 km;</a:t>
            </a: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Treno </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sym typeface="Wingdings" panose="05000000000000000000" pitchFamily="2" charset="2"/>
              </a:rPr>
              <a:t> </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oltre 20km</a:t>
            </a: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9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Arial" charset="0"/>
              </a:rPr>
              <a:t>Sharing</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 </a:t>
            </a:r>
            <a:r>
              <a:rPr kumimoji="0" lang="it-IT" sz="9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Arial" charset="0"/>
              </a:rPr>
              <a:t>Mobility</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 </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sym typeface="Wingdings" panose="05000000000000000000" pitchFamily="2" charset="2"/>
              </a:rPr>
              <a:t> b</a:t>
            </a:r>
            <a:r>
              <a:rPr kumimoji="0" lang="it-IT"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revi distanze (fino a 5km) o lunghe distanze (oltre i 50km).</a:t>
            </a:r>
          </a:p>
        </p:txBody>
      </p:sp>
      <p:grpSp>
        <p:nvGrpSpPr>
          <p:cNvPr id="6" name="Gruppo 5"/>
          <p:cNvGrpSpPr/>
          <p:nvPr/>
        </p:nvGrpSpPr>
        <p:grpSpPr>
          <a:xfrm>
            <a:off x="511657" y="1440999"/>
            <a:ext cx="4060343" cy="2172404"/>
            <a:chOff x="936540" y="687998"/>
            <a:chExt cx="5413790" cy="2896539"/>
          </a:xfrm>
        </p:grpSpPr>
        <p:pic>
          <p:nvPicPr>
            <p:cNvPr id="3" name="Immagine 2"/>
            <p:cNvPicPr>
              <a:picLocks noChangeAspect="1"/>
            </p:cNvPicPr>
            <p:nvPr/>
          </p:nvPicPr>
          <p:blipFill>
            <a:blip r:embed="rId4"/>
            <a:stretch>
              <a:fillRect/>
            </a:stretch>
          </p:blipFill>
          <p:spPr>
            <a:xfrm>
              <a:off x="936540" y="687998"/>
              <a:ext cx="5413790" cy="2896539"/>
            </a:xfrm>
            <a:prstGeom prst="rect">
              <a:avLst/>
            </a:prstGeom>
          </p:spPr>
        </p:pic>
        <p:sp>
          <p:nvSpPr>
            <p:cNvPr id="5" name="Parentesi graffa aperta 4"/>
            <p:cNvSpPr/>
            <p:nvPr/>
          </p:nvSpPr>
          <p:spPr>
            <a:xfrm rot="16200000">
              <a:off x="1849327" y="2677435"/>
              <a:ext cx="155701" cy="1151759"/>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 name="Parentesi graffa aperta 11"/>
            <p:cNvSpPr/>
            <p:nvPr/>
          </p:nvSpPr>
          <p:spPr>
            <a:xfrm rot="16200000">
              <a:off x="4289911" y="2673920"/>
              <a:ext cx="172717" cy="1178718"/>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5" name="Segnaposto numero diapositiva 1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900" b="0" i="0" u="none" strike="noStrike" kern="1200" cap="none" spc="0" normalizeH="0" baseline="0" noProof="0" smtClean="0">
                <a:ln>
                  <a:noFill/>
                </a:ln>
                <a:solidFill>
                  <a:srgbClr val="DBEFF9">
                    <a:lumMod val="5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it-IT" sz="900" b="0" i="0" u="none" strike="noStrike" kern="1200" cap="none" spc="0" normalizeH="0" baseline="0" noProof="0">
              <a:ln>
                <a:noFill/>
              </a:ln>
              <a:solidFill>
                <a:srgbClr val="DBEFF9">
                  <a:lumMod val="50000"/>
                </a:srgbClr>
              </a:solidFill>
              <a:effectLst/>
              <a:uLnTx/>
              <a:uFillTx/>
              <a:latin typeface="Arial" charset="0"/>
              <a:ea typeface="+mn-ea"/>
              <a:cs typeface="Arial" charset="0"/>
            </a:endParaRPr>
          </a:p>
        </p:txBody>
      </p:sp>
      <p:pic>
        <p:nvPicPr>
          <p:cNvPr id="2" name="Immagine 1"/>
          <p:cNvPicPr>
            <a:picLocks noChangeAspect="1"/>
          </p:cNvPicPr>
          <p:nvPr/>
        </p:nvPicPr>
        <p:blipFill>
          <a:blip r:embed="rId5"/>
          <a:stretch>
            <a:fillRect/>
          </a:stretch>
        </p:blipFill>
        <p:spPr>
          <a:xfrm>
            <a:off x="6922972" y="23246"/>
            <a:ext cx="2048434" cy="701101"/>
          </a:xfrm>
          <a:prstGeom prst="rect">
            <a:avLst/>
          </a:prstGeom>
        </p:spPr>
      </p:pic>
    </p:spTree>
    <p:extLst>
      <p:ext uri="{BB962C8B-B14F-4D97-AF65-F5344CB8AC3E}">
        <p14:creationId xmlns:p14="http://schemas.microsoft.com/office/powerpoint/2010/main" val="21831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5311922" y="1340768"/>
            <a:ext cx="3832078" cy="4737321"/>
            <a:chOff x="4860032" y="1072574"/>
            <a:chExt cx="3456384" cy="4915040"/>
          </a:xfrm>
        </p:grpSpPr>
        <p:sp>
          <p:nvSpPr>
            <p:cNvPr id="4" name="CasellaDiTesto 3"/>
            <p:cNvSpPr txBox="1"/>
            <p:nvPr/>
          </p:nvSpPr>
          <p:spPr>
            <a:xfrm>
              <a:off x="5436096" y="1124744"/>
              <a:ext cx="2880320" cy="4862870"/>
            </a:xfrm>
            <a:prstGeom prst="rect">
              <a:avLst/>
            </a:prstGeom>
            <a:noFill/>
          </p:spPr>
          <p:txBody>
            <a:bodyPr wrap="square" rtlCol="0">
              <a:spAutoFit/>
            </a:bodyPr>
            <a:lstStyle/>
            <a:p>
              <a:r>
                <a:rPr lang="it-IT" sz="1600" dirty="0" smtClean="0">
                  <a:latin typeface="Trebuchet MS" panose="020B0603020202020204" pitchFamily="34" charset="0"/>
                  <a:hlinkClick r:id="rId2" tooltip="Milano"/>
                </a:rPr>
                <a:t>Milano</a:t>
              </a:r>
              <a:endParaRPr lang="it-IT" sz="1600" dirty="0">
                <a:latin typeface="Trebuchet MS" panose="020B0603020202020204" pitchFamily="34" charset="0"/>
              </a:endParaRPr>
            </a:p>
            <a:p>
              <a:r>
                <a:rPr lang="it-IT" sz="1600" dirty="0">
                  <a:latin typeface="Trebuchet MS" panose="020B0603020202020204" pitchFamily="34" charset="0"/>
                  <a:hlinkClick r:id="rId3" tooltip="Sesto San Giovanni"/>
                </a:rPr>
                <a:t>Sesto San Giovanni</a:t>
              </a:r>
              <a:endParaRPr lang="it-IT" sz="1600" dirty="0">
                <a:latin typeface="Trebuchet MS" panose="020B0603020202020204" pitchFamily="34" charset="0"/>
              </a:endParaRPr>
            </a:p>
            <a:p>
              <a:r>
                <a:rPr lang="it-IT" sz="1600" dirty="0">
                  <a:latin typeface="Trebuchet MS" panose="020B0603020202020204" pitchFamily="34" charset="0"/>
                  <a:hlinkClick r:id="rId4" tooltip="Segrate"/>
                </a:rPr>
                <a:t>Segrate</a:t>
              </a:r>
              <a:endParaRPr lang="it-IT" sz="1600" dirty="0">
                <a:latin typeface="Trebuchet MS" panose="020B0603020202020204" pitchFamily="34" charset="0"/>
              </a:endParaRPr>
            </a:p>
            <a:p>
              <a:r>
                <a:rPr lang="it-IT" sz="1600" dirty="0" smtClean="0">
                  <a:latin typeface="Trebuchet MS" panose="020B0603020202020204" pitchFamily="34" charset="0"/>
                  <a:hlinkClick r:id="rId5" tooltip="Lodi"/>
                </a:rPr>
                <a:t>Lodi</a:t>
              </a:r>
              <a:endParaRPr lang="it-IT" sz="1600" dirty="0">
                <a:latin typeface="Trebuchet MS" panose="020B0603020202020204" pitchFamily="34" charset="0"/>
              </a:endParaRPr>
            </a:p>
            <a:p>
              <a:r>
                <a:rPr lang="it-IT" sz="1600" dirty="0">
                  <a:latin typeface="Trebuchet MS" panose="020B0603020202020204" pitchFamily="34" charset="0"/>
                  <a:hlinkClick r:id="rId6" tooltip="Crema"/>
                </a:rPr>
                <a:t>Crema</a:t>
              </a:r>
              <a:endParaRPr lang="it-IT" sz="1600" dirty="0">
                <a:latin typeface="Trebuchet MS" panose="020B0603020202020204" pitchFamily="34" charset="0"/>
              </a:endParaRPr>
            </a:p>
            <a:p>
              <a:r>
                <a:rPr lang="it-IT" sz="1600" dirty="0" smtClean="0">
                  <a:latin typeface="Trebuchet MS" panose="020B0603020202020204" pitchFamily="34" charset="0"/>
                  <a:hlinkClick r:id="rId7" tooltip="Edolo"/>
                </a:rPr>
                <a:t>Edolo</a:t>
              </a:r>
              <a:endParaRPr lang="it-IT" sz="1600" dirty="0" smtClean="0">
                <a:latin typeface="Trebuchet MS" panose="020B0603020202020204" pitchFamily="34" charset="0"/>
              </a:endParaRPr>
            </a:p>
            <a:p>
              <a:r>
                <a:rPr lang="it-IT" sz="1600" u="sng" dirty="0" smtClean="0">
                  <a:solidFill>
                    <a:srgbClr val="0000FF"/>
                  </a:solidFill>
                  <a:latin typeface="Trebuchet MS" panose="020B0603020202020204" pitchFamily="34" charset="0"/>
                </a:rPr>
                <a:t>San Donato Milanese</a:t>
              </a:r>
              <a:endParaRPr lang="it-IT" sz="1600" u="sng" dirty="0">
                <a:solidFill>
                  <a:srgbClr val="0000FF"/>
                </a:solidFill>
                <a:latin typeface="Trebuchet MS" panose="020B0603020202020204" pitchFamily="34" charset="0"/>
              </a:endParaRPr>
            </a:p>
            <a:p>
              <a:r>
                <a:rPr lang="it-IT" sz="1600" dirty="0" smtClean="0">
                  <a:latin typeface="Trebuchet MS" panose="020B0603020202020204" pitchFamily="34" charset="0"/>
                  <a:hlinkClick r:id="rId8" tooltip="Gargnano"/>
                </a:rPr>
                <a:t>Gargnano</a:t>
              </a:r>
              <a:endParaRPr lang="it-IT" sz="1600" dirty="0" smtClean="0">
                <a:latin typeface="Trebuchet MS" panose="020B0603020202020204" pitchFamily="34" charset="0"/>
              </a:endParaRPr>
            </a:p>
            <a:p>
              <a:endParaRPr lang="it-IT" dirty="0" smtClean="0">
                <a:latin typeface="Trebuchet MS" panose="020B0603020202020204" pitchFamily="34" charset="0"/>
              </a:endParaRPr>
            </a:p>
            <a:p>
              <a:r>
                <a:rPr lang="it-IT" sz="1400" i="1" dirty="0" smtClean="0">
                  <a:solidFill>
                    <a:srgbClr val="0000FF"/>
                  </a:solidFill>
                  <a:latin typeface="Trebuchet MS" panose="020B0603020202020204" pitchFamily="34" charset="0"/>
                </a:rPr>
                <a:t>Az. Agrarie/Orti Botanici</a:t>
              </a:r>
            </a:p>
            <a:p>
              <a:r>
                <a:rPr lang="it-IT" sz="1600" dirty="0" smtClean="0">
                  <a:solidFill>
                    <a:srgbClr val="0000FF"/>
                  </a:solidFill>
                  <a:latin typeface="Trebuchet MS" panose="020B0603020202020204" pitchFamily="34" charset="0"/>
                </a:rPr>
                <a:t>Toscolano </a:t>
              </a:r>
              <a:r>
                <a:rPr lang="it-IT" sz="1600" dirty="0">
                  <a:solidFill>
                    <a:srgbClr val="0000FF"/>
                  </a:solidFill>
                  <a:latin typeface="Trebuchet MS" panose="020B0603020202020204" pitchFamily="34" charset="0"/>
                </a:rPr>
                <a:t>M</a:t>
              </a:r>
              <a:r>
                <a:rPr lang="it-IT" sz="1600" dirty="0" smtClean="0">
                  <a:solidFill>
                    <a:srgbClr val="0000FF"/>
                  </a:solidFill>
                  <a:latin typeface="Trebuchet MS" panose="020B0603020202020204" pitchFamily="34" charset="0"/>
                </a:rPr>
                <a:t>aderno</a:t>
              </a:r>
            </a:p>
            <a:p>
              <a:r>
                <a:rPr lang="it-IT" sz="1600" dirty="0" smtClean="0">
                  <a:solidFill>
                    <a:srgbClr val="0000FF"/>
                  </a:solidFill>
                  <a:latin typeface="Trebuchet MS" panose="020B0603020202020204" pitchFamily="34" charset="0"/>
                </a:rPr>
                <a:t>Cornaredo </a:t>
              </a:r>
            </a:p>
            <a:p>
              <a:r>
                <a:rPr lang="it-IT" sz="1600" dirty="0" smtClean="0">
                  <a:solidFill>
                    <a:srgbClr val="0000FF"/>
                  </a:solidFill>
                  <a:latin typeface="Trebuchet MS" panose="020B0603020202020204" pitchFamily="34" charset="0"/>
                </a:rPr>
                <a:t>cantalupo Ligure </a:t>
              </a:r>
            </a:p>
            <a:p>
              <a:r>
                <a:rPr lang="it-IT" sz="1600" dirty="0" smtClean="0">
                  <a:solidFill>
                    <a:srgbClr val="0000FF"/>
                  </a:solidFill>
                  <a:latin typeface="Trebuchet MS" panose="020B0603020202020204" pitchFamily="34" charset="0"/>
                </a:rPr>
                <a:t>Montanaso Lombardo</a:t>
              </a:r>
            </a:p>
            <a:p>
              <a:endParaRPr lang="it-IT" sz="1600" dirty="0" smtClean="0">
                <a:latin typeface="Trebuchet MS" panose="020B0603020202020204" pitchFamily="34" charset="0"/>
              </a:endParaRPr>
            </a:p>
            <a:p>
              <a:r>
                <a:rPr lang="it-IT" sz="1600" dirty="0" smtClean="0">
                  <a:solidFill>
                    <a:srgbClr val="000066"/>
                  </a:solidFill>
                  <a:latin typeface="Trebuchet MS" panose="020B0603020202020204" pitchFamily="34" charset="0"/>
                </a:rPr>
                <a:t>future sedi MIND –</a:t>
              </a:r>
            </a:p>
            <a:p>
              <a:r>
                <a:rPr lang="it-IT" sz="1600" dirty="0" smtClean="0">
                  <a:solidFill>
                    <a:srgbClr val="000066"/>
                  </a:solidFill>
                  <a:latin typeface="Trebuchet MS" panose="020B0603020202020204" pitchFamily="34" charset="0"/>
                </a:rPr>
                <a:t>Milano </a:t>
              </a:r>
              <a:r>
                <a:rPr lang="it-IT" sz="1600" dirty="0" err="1" smtClean="0">
                  <a:solidFill>
                    <a:srgbClr val="000066"/>
                  </a:solidFill>
                  <a:latin typeface="Trebuchet MS" panose="020B0603020202020204" pitchFamily="34" charset="0"/>
                </a:rPr>
                <a:t>Innovation</a:t>
              </a:r>
              <a:r>
                <a:rPr lang="it-IT" sz="1600" dirty="0" smtClean="0">
                  <a:solidFill>
                    <a:srgbClr val="000066"/>
                  </a:solidFill>
                  <a:latin typeface="Trebuchet MS" panose="020B0603020202020204" pitchFamily="34" charset="0"/>
                </a:rPr>
                <a:t> </a:t>
              </a:r>
              <a:r>
                <a:rPr lang="it-IT" sz="1600" dirty="0" err="1" smtClean="0">
                  <a:solidFill>
                    <a:srgbClr val="000066"/>
                  </a:solidFill>
                  <a:latin typeface="Trebuchet MS" panose="020B0603020202020204" pitchFamily="34" charset="0"/>
                </a:rPr>
                <a:t>District</a:t>
              </a:r>
              <a:r>
                <a:rPr lang="it-IT" sz="1600" dirty="0" smtClean="0">
                  <a:solidFill>
                    <a:srgbClr val="000066"/>
                  </a:solidFill>
                  <a:latin typeface="Trebuchet MS" panose="020B0603020202020204" pitchFamily="34" charset="0"/>
                </a:rPr>
                <a:t> </a:t>
              </a:r>
            </a:p>
            <a:p>
              <a:r>
                <a:rPr lang="it-IT" sz="1600" dirty="0" smtClean="0">
                  <a:solidFill>
                    <a:srgbClr val="000066"/>
                  </a:solidFill>
                  <a:latin typeface="Trebuchet MS" panose="020B0603020202020204" pitchFamily="34" charset="0"/>
                </a:rPr>
                <a:t>(ex-area Expo 2015</a:t>
              </a:r>
              <a:r>
                <a:rPr lang="it-IT" dirty="0" smtClean="0">
                  <a:solidFill>
                    <a:srgbClr val="000066"/>
                  </a:solidFill>
                  <a:latin typeface="Trebuchet MS" panose="020B0603020202020204" pitchFamily="34" charset="0"/>
                </a:rPr>
                <a:t>)</a:t>
              </a:r>
              <a:endParaRPr lang="it-IT" dirty="0">
                <a:solidFill>
                  <a:srgbClr val="000066"/>
                </a:solidFill>
                <a:latin typeface="Trebuchet MS" panose="020B0603020202020204" pitchFamily="34" charset="0"/>
              </a:endParaRPr>
            </a:p>
            <a:p>
              <a:endParaRPr lang="it-IT" dirty="0"/>
            </a:p>
          </p:txBody>
        </p:sp>
        <p:sp>
          <p:nvSpPr>
            <p:cNvPr id="5" name="CasellaDiTesto 4"/>
            <p:cNvSpPr txBox="1"/>
            <p:nvPr/>
          </p:nvSpPr>
          <p:spPr>
            <a:xfrm>
              <a:off x="4860032" y="1072574"/>
              <a:ext cx="576064" cy="2923877"/>
            </a:xfrm>
            <a:prstGeom prst="rect">
              <a:avLst/>
            </a:prstGeom>
            <a:noFill/>
          </p:spPr>
          <p:txBody>
            <a:bodyPr wrap="square" rtlCol="0">
              <a:spAutoFit/>
            </a:bodyPr>
            <a:lstStyle/>
            <a:p>
              <a:pPr algn="r"/>
              <a:r>
                <a:rPr lang="it-IT" dirty="0" smtClean="0">
                  <a:solidFill>
                    <a:srgbClr val="000066"/>
                  </a:solidFill>
                  <a:latin typeface="Trebuchet MS" panose="020B0603020202020204" pitchFamily="34" charset="0"/>
                </a:rPr>
                <a:t>1</a:t>
              </a:r>
              <a:r>
                <a:rPr lang="it-IT" sz="1600" dirty="0" smtClean="0">
                  <a:solidFill>
                    <a:srgbClr val="000066"/>
                  </a:solidFill>
                  <a:latin typeface="Trebuchet MS" panose="020B0603020202020204" pitchFamily="34" charset="0"/>
                </a:rPr>
                <a:t>.</a:t>
              </a:r>
            </a:p>
            <a:p>
              <a:pPr algn="r"/>
              <a:r>
                <a:rPr lang="it-IT" sz="1600" dirty="0" smtClean="0">
                  <a:solidFill>
                    <a:srgbClr val="000066"/>
                  </a:solidFill>
                  <a:latin typeface="Trebuchet MS" panose="020B0603020202020204" pitchFamily="34" charset="0"/>
                </a:rPr>
                <a:t>2.</a:t>
              </a:r>
            </a:p>
            <a:p>
              <a:pPr algn="r"/>
              <a:r>
                <a:rPr lang="it-IT" sz="1600" dirty="0" smtClean="0">
                  <a:solidFill>
                    <a:srgbClr val="000066"/>
                  </a:solidFill>
                  <a:latin typeface="Trebuchet MS" panose="020B0603020202020204" pitchFamily="34" charset="0"/>
                </a:rPr>
                <a:t>3.</a:t>
              </a:r>
            </a:p>
            <a:p>
              <a:pPr algn="r"/>
              <a:r>
                <a:rPr lang="it-IT" sz="1600" dirty="0" smtClean="0">
                  <a:solidFill>
                    <a:srgbClr val="000066"/>
                  </a:solidFill>
                  <a:latin typeface="Trebuchet MS" panose="020B0603020202020204" pitchFamily="34" charset="0"/>
                </a:rPr>
                <a:t>4.</a:t>
              </a:r>
            </a:p>
            <a:p>
              <a:pPr algn="r"/>
              <a:r>
                <a:rPr lang="it-IT" sz="1600" dirty="0" smtClean="0">
                  <a:solidFill>
                    <a:srgbClr val="000066"/>
                  </a:solidFill>
                  <a:latin typeface="Trebuchet MS" panose="020B0603020202020204" pitchFamily="34" charset="0"/>
                </a:rPr>
                <a:t>5.</a:t>
              </a:r>
            </a:p>
            <a:p>
              <a:pPr algn="r"/>
              <a:r>
                <a:rPr lang="it-IT" sz="1600" dirty="0" smtClean="0">
                  <a:solidFill>
                    <a:srgbClr val="000066"/>
                  </a:solidFill>
                  <a:latin typeface="Trebuchet MS" panose="020B0603020202020204" pitchFamily="34" charset="0"/>
                </a:rPr>
                <a:t>6.</a:t>
              </a:r>
            </a:p>
            <a:p>
              <a:pPr algn="r"/>
              <a:r>
                <a:rPr lang="it-IT" sz="1600" dirty="0" smtClean="0">
                  <a:solidFill>
                    <a:srgbClr val="000066"/>
                  </a:solidFill>
                  <a:latin typeface="Trebuchet MS" panose="020B0603020202020204" pitchFamily="34" charset="0"/>
                </a:rPr>
                <a:t>7.</a:t>
              </a:r>
            </a:p>
            <a:p>
              <a:pPr algn="r"/>
              <a:r>
                <a:rPr lang="it-IT" sz="1600" dirty="0" smtClean="0">
                  <a:solidFill>
                    <a:srgbClr val="000066"/>
                  </a:solidFill>
                  <a:latin typeface="Trebuchet MS" panose="020B0603020202020204" pitchFamily="34" charset="0"/>
                </a:rPr>
                <a:t>8</a:t>
              </a:r>
              <a:r>
                <a:rPr lang="it-IT" sz="1600" dirty="0" smtClean="0">
                  <a:latin typeface="Trebuchet MS" panose="020B0603020202020204" pitchFamily="34" charset="0"/>
                </a:rPr>
                <a:t>.</a:t>
              </a:r>
            </a:p>
            <a:p>
              <a:pPr algn="r"/>
              <a:endParaRPr lang="it-IT" dirty="0" smtClean="0">
                <a:latin typeface="Trebuchet MS" panose="020B0603020202020204" pitchFamily="34" charset="0"/>
              </a:endParaRPr>
            </a:p>
            <a:p>
              <a:pPr algn="r"/>
              <a:endParaRPr lang="it-IT" dirty="0" smtClean="0">
                <a:latin typeface="Trebuchet MS" panose="020B0603020202020204" pitchFamily="34" charset="0"/>
              </a:endParaRPr>
            </a:p>
            <a:p>
              <a:endParaRPr lang="it-IT" dirty="0"/>
            </a:p>
          </p:txBody>
        </p:sp>
      </p:grpSp>
      <p:sp>
        <p:nvSpPr>
          <p:cNvPr id="7" name="Rettangolo 6"/>
          <p:cNvSpPr/>
          <p:nvPr/>
        </p:nvSpPr>
        <p:spPr>
          <a:xfrm>
            <a:off x="179512" y="262389"/>
            <a:ext cx="8352928" cy="523220"/>
          </a:xfrm>
          <a:prstGeom prst="rect">
            <a:avLst/>
          </a:prstGeom>
        </p:spPr>
        <p:txBody>
          <a:bodyPr wrap="square">
            <a:spAutoFit/>
          </a:bodyPr>
          <a:lstStyle/>
          <a:p>
            <a:pPr algn="ctr"/>
            <a:r>
              <a:rPr lang="it-IT" sz="2800" b="1" dirty="0" smtClean="0">
                <a:solidFill>
                  <a:srgbClr val="002060"/>
                </a:solidFill>
                <a:latin typeface="Trebuchet MS" panose="020B0603020202020204" pitchFamily="34" charset="0"/>
              </a:rPr>
              <a:t>Le nostre sedi</a:t>
            </a:r>
            <a:endParaRPr lang="it-IT" sz="2800" b="1" dirty="0">
              <a:solidFill>
                <a:srgbClr val="002060"/>
              </a:solidFill>
              <a:latin typeface="Trebuchet MS" panose="020B0603020202020204" pitchFamily="34" charset="0"/>
            </a:endParaRPr>
          </a:p>
        </p:txBody>
      </p:sp>
      <p:pic>
        <p:nvPicPr>
          <p:cNvPr id="8" name="Immagine 7"/>
          <p:cNvPicPr>
            <a:picLocks noChangeAspect="1"/>
          </p:cNvPicPr>
          <p:nvPr/>
        </p:nvPicPr>
        <p:blipFill>
          <a:blip r:embed="rId9"/>
          <a:stretch>
            <a:fillRect/>
          </a:stretch>
        </p:blipFill>
        <p:spPr>
          <a:xfrm>
            <a:off x="179513" y="1268759"/>
            <a:ext cx="5184576" cy="4665315"/>
          </a:xfrm>
          <a:prstGeom prst="rect">
            <a:avLst/>
          </a:prstGeom>
        </p:spPr>
      </p:pic>
      <p:pic>
        <p:nvPicPr>
          <p:cNvPr id="9" name="Immagine 8"/>
          <p:cNvPicPr>
            <a:picLocks noChangeAspect="1"/>
          </p:cNvPicPr>
          <p:nvPr/>
        </p:nvPicPr>
        <p:blipFill>
          <a:blip r:embed="rId10"/>
          <a:stretch>
            <a:fillRect/>
          </a:stretch>
        </p:blipFill>
        <p:spPr>
          <a:xfrm>
            <a:off x="3959424" y="1124744"/>
            <a:ext cx="1512168" cy="1832901"/>
          </a:xfrm>
          <a:prstGeom prst="rect">
            <a:avLst/>
          </a:prstGeom>
        </p:spPr>
      </p:pic>
    </p:spTree>
    <p:extLst>
      <p:ext uri="{BB962C8B-B14F-4D97-AF65-F5344CB8AC3E}">
        <p14:creationId xmlns:p14="http://schemas.microsoft.com/office/powerpoint/2010/main" val="2456593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950125" y="944704"/>
            <a:ext cx="5675811" cy="376112"/>
          </a:xfrm>
        </p:spPr>
        <p:txBody>
          <a:bodyPr vert="horz" lIns="68580" tIns="34290" rIns="68580" bIns="34290" rtlCol="0" anchor="t">
            <a:normAutofit fontScale="90000"/>
          </a:bodyPr>
          <a:lstStyle/>
          <a:p>
            <a:pPr algn="ctr"/>
            <a:r>
              <a:rPr lang="it-IT" sz="2025" b="1" dirty="0">
                <a:solidFill>
                  <a:schemeClr val="bg2">
                    <a:lumMod val="25000"/>
                  </a:schemeClr>
                </a:solidFill>
              </a:rPr>
              <a:t>Motivi di preferenza per tipologia di mezzo</a:t>
            </a:r>
            <a:endParaRPr lang="it-IT" sz="2400" b="1" dirty="0">
              <a:solidFill>
                <a:schemeClr val="bg2">
                  <a:lumMod val="25000"/>
                </a:schemeClr>
              </a:solidFill>
            </a:endParaRPr>
          </a:p>
        </p:txBody>
      </p:sp>
      <p:pic>
        <p:nvPicPr>
          <p:cNvPr id="5" name="Immagine 4"/>
          <p:cNvPicPr>
            <a:picLocks noChangeAspect="1"/>
          </p:cNvPicPr>
          <p:nvPr/>
        </p:nvPicPr>
        <p:blipFill>
          <a:blip r:embed="rId3"/>
          <a:stretch>
            <a:fillRect/>
          </a:stretch>
        </p:blipFill>
        <p:spPr>
          <a:xfrm>
            <a:off x="1354372" y="1359879"/>
            <a:ext cx="3200400" cy="2177501"/>
          </a:xfrm>
          <a:prstGeom prst="rect">
            <a:avLst/>
          </a:prstGeom>
          <a:ln>
            <a:solidFill>
              <a:srgbClr val="0B234E"/>
            </a:solidFill>
          </a:ln>
        </p:spPr>
      </p:pic>
      <p:pic>
        <p:nvPicPr>
          <p:cNvPr id="6" name="Immagine 5"/>
          <p:cNvPicPr>
            <a:picLocks noChangeAspect="1"/>
          </p:cNvPicPr>
          <p:nvPr/>
        </p:nvPicPr>
        <p:blipFill>
          <a:blip r:embed="rId4"/>
          <a:stretch>
            <a:fillRect/>
          </a:stretch>
        </p:blipFill>
        <p:spPr>
          <a:xfrm>
            <a:off x="4983481" y="1359879"/>
            <a:ext cx="3459309" cy="2171626"/>
          </a:xfrm>
          <a:prstGeom prst="rect">
            <a:avLst/>
          </a:prstGeom>
          <a:ln>
            <a:solidFill>
              <a:srgbClr val="092754"/>
            </a:solidFill>
          </a:ln>
        </p:spPr>
      </p:pic>
      <p:pic>
        <p:nvPicPr>
          <p:cNvPr id="8" name="Immagine 7"/>
          <p:cNvPicPr>
            <a:picLocks noChangeAspect="1"/>
          </p:cNvPicPr>
          <p:nvPr/>
        </p:nvPicPr>
        <p:blipFill>
          <a:blip r:embed="rId5"/>
          <a:stretch>
            <a:fillRect/>
          </a:stretch>
        </p:blipFill>
        <p:spPr>
          <a:xfrm>
            <a:off x="3281143" y="3749857"/>
            <a:ext cx="3200400" cy="2114550"/>
          </a:xfrm>
          <a:prstGeom prst="rect">
            <a:avLst/>
          </a:prstGeom>
          <a:ln>
            <a:solidFill>
              <a:srgbClr val="17406D"/>
            </a:solidFill>
          </a:ln>
        </p:spPr>
      </p:pic>
      <p:sp>
        <p:nvSpPr>
          <p:cNvPr id="4"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900" b="0" i="0" u="none" strike="noStrike" kern="1200" cap="none" spc="0" normalizeH="0" baseline="0" noProof="0" smtClean="0">
                <a:ln>
                  <a:noFill/>
                </a:ln>
                <a:solidFill>
                  <a:srgbClr val="DBEFF9">
                    <a:lumMod val="5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it-IT" sz="900" b="0" i="0" u="none" strike="noStrike" kern="1200" cap="none" spc="0" normalizeH="0" baseline="0" noProof="0">
              <a:ln>
                <a:noFill/>
              </a:ln>
              <a:solidFill>
                <a:srgbClr val="DBEFF9">
                  <a:lumMod val="50000"/>
                </a:srgbClr>
              </a:solidFill>
              <a:effectLst/>
              <a:uLnTx/>
              <a:uFillTx/>
              <a:latin typeface="Arial" charset="0"/>
              <a:ea typeface="+mn-ea"/>
              <a:cs typeface="Arial" charset="0"/>
            </a:endParaRPr>
          </a:p>
        </p:txBody>
      </p:sp>
      <p:pic>
        <p:nvPicPr>
          <p:cNvPr id="2" name="Immagine 1"/>
          <p:cNvPicPr>
            <a:picLocks noChangeAspect="1"/>
          </p:cNvPicPr>
          <p:nvPr/>
        </p:nvPicPr>
        <p:blipFill>
          <a:blip r:embed="rId6"/>
          <a:stretch>
            <a:fillRect/>
          </a:stretch>
        </p:blipFill>
        <p:spPr>
          <a:xfrm>
            <a:off x="6744280" y="55443"/>
            <a:ext cx="2048434" cy="701101"/>
          </a:xfrm>
          <a:prstGeom prst="rect">
            <a:avLst/>
          </a:prstGeom>
        </p:spPr>
      </p:pic>
    </p:spTree>
    <p:extLst>
      <p:ext uri="{BB962C8B-B14F-4D97-AF65-F5344CB8AC3E}">
        <p14:creationId xmlns:p14="http://schemas.microsoft.com/office/powerpoint/2010/main" val="1178270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770017" y="933259"/>
            <a:ext cx="5675811" cy="376112"/>
          </a:xfrm>
        </p:spPr>
        <p:txBody>
          <a:bodyPr vert="horz" lIns="68580" tIns="34290" rIns="68580" bIns="34290" rtlCol="0" anchor="t">
            <a:normAutofit fontScale="90000"/>
          </a:bodyPr>
          <a:lstStyle/>
          <a:p>
            <a:pPr algn="ctr"/>
            <a:r>
              <a:rPr lang="it-IT" sz="2400" b="1" dirty="0">
                <a:solidFill>
                  <a:schemeClr val="bg2">
                    <a:lumMod val="25000"/>
                  </a:schemeClr>
                </a:solidFill>
              </a:rPr>
              <a:t>Soddisfazione</a:t>
            </a:r>
          </a:p>
        </p:txBody>
      </p:sp>
      <p:sp>
        <p:nvSpPr>
          <p:cNvPr id="5" name="Segnaposto contenuto 2"/>
          <p:cNvSpPr txBox="1">
            <a:spLocks/>
          </p:cNvSpPr>
          <p:nvPr/>
        </p:nvSpPr>
        <p:spPr>
          <a:xfrm>
            <a:off x="1770017" y="4864440"/>
            <a:ext cx="6362601" cy="1058557"/>
          </a:xfrm>
          <a:prstGeom prst="rect">
            <a:avLst/>
          </a:prstGeom>
        </p:spPr>
        <p:txBody>
          <a:bodyPr vert="horz" lIns="68580" tIns="34290" rIns="68580" bIns="34290" rtlCol="0">
            <a:noAutofit/>
          </a:bodyPr>
          <a:lstStyle>
            <a:defPPr>
              <a:defRPr lang="it-IT"/>
            </a:defPPr>
            <a:lvl1pPr marL="342900" indent="-342900" defTabSz="457200">
              <a:spcBef>
                <a:spcPts val="0"/>
              </a:spcBef>
              <a:spcAft>
                <a:spcPts val="0"/>
              </a:spcAft>
              <a:buClr>
                <a:schemeClr val="accent1"/>
              </a:buClr>
              <a:buFont typeface="Wingdings 3" charset="2"/>
              <a:buChar char=""/>
              <a:defRPr sz="1200">
                <a:solidFill>
                  <a:schemeClr val="tx1">
                    <a:lumMod val="75000"/>
                    <a:lumOff val="25000"/>
                  </a:schemeClr>
                </a:solidFill>
              </a:defRPr>
            </a:lvl1pPr>
            <a:lvl2pPr marL="742950" indent="-285750" defTabSz="457200">
              <a:spcBef>
                <a:spcPts val="1000"/>
              </a:spcBef>
              <a:spcAft>
                <a:spcPts val="0"/>
              </a:spcAft>
              <a:buClr>
                <a:schemeClr val="accent1"/>
              </a:buClr>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Mediamente gli utenti si dichiarano soddisfatti nel raggiungere il luogo di lavoro/studio, anche se la soddisfazione media supera di poco la sufficienza;</a:t>
            </a:r>
          </a:p>
          <a:p>
            <a:pPr marL="0" marR="0" lvl="0" indent="0" algn="l" defTabSz="457200" rtl="0" eaLnBrk="1" fontAlgn="auto" latinLnBrk="0" hangingPunct="1">
              <a:lnSpc>
                <a:spcPct val="100000"/>
              </a:lnSpc>
              <a:spcBef>
                <a:spcPts val="0"/>
              </a:spcBef>
              <a:spcAft>
                <a:spcPts val="0"/>
              </a:spcAft>
              <a:buClr>
                <a:srgbClr val="0F6FC6"/>
              </a:buClr>
              <a:buSzTx/>
              <a:buFont typeface="Wingdings 3" charset="2"/>
              <a:buNone/>
              <a:tabLst/>
              <a:defRPr/>
            </a:pPr>
            <a:r>
              <a:rPr kumimoji="0" lang="it-IT"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 </a:t>
            </a:r>
          </a:p>
          <a:p>
            <a:pPr marL="342900" marR="0" lvl="0" indent="-342900" algn="l" defTabSz="457200" rtl="0" eaLnBrk="1" fontAlgn="auto" latinLnBrk="0" hangingPunct="1">
              <a:lnSpc>
                <a:spcPct val="100000"/>
              </a:lnSpc>
              <a:spcBef>
                <a:spcPts val="0"/>
              </a:spcBef>
              <a:spcAft>
                <a:spcPts val="0"/>
              </a:spcAft>
              <a:buClr>
                <a:srgbClr val="0F6FC6"/>
              </a:buClr>
              <a:buSzTx/>
              <a:buFont typeface="Wingdings 3" charset="2"/>
              <a:buChar char=""/>
              <a:tabLst/>
              <a:defRPr/>
            </a:pPr>
            <a:r>
              <a:rPr kumimoji="0" lang="it-IT"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Arial" charset="0"/>
              </a:rPr>
              <a:t>La categoria ”meno soddisfatta” risulta quella costituita dagli studenti. </a:t>
            </a:r>
          </a:p>
        </p:txBody>
      </p:sp>
      <p:pic>
        <p:nvPicPr>
          <p:cNvPr id="2" name="Immagine 1"/>
          <p:cNvPicPr>
            <a:picLocks noChangeAspect="1"/>
          </p:cNvPicPr>
          <p:nvPr/>
        </p:nvPicPr>
        <p:blipFill>
          <a:blip r:embed="rId3"/>
          <a:stretch>
            <a:fillRect/>
          </a:stretch>
        </p:blipFill>
        <p:spPr>
          <a:xfrm>
            <a:off x="2079478" y="1562575"/>
            <a:ext cx="5206718" cy="3048659"/>
          </a:xfrm>
          <a:prstGeom prst="rect">
            <a:avLst/>
          </a:prstGeom>
        </p:spPr>
      </p:pic>
      <p:sp>
        <p:nvSpPr>
          <p:cNvPr id="9" name="Segnaposto numero diapositiva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DF6C9-D7BC-2D4D-9673-EF37140ACDA4}" type="slidenum">
              <a:rPr kumimoji="0" lang="it-IT" sz="900" b="0" i="0" u="none" strike="noStrike" kern="1200" cap="none" spc="0" normalizeH="0" baseline="0" noProof="0" smtClean="0">
                <a:ln>
                  <a:noFill/>
                </a:ln>
                <a:solidFill>
                  <a:srgbClr val="DBEFF9">
                    <a:lumMod val="5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it-IT" sz="900" b="0" i="0" u="none" strike="noStrike" kern="1200" cap="none" spc="0" normalizeH="0" baseline="0" noProof="0">
              <a:ln>
                <a:noFill/>
              </a:ln>
              <a:solidFill>
                <a:srgbClr val="DBEFF9">
                  <a:lumMod val="50000"/>
                </a:srgbClr>
              </a:solidFill>
              <a:effectLst/>
              <a:uLnTx/>
              <a:uFillTx/>
              <a:latin typeface="Arial" charset="0"/>
              <a:ea typeface="+mn-ea"/>
              <a:cs typeface="Arial" charset="0"/>
            </a:endParaRPr>
          </a:p>
        </p:txBody>
      </p:sp>
      <p:pic>
        <p:nvPicPr>
          <p:cNvPr id="4" name="Immagine 3"/>
          <p:cNvPicPr>
            <a:picLocks noChangeAspect="1"/>
          </p:cNvPicPr>
          <p:nvPr/>
        </p:nvPicPr>
        <p:blipFill>
          <a:blip r:embed="rId4"/>
          <a:stretch>
            <a:fillRect/>
          </a:stretch>
        </p:blipFill>
        <p:spPr>
          <a:xfrm>
            <a:off x="6978409" y="160236"/>
            <a:ext cx="2048434" cy="701101"/>
          </a:xfrm>
          <a:prstGeom prst="rect">
            <a:avLst/>
          </a:prstGeom>
        </p:spPr>
      </p:pic>
    </p:spTree>
    <p:extLst>
      <p:ext uri="{BB962C8B-B14F-4D97-AF65-F5344CB8AC3E}">
        <p14:creationId xmlns:p14="http://schemas.microsoft.com/office/powerpoint/2010/main" val="4015562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35"/>
          <p:cNvSpPr txBox="1"/>
          <p:nvPr/>
        </p:nvSpPr>
        <p:spPr>
          <a:xfrm>
            <a:off x="107504" y="188640"/>
            <a:ext cx="8447856" cy="542727"/>
          </a:xfrm>
          <a:prstGeom prst="rect">
            <a:avLst/>
          </a:prstGeom>
        </p:spPr>
        <p:txBody>
          <a:bodyPr wrap="square" lIns="0" tIns="0" rIns="0" bIns="0" rtlCol="0">
            <a:noAutofit/>
          </a:bodyPr>
          <a:lstStyle/>
          <a:p>
            <a:pPr marL="12700" marR="0" lvl="0" indent="0" algn="ctr" defTabSz="914400" rtl="0" eaLnBrk="1" fontAlgn="base" latinLnBrk="0" hangingPunct="1">
              <a:lnSpc>
                <a:spcPts val="1760"/>
              </a:lnSpc>
              <a:spcBef>
                <a:spcPts val="88"/>
              </a:spcBef>
              <a:spcAft>
                <a:spcPct val="0"/>
              </a:spcAft>
              <a:buClrTx/>
              <a:buSzTx/>
              <a:buFontTx/>
              <a:buNone/>
              <a:tabLst/>
              <a:defRPr/>
            </a:pPr>
            <a:endParaRPr kumimoji="0"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Verdana"/>
            </a:endParaRPr>
          </a:p>
        </p:txBody>
      </p:sp>
      <p:sp>
        <p:nvSpPr>
          <p:cNvPr id="35" name="object 15"/>
          <p:cNvSpPr txBox="1"/>
          <p:nvPr/>
        </p:nvSpPr>
        <p:spPr>
          <a:xfrm>
            <a:off x="3275856" y="4190854"/>
            <a:ext cx="5040560" cy="750314"/>
          </a:xfrm>
          <a:prstGeom prst="rect">
            <a:avLst/>
          </a:prstGeom>
        </p:spPr>
        <p:txBody>
          <a:bodyPr wrap="square" lIns="0" tIns="0" rIns="0" bIns="0" rtlCol="0">
            <a:noAutofit/>
          </a:bodyPr>
          <a:lstStyle/>
          <a:p>
            <a:pPr lvl="0" fontAlgn="auto">
              <a:spcBef>
                <a:spcPts val="0"/>
              </a:spcBef>
              <a:spcAft>
                <a:spcPts val="0"/>
              </a:spcAft>
              <a:defRPr/>
            </a:pPr>
            <a:r>
              <a:rPr lang="it-IT" sz="1000" dirty="0">
                <a:solidFill>
                  <a:prstClr val="black"/>
                </a:solidFill>
              </a:rPr>
              <a:t>Uno studio promosso</a:t>
            </a:r>
            <a:r>
              <a:rPr lang="it-IT" sz="1000" i="1" dirty="0">
                <a:solidFill>
                  <a:prstClr val="black"/>
                </a:solidFill>
              </a:rPr>
              <a:t> </a:t>
            </a:r>
            <a:r>
              <a:rPr lang="it-IT" sz="1000" dirty="0">
                <a:solidFill>
                  <a:prstClr val="black"/>
                </a:solidFill>
              </a:rPr>
              <a:t>dalla Commissione Europea</a:t>
            </a:r>
            <a:r>
              <a:rPr lang="it-IT" sz="1000" i="1" dirty="0">
                <a:solidFill>
                  <a:prstClr val="black"/>
                </a:solidFill>
              </a:rPr>
              <a:t> (agosto 2013)</a:t>
            </a:r>
            <a:r>
              <a:rPr lang="it-IT" sz="1000" dirty="0">
                <a:solidFill>
                  <a:prstClr val="black"/>
                </a:solidFill>
              </a:rPr>
              <a:t>, ha confermato quanto già in passato si sospettava: l’inquinamento dell’aria provoca il </a:t>
            </a:r>
            <a:r>
              <a:rPr lang="it-IT" sz="1000" b="1" dirty="0">
                <a:solidFill>
                  <a:prstClr val="black"/>
                </a:solidFill>
              </a:rPr>
              <a:t>tumore</a:t>
            </a:r>
            <a:r>
              <a:rPr lang="it-IT" sz="1000" dirty="0">
                <a:solidFill>
                  <a:prstClr val="black"/>
                </a:solidFill>
              </a:rPr>
              <a:t> </a:t>
            </a:r>
            <a:r>
              <a:rPr lang="it-IT" sz="1000" b="1" dirty="0">
                <a:solidFill>
                  <a:prstClr val="black"/>
                </a:solidFill>
              </a:rPr>
              <a:t>al polmone </a:t>
            </a:r>
            <a:r>
              <a:rPr lang="it-IT" sz="1000" dirty="0">
                <a:solidFill>
                  <a:prstClr val="black"/>
                </a:solidFill>
              </a:rPr>
              <a:t>. </a:t>
            </a:r>
          </a:p>
          <a:p>
            <a:pPr lvl="0" fontAlgn="auto">
              <a:spcBef>
                <a:spcPts val="0"/>
              </a:spcBef>
              <a:spcAft>
                <a:spcPts val="0"/>
              </a:spcAft>
              <a:defRPr/>
            </a:pPr>
            <a:r>
              <a:rPr lang="it-IT" sz="1000" dirty="0">
                <a:solidFill>
                  <a:prstClr val="black"/>
                </a:solidFill>
              </a:rPr>
              <a:t>Sono stati esaminati i dati di 17 studi in 9 paesi europei che hanno coinvolto circa 313.000 persone per una media di quasi 13 anni. Fra loro anche gli abitanti di Roma e Torino. </a:t>
            </a:r>
          </a:p>
          <a:p>
            <a:pPr lvl="0" fontAlgn="auto">
              <a:spcBef>
                <a:spcPts val="0"/>
              </a:spcBef>
              <a:spcAft>
                <a:spcPts val="0"/>
              </a:spcAft>
              <a:defRPr/>
            </a:pPr>
            <a:r>
              <a:rPr lang="it-IT" sz="1000" dirty="0">
                <a:solidFill>
                  <a:prstClr val="black"/>
                </a:solidFill>
              </a:rPr>
              <a:t>E’ emersa </a:t>
            </a:r>
            <a:r>
              <a:rPr lang="it-IT" sz="1000" i="1" u="sng" dirty="0">
                <a:solidFill>
                  <a:prstClr val="black"/>
                </a:solidFill>
              </a:rPr>
              <a:t>una relazione significativa fra PM10 </a:t>
            </a:r>
            <a:r>
              <a:rPr lang="it-IT" sz="1000" i="1" dirty="0">
                <a:solidFill>
                  <a:prstClr val="black"/>
                </a:solidFill>
              </a:rPr>
              <a:t>(particolato fine) </a:t>
            </a:r>
            <a:r>
              <a:rPr lang="it-IT" sz="1000" i="1" u="sng" dirty="0">
                <a:solidFill>
                  <a:prstClr val="black"/>
                </a:solidFill>
              </a:rPr>
              <a:t>e la malattia</a:t>
            </a:r>
            <a:r>
              <a:rPr lang="it-IT" sz="1000" b="1" dirty="0">
                <a:solidFill>
                  <a:prstClr val="black"/>
                </a:solidFill>
              </a:rPr>
              <a:t>,</a:t>
            </a:r>
            <a:r>
              <a:rPr lang="it-IT" sz="1000" dirty="0">
                <a:solidFill>
                  <a:prstClr val="black"/>
                </a:solidFill>
              </a:rPr>
              <a:t> con un aumento dei rischio pari al 22% per ogni aumento di 10 microgrammi per metro cubo. </a:t>
            </a:r>
          </a:p>
          <a:p>
            <a:pPr lvl="0" fontAlgn="auto">
              <a:spcBef>
                <a:spcPts val="0"/>
              </a:spcBef>
              <a:spcAft>
                <a:spcPts val="0"/>
              </a:spcAft>
              <a:defRPr/>
            </a:pPr>
            <a:r>
              <a:rPr lang="it-IT" sz="1000" dirty="0">
                <a:solidFill>
                  <a:prstClr val="black"/>
                </a:solidFill>
              </a:rPr>
              <a:t>Meno pesante l'impatto del traffico stradale: un aumento di 4.000 veicoli/km al giorno in un raggio di 100 metri dalla residenza è associato a un aumento dello 0,9% del rischio di cancro al polmone.</a:t>
            </a:r>
          </a:p>
          <a:p>
            <a:pPr lvl="0" fontAlgn="auto">
              <a:spcBef>
                <a:spcPts val="0"/>
              </a:spcBef>
              <a:spcAft>
                <a:spcPts val="0"/>
              </a:spcAft>
              <a:defRPr/>
            </a:pPr>
            <a:endParaRPr lang="it-IT" sz="1000" dirty="0">
              <a:solidFill>
                <a:prstClr val="black"/>
              </a:solidFill>
            </a:endParaRPr>
          </a:p>
          <a:p>
            <a:pPr lvl="0" fontAlgn="auto">
              <a:spcBef>
                <a:spcPts val="0"/>
              </a:spcBef>
              <a:spcAft>
                <a:spcPts val="0"/>
              </a:spcAft>
              <a:defRPr/>
            </a:pPr>
            <a:r>
              <a:rPr lang="it-IT" sz="1000" i="1" dirty="0">
                <a:solidFill>
                  <a:prstClr val="black"/>
                </a:solidFill>
              </a:rPr>
              <a:t>All'indagine ha partecipato ricercatori dell'Istituto Nazionale dei Tumori di Milano</a:t>
            </a:r>
            <a:endParaRPr kumimoji="0" sz="20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p:txBody>
      </p:sp>
      <p:pic>
        <p:nvPicPr>
          <p:cNvPr id="3" name="Immagine 2"/>
          <p:cNvPicPr>
            <a:picLocks noChangeAspect="1"/>
          </p:cNvPicPr>
          <p:nvPr/>
        </p:nvPicPr>
        <p:blipFill>
          <a:blip r:embed="rId2"/>
          <a:stretch>
            <a:fillRect/>
          </a:stretch>
        </p:blipFill>
        <p:spPr>
          <a:xfrm>
            <a:off x="2340915" y="353382"/>
            <a:ext cx="3981033" cy="377985"/>
          </a:xfrm>
          <a:prstGeom prst="rect">
            <a:avLst/>
          </a:prstGeom>
        </p:spPr>
      </p:pic>
      <p:pic>
        <p:nvPicPr>
          <p:cNvPr id="5" name="Immagine 4"/>
          <p:cNvPicPr>
            <a:picLocks noChangeAspect="1"/>
          </p:cNvPicPr>
          <p:nvPr/>
        </p:nvPicPr>
        <p:blipFill>
          <a:blip r:embed="rId3"/>
          <a:stretch>
            <a:fillRect/>
          </a:stretch>
        </p:blipFill>
        <p:spPr>
          <a:xfrm>
            <a:off x="323528" y="1340768"/>
            <a:ext cx="2530059" cy="1786283"/>
          </a:xfrm>
          <a:prstGeom prst="rect">
            <a:avLst/>
          </a:prstGeom>
        </p:spPr>
      </p:pic>
      <p:pic>
        <p:nvPicPr>
          <p:cNvPr id="6" name="Immagine 5"/>
          <p:cNvPicPr>
            <a:picLocks noChangeAspect="1"/>
          </p:cNvPicPr>
          <p:nvPr/>
        </p:nvPicPr>
        <p:blipFill>
          <a:blip r:embed="rId4"/>
          <a:stretch>
            <a:fillRect/>
          </a:stretch>
        </p:blipFill>
        <p:spPr>
          <a:xfrm>
            <a:off x="356708" y="3739900"/>
            <a:ext cx="2603218" cy="1810669"/>
          </a:xfrm>
          <a:prstGeom prst="rect">
            <a:avLst/>
          </a:prstGeom>
        </p:spPr>
      </p:pic>
      <p:sp>
        <p:nvSpPr>
          <p:cNvPr id="9" name="Rettangolo 8"/>
          <p:cNvSpPr/>
          <p:nvPr/>
        </p:nvSpPr>
        <p:spPr>
          <a:xfrm>
            <a:off x="3155476" y="1340768"/>
            <a:ext cx="5160940" cy="193899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1000" kern="0" dirty="0" smtClean="0">
                <a:solidFill>
                  <a:prstClr val="black"/>
                </a:solidFill>
              </a:rPr>
              <a:t>E’</a:t>
            </a:r>
            <a:r>
              <a:rPr kumimoji="0" lang="it-IT" sz="1000" b="0" i="0" u="none" strike="noStrike" kern="0" cap="none" spc="0" normalizeH="0" baseline="0" noProof="0" dirty="0" smtClean="0">
                <a:ln>
                  <a:noFill/>
                </a:ln>
                <a:solidFill>
                  <a:prstClr val="black"/>
                </a:solidFill>
                <a:effectLst/>
                <a:uLnTx/>
                <a:uFillTx/>
              </a:rPr>
              <a:t> </a:t>
            </a:r>
            <a:r>
              <a:rPr kumimoji="0" lang="it-IT" sz="1000" b="0" i="0" u="none" strike="noStrike" kern="0" cap="none" spc="0" normalizeH="0" baseline="0" noProof="0" dirty="0">
                <a:ln>
                  <a:noFill/>
                </a:ln>
                <a:solidFill>
                  <a:prstClr val="black"/>
                </a:solidFill>
                <a:effectLst/>
                <a:uLnTx/>
                <a:uFillTx/>
              </a:rPr>
              <a:t>il </a:t>
            </a:r>
            <a:r>
              <a:rPr kumimoji="0" lang="it-IT" sz="1000" b="1" i="0" u="none" strike="noStrike" kern="0" cap="none" spc="0" normalizeH="0" baseline="0" noProof="0" dirty="0">
                <a:ln>
                  <a:noFill/>
                </a:ln>
                <a:solidFill>
                  <a:prstClr val="black"/>
                </a:solidFill>
                <a:effectLst/>
                <a:uLnTx/>
                <a:uFillTx/>
              </a:rPr>
              <a:t>diabete urbano </a:t>
            </a:r>
            <a:r>
              <a:rPr kumimoji="0" lang="it-IT" sz="1000" b="0" i="0" u="none" strike="noStrike" kern="0" cap="none" spc="0" normalizeH="0" baseline="0" noProof="0" dirty="0">
                <a:ln>
                  <a:noFill/>
                </a:ln>
                <a:solidFill>
                  <a:prstClr val="black"/>
                </a:solidFill>
                <a:effectLst/>
                <a:uLnTx/>
                <a:uFillTx/>
              </a:rPr>
              <a:t>la nuova epidemia che affligge le città italiane: proprio nelle metropoli, infatti, vive ben un diabetico su due. A richiamare l'attenzione sull’allarmante diffusione cittadina della malattia sono i diabetologi che, dal 27/</a:t>
            </a:r>
            <a:r>
              <a:rPr kumimoji="0" lang="it-IT" sz="1000" b="0" i="0" u="none" strike="noStrike" kern="0" cap="none" spc="0" normalizeH="0" baseline="0" noProof="0" dirty="0" err="1">
                <a:ln>
                  <a:noFill/>
                </a:ln>
                <a:solidFill>
                  <a:prstClr val="black"/>
                </a:solidFill>
                <a:effectLst/>
                <a:uLnTx/>
                <a:uFillTx/>
              </a:rPr>
              <a:t>mo</a:t>
            </a:r>
            <a:r>
              <a:rPr kumimoji="0" lang="it-IT" sz="1000" b="0" i="0" u="none" strike="noStrike" kern="0" cap="none" spc="0" normalizeH="0" baseline="0" noProof="0" dirty="0">
                <a:ln>
                  <a:noFill/>
                </a:ln>
                <a:solidFill>
                  <a:prstClr val="black"/>
                </a:solidFill>
                <a:effectLst/>
                <a:uLnTx/>
                <a:uFillTx/>
              </a:rPr>
              <a:t> Congresso della Società italiana di diabetologia (</a:t>
            </a:r>
            <a:r>
              <a:rPr kumimoji="0" lang="it-IT" sz="1000" b="0" i="0" u="none" strike="noStrike" kern="0" cap="none" spc="0" normalizeH="0" baseline="0" noProof="0" dirty="0" err="1">
                <a:ln>
                  <a:noFill/>
                </a:ln>
                <a:solidFill>
                  <a:prstClr val="black"/>
                </a:solidFill>
                <a:effectLst/>
                <a:uLnTx/>
                <a:uFillTx/>
              </a:rPr>
              <a:t>Sid</a:t>
            </a:r>
            <a:r>
              <a:rPr kumimoji="0" lang="it-IT" sz="1000" b="0" i="0" u="none" strike="noStrike" kern="0" cap="none" spc="0" normalizeH="0" baseline="0" noProof="0" dirty="0">
                <a:ln>
                  <a:noFill/>
                </a:ln>
                <a:solidFill>
                  <a:prstClr val="black"/>
                </a:solidFill>
                <a:effectLst/>
                <a:uLnTx/>
                <a:uFillTx/>
              </a:rPr>
              <a:t> - Rimini, 16-19 maggio 2018), lanciano un appello:</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1" u="sng" strike="noStrike" kern="0" cap="none" spc="0" normalizeH="0" baseline="0" noProof="0" dirty="0">
                <a:ln>
                  <a:noFill/>
                </a:ln>
                <a:solidFill>
                  <a:prstClr val="black"/>
                </a:solidFill>
                <a:effectLst/>
                <a:uLnTx/>
                <a:uFillTx/>
              </a:rPr>
              <a:t>stili di vita sani e muoversi a piedi o in bicicletta sono le prime armi per prevenire questa seria patologia.</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black"/>
                </a:solidFill>
                <a:effectLst/>
                <a:uLnTx/>
                <a:uFillTx/>
              </a:rPr>
              <a:t>L'International </a:t>
            </a:r>
            <a:r>
              <a:rPr kumimoji="0" lang="it-IT" sz="1000" b="0" i="0" u="none" strike="noStrike" kern="0" cap="none" spc="0" normalizeH="0" baseline="0" noProof="0" dirty="0" err="1">
                <a:ln>
                  <a:noFill/>
                </a:ln>
                <a:solidFill>
                  <a:prstClr val="black"/>
                </a:solidFill>
                <a:effectLst/>
                <a:uLnTx/>
                <a:uFillTx/>
              </a:rPr>
              <a:t>Diabetes</a:t>
            </a:r>
            <a:r>
              <a:rPr kumimoji="0" lang="it-IT" sz="1000" b="0" i="0" u="none" strike="noStrike" kern="0" cap="none" spc="0" normalizeH="0" baseline="0" noProof="0" dirty="0">
                <a:ln>
                  <a:noFill/>
                </a:ln>
                <a:solidFill>
                  <a:prstClr val="black"/>
                </a:solidFill>
                <a:effectLst/>
                <a:uLnTx/>
                <a:uFillTx/>
              </a:rPr>
              <a:t> </a:t>
            </a:r>
            <a:r>
              <a:rPr kumimoji="0" lang="it-IT" sz="1000" b="0" i="0" u="none" strike="noStrike" kern="0" cap="none" spc="0" normalizeH="0" baseline="0" noProof="0" dirty="0" err="1">
                <a:ln>
                  <a:noFill/>
                </a:ln>
                <a:solidFill>
                  <a:prstClr val="black"/>
                </a:solidFill>
                <a:effectLst/>
                <a:uLnTx/>
                <a:uFillTx/>
              </a:rPr>
              <a:t>Federation</a:t>
            </a:r>
            <a:r>
              <a:rPr kumimoji="0" lang="it-IT" sz="1000" b="0" i="0" u="none" strike="noStrike" kern="0" cap="none" spc="0" normalizeH="0" baseline="0" noProof="0" dirty="0">
                <a:ln>
                  <a:noFill/>
                </a:ln>
                <a:solidFill>
                  <a:prstClr val="black"/>
                </a:solidFill>
                <a:effectLst/>
                <a:uLnTx/>
                <a:uFillTx/>
              </a:rPr>
              <a:t> prevede che nel 2045 i tre quarti della popolazione diabetica vivranno nelle metropoli o in città.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black"/>
                </a:solidFill>
                <a:effectLst/>
                <a:uLnTx/>
                <a:uFillTx/>
              </a:rPr>
              <a:t>Si sta inoltre assistendo ad un incremento dell'obesità in coloro che vivono in aree urbane, dicono gli esperti : occorre diffondere una maggiore consapevolezza dei rischi legati a questa malattia, e sensibilizzare le istituzioni ed i cittadini allo scopo di promuovere stili di vita virtuosi.</a:t>
            </a:r>
          </a:p>
        </p:txBody>
      </p:sp>
      <p:sp>
        <p:nvSpPr>
          <p:cNvPr id="10" name="Rettangolo 9"/>
          <p:cNvSpPr/>
          <p:nvPr/>
        </p:nvSpPr>
        <p:spPr>
          <a:xfrm>
            <a:off x="3155476" y="3381364"/>
            <a:ext cx="4440860"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black"/>
                </a:solidFill>
                <a:effectLst/>
                <a:uLnTx/>
                <a:uFillTx/>
              </a:rPr>
              <a:t>Approfonditi studi scientifico, da tempo, hanno  ampiamente dimostrato gli effetti negativi dell’inquinamento atmosferico sulla salute delle persone.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1" u="sng" strike="noStrike" kern="0" cap="none" spc="0" normalizeH="0" baseline="0" noProof="0" dirty="0">
                <a:ln>
                  <a:noFill/>
                </a:ln>
                <a:solidFill>
                  <a:prstClr val="black"/>
                </a:solidFill>
                <a:effectLst/>
                <a:uLnTx/>
                <a:uFillTx/>
              </a:rPr>
              <a:t>L’inquinamento</a:t>
            </a:r>
            <a:r>
              <a:rPr kumimoji="0" lang="it-IT" sz="1000" b="0" i="0" u="none" strike="noStrike" kern="0" cap="none" spc="0" normalizeH="0" baseline="0" noProof="0" dirty="0">
                <a:ln>
                  <a:noFill/>
                </a:ln>
                <a:solidFill>
                  <a:prstClr val="black"/>
                </a:solidFill>
                <a:effectLst/>
                <a:uLnTx/>
                <a:uFillTx/>
              </a:rPr>
              <a:t> contribuisce all’incidenza del tumore al polmone in Europa e all’aggravarsi delle condizioni di chi soffre di </a:t>
            </a:r>
            <a:r>
              <a:rPr kumimoji="0" lang="it-IT" sz="1000" b="1" i="0" u="none" strike="noStrike" kern="0" cap="none" spc="0" normalizeH="0" baseline="0" noProof="0" dirty="0">
                <a:ln>
                  <a:noFill/>
                </a:ln>
                <a:solidFill>
                  <a:prstClr val="black"/>
                </a:solidFill>
                <a:effectLst/>
                <a:uLnTx/>
                <a:uFillTx/>
              </a:rPr>
              <a:t>scompenso cardiaco.</a:t>
            </a:r>
          </a:p>
        </p:txBody>
      </p:sp>
    </p:spTree>
    <p:extLst>
      <p:ext uri="{BB962C8B-B14F-4D97-AF65-F5344CB8AC3E}">
        <p14:creationId xmlns:p14="http://schemas.microsoft.com/office/powerpoint/2010/main" val="4147575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35"/>
          <p:cNvSpPr txBox="1"/>
          <p:nvPr/>
        </p:nvSpPr>
        <p:spPr>
          <a:xfrm>
            <a:off x="93513" y="260647"/>
            <a:ext cx="8447856" cy="542727"/>
          </a:xfrm>
          <a:prstGeom prst="rect">
            <a:avLst/>
          </a:prstGeom>
        </p:spPr>
        <p:txBody>
          <a:bodyPr wrap="square" lIns="0" tIns="0" rIns="0" bIns="0" rtlCol="0">
            <a:noAutofit/>
          </a:bodyPr>
          <a:lstStyle/>
          <a:p>
            <a:pPr marL="12700" marR="0" lvl="0" indent="0" algn="ctr" defTabSz="914400" rtl="0" eaLnBrk="1" fontAlgn="base" latinLnBrk="0" hangingPunct="1">
              <a:lnSpc>
                <a:spcPts val="1760"/>
              </a:lnSpc>
              <a:spcBef>
                <a:spcPts val="88"/>
              </a:spcBef>
              <a:spcAft>
                <a:spcPct val="0"/>
              </a:spcAft>
              <a:buClrTx/>
              <a:buSzTx/>
              <a:buFontTx/>
              <a:buNone/>
              <a:tabLst/>
              <a:defRPr/>
            </a:pPr>
            <a:r>
              <a:rPr kumimoji="0" lang="it-IT" sz="2000" b="0" i="0"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Verdana"/>
              </a:rPr>
              <a:t>INQUINAMENTO:</a:t>
            </a:r>
            <a:r>
              <a:rPr kumimoji="0" lang="it-IT" sz="2000" b="0" i="0" u="none" strike="noStrike" kern="1200" cap="none" spc="0" normalizeH="0" noProof="0" dirty="0" smtClean="0">
                <a:ln>
                  <a:noFill/>
                </a:ln>
                <a:solidFill>
                  <a:srgbClr val="002060"/>
                </a:solidFill>
                <a:effectLst/>
                <a:uLnTx/>
                <a:uFillTx/>
                <a:latin typeface="Trebuchet MS" panose="020B0603020202020204" pitchFamily="34" charset="0"/>
                <a:ea typeface="+mn-ea"/>
                <a:cs typeface="Verdana"/>
              </a:rPr>
              <a:t> </a:t>
            </a:r>
            <a:r>
              <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Verdana"/>
              </a:rPr>
              <a:t>EFFETTI SULL’AMBIENTE E SUL CLIMA</a:t>
            </a:r>
            <a:endParaRPr kumimoji="0"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Verdana"/>
            </a:endParaRPr>
          </a:p>
        </p:txBody>
      </p:sp>
      <p:sp>
        <p:nvSpPr>
          <p:cNvPr id="35" name="object 15"/>
          <p:cNvSpPr txBox="1"/>
          <p:nvPr/>
        </p:nvSpPr>
        <p:spPr>
          <a:xfrm>
            <a:off x="658598" y="832972"/>
            <a:ext cx="7657818" cy="4108196"/>
          </a:xfrm>
          <a:prstGeom prst="rect">
            <a:avLst/>
          </a:prstGeom>
        </p:spPr>
        <p:txBody>
          <a:bodyPr wrap="square" lIns="0" tIns="0" rIns="0" bIns="0" rtlCol="0">
            <a:noAutofit/>
          </a:bodyPr>
          <a:lstStyle/>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0"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sz="20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p:txBody>
      </p:sp>
      <p:pic>
        <p:nvPicPr>
          <p:cNvPr id="4" name="Immagine 3"/>
          <p:cNvPicPr>
            <a:picLocks noChangeAspect="1"/>
          </p:cNvPicPr>
          <p:nvPr/>
        </p:nvPicPr>
        <p:blipFill>
          <a:blip r:embed="rId2"/>
          <a:stretch>
            <a:fillRect/>
          </a:stretch>
        </p:blipFill>
        <p:spPr>
          <a:xfrm>
            <a:off x="1691680" y="4476888"/>
            <a:ext cx="5904656" cy="1630839"/>
          </a:xfrm>
          <a:prstGeom prst="rect">
            <a:avLst/>
          </a:prstGeom>
        </p:spPr>
      </p:pic>
      <p:sp>
        <p:nvSpPr>
          <p:cNvPr id="7" name="Rettangolo 6"/>
          <p:cNvSpPr/>
          <p:nvPr/>
        </p:nvSpPr>
        <p:spPr>
          <a:xfrm>
            <a:off x="899592" y="1074511"/>
            <a:ext cx="6984776" cy="31700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5B9BD5">
                    <a:lumMod val="50000"/>
                  </a:srgbClr>
                </a:solidFill>
                <a:effectLst/>
                <a:uLnTx/>
                <a:uFillTx/>
              </a:rPr>
              <a:t>Nel recente passato, l’Italia è stata differita alla Corte di Giustizia Europea </a:t>
            </a:r>
            <a:r>
              <a:rPr kumimoji="0" lang="it-IT" sz="1000" b="0" i="0" u="none" strike="noStrike" kern="0" cap="none" spc="0" normalizeH="0" baseline="0" noProof="0" dirty="0">
                <a:ln>
                  <a:noFill/>
                </a:ln>
                <a:solidFill>
                  <a:srgbClr val="5B9BD5">
                    <a:lumMod val="50000"/>
                  </a:srgbClr>
                </a:solidFill>
                <a:effectLst/>
                <a:uLnTx/>
                <a:uFillTx/>
              </a:rPr>
              <a:t>per motivazioni inerenti al mancato rispetto delle norme, misure e direttive in alcune materie, tra cui la </a:t>
            </a:r>
            <a:r>
              <a:rPr kumimoji="0" lang="it-IT" sz="1000" b="1" i="0" u="none" strike="noStrike" kern="0" cap="none" spc="0" normalizeH="0" baseline="0" noProof="0" dirty="0">
                <a:ln>
                  <a:noFill/>
                </a:ln>
                <a:solidFill>
                  <a:srgbClr val="5B9BD5">
                    <a:lumMod val="50000"/>
                  </a:srgbClr>
                </a:solidFill>
                <a:effectLst/>
                <a:uLnTx/>
                <a:uFillTx/>
              </a:rPr>
              <a:t>violazione delle norme antismog.</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srgbClr val="5B9BD5">
                    <a:lumMod val="50000"/>
                  </a:srgbClr>
                </a:solidFill>
                <a:effectLst/>
                <a:uLnTx/>
                <a:uFillTx/>
              </a:rPr>
              <a:t>La decisione, pervenuta nell’ambito di una procedura di infrazione incominciata nel 2014, si riferisce al ripetuto superamento dei limiti UE per il </a:t>
            </a:r>
            <a:r>
              <a:rPr kumimoji="0" lang="it-IT" sz="1000" b="0" i="1" u="none" strike="noStrike" kern="0" cap="none" spc="0" normalizeH="0" baseline="0" noProof="0" dirty="0">
                <a:ln>
                  <a:noFill/>
                </a:ln>
                <a:solidFill>
                  <a:srgbClr val="5B9BD5">
                    <a:lumMod val="50000"/>
                  </a:srgbClr>
                </a:solidFill>
                <a:effectLst/>
                <a:uLnTx/>
                <a:uFillTx/>
              </a:rPr>
              <a:t>Particolato Pm10</a:t>
            </a:r>
            <a:r>
              <a:rPr kumimoji="0" lang="it-IT" sz="1000" b="0" i="0" u="none" strike="noStrike" kern="0" cap="none" spc="0" normalizeH="0" baseline="0" noProof="0" dirty="0">
                <a:ln>
                  <a:noFill/>
                </a:ln>
                <a:solidFill>
                  <a:srgbClr val="5B9BD5">
                    <a:lumMod val="50000"/>
                  </a:srgbClr>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srgbClr val="5B9BD5">
                    <a:lumMod val="50000"/>
                  </a:srgbClr>
                </a:solidFill>
                <a:effectLst/>
                <a:uLnTx/>
                <a:uFillTx/>
              </a:rPr>
              <a:t>A carico dell’Italia sussiste anche un’ulteriore procedura  di infrazione in corso, avviata nel 2015, sulla qualità dell’aria riferita ala superamento dei valori limite di </a:t>
            </a:r>
            <a:r>
              <a:rPr kumimoji="0" lang="it-IT" sz="1000" b="0" i="1" u="none" strike="noStrike" kern="0" cap="none" spc="0" normalizeH="0" baseline="0" noProof="0" dirty="0">
                <a:ln>
                  <a:noFill/>
                </a:ln>
                <a:solidFill>
                  <a:srgbClr val="5B9BD5">
                    <a:lumMod val="50000"/>
                  </a:srgbClr>
                </a:solidFill>
                <a:effectLst/>
                <a:uLnTx/>
                <a:uFillTx/>
              </a:rPr>
              <a:t>Biossido di Azoto (NO2</a:t>
            </a:r>
            <a:r>
              <a:rPr kumimoji="0" lang="it-IT" sz="1000" b="0" i="0" u="none" strike="noStrike" kern="0" cap="none" spc="0" normalizeH="0" baseline="0" noProof="0" dirty="0">
                <a:ln>
                  <a:noFill/>
                </a:ln>
                <a:solidFill>
                  <a:srgbClr val="5B9BD5">
                    <a:lumMod val="50000"/>
                  </a:srgbClr>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1" i="1" u="none" strike="noStrike" kern="0" cap="none" spc="0" normalizeH="0" baseline="0" noProof="0" dirty="0">
                <a:ln>
                  <a:noFill/>
                </a:ln>
                <a:solidFill>
                  <a:srgbClr val="5B9BD5">
                    <a:lumMod val="50000"/>
                  </a:srgbClr>
                </a:solidFill>
                <a:effectLst/>
                <a:uLnTx/>
                <a:uFillTx/>
              </a:rPr>
              <a:t>Per quest’ultima pare profilarsi la presentazione di adeguate misure d’intervento nazionali, al fine di evitare l’aggravamento della procedura di infrazione, mentre la documentazione attinente alla riduzione delle emissioni di particolato prevede una normalizzazione della situazione in tempio considerati eccessivamente lunghi.</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000" b="1" i="1" u="none" strike="noStrike" kern="0" cap="none" spc="0" normalizeH="0" baseline="0" noProof="0" dirty="0">
              <a:ln>
                <a:noFill/>
              </a:ln>
              <a:solidFill>
                <a:srgbClr val="5B9BD5">
                  <a:lumMod val="50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srgbClr val="5B9BD5">
                    <a:lumMod val="50000"/>
                  </a:srgbClr>
                </a:solidFill>
                <a:effectLst/>
                <a:uLnTx/>
                <a:uFillTx/>
              </a:rPr>
              <a:t>Lo </a:t>
            </a:r>
            <a:r>
              <a:rPr kumimoji="0" lang="it-IT" sz="1000" b="1" i="1" u="none" strike="noStrike" kern="0" cap="none" spc="0" normalizeH="0" baseline="0" noProof="0" dirty="0">
                <a:ln>
                  <a:noFill/>
                </a:ln>
                <a:solidFill>
                  <a:srgbClr val="5B9BD5">
                    <a:lumMod val="50000"/>
                  </a:srgbClr>
                </a:solidFill>
                <a:effectLst/>
                <a:uLnTx/>
                <a:uFillTx/>
              </a:rPr>
              <a:t>smog</a:t>
            </a:r>
            <a:r>
              <a:rPr kumimoji="0" lang="it-IT" sz="1000" b="0" i="1" u="none" strike="noStrike" kern="0" cap="none" spc="0" normalizeH="0" baseline="0" noProof="0" dirty="0">
                <a:ln>
                  <a:noFill/>
                </a:ln>
                <a:solidFill>
                  <a:srgbClr val="5B9BD5">
                    <a:lumMod val="50000"/>
                  </a:srgbClr>
                </a:solidFill>
                <a:effectLst/>
                <a:uLnTx/>
                <a:uFillTx/>
              </a:rPr>
              <a:t> </a:t>
            </a:r>
            <a:r>
              <a:rPr kumimoji="0" lang="it-IT" sz="1000" b="0" i="0" u="none" strike="noStrike" kern="0" cap="none" spc="0" normalizeH="0" baseline="0" noProof="0" dirty="0">
                <a:ln>
                  <a:noFill/>
                </a:ln>
                <a:solidFill>
                  <a:srgbClr val="5B9BD5">
                    <a:lumMod val="50000"/>
                  </a:srgbClr>
                </a:solidFill>
                <a:effectLst/>
                <a:uLnTx/>
                <a:uFillTx/>
              </a:rPr>
              <a:t>è una forma di inquinamento atmosferico e deriva dalla fusione di due termini inglesi “</a:t>
            </a:r>
            <a:r>
              <a:rPr kumimoji="0" lang="it-IT" sz="1000" b="0" i="0" u="none" strike="noStrike" kern="0" cap="none" spc="0" normalizeH="0" baseline="0" noProof="0" dirty="0" err="1">
                <a:ln>
                  <a:noFill/>
                </a:ln>
                <a:solidFill>
                  <a:srgbClr val="5B9BD5">
                    <a:lumMod val="50000"/>
                  </a:srgbClr>
                </a:solidFill>
                <a:effectLst/>
                <a:uLnTx/>
                <a:uFillTx/>
              </a:rPr>
              <a:t>smoke</a:t>
            </a:r>
            <a:r>
              <a:rPr kumimoji="0" lang="it-IT" sz="1000" b="0" i="0" u="none" strike="noStrike" kern="0" cap="none" spc="0" normalizeH="0" baseline="0" noProof="0" dirty="0">
                <a:ln>
                  <a:noFill/>
                </a:ln>
                <a:solidFill>
                  <a:srgbClr val="5B9BD5">
                    <a:lumMod val="50000"/>
                  </a:srgbClr>
                </a:solidFill>
                <a:effectLst/>
                <a:uLnTx/>
                <a:uFillTx/>
              </a:rPr>
              <a:t>” (</a:t>
            </a:r>
            <a:r>
              <a:rPr kumimoji="0" lang="it-IT" sz="1000" b="0" i="1" u="none" strike="noStrike" kern="0" cap="none" spc="0" normalizeH="0" baseline="0" noProof="0" dirty="0">
                <a:ln>
                  <a:noFill/>
                </a:ln>
                <a:solidFill>
                  <a:srgbClr val="5B9BD5">
                    <a:lumMod val="50000"/>
                  </a:srgbClr>
                </a:solidFill>
                <a:effectLst/>
                <a:uLnTx/>
                <a:uFillTx/>
              </a:rPr>
              <a:t>fumo</a:t>
            </a:r>
            <a:r>
              <a:rPr kumimoji="0" lang="it-IT" sz="1000" b="0" i="0" u="none" strike="noStrike" kern="0" cap="none" spc="0" normalizeH="0" baseline="0" noProof="0" dirty="0">
                <a:ln>
                  <a:noFill/>
                </a:ln>
                <a:solidFill>
                  <a:srgbClr val="5B9BD5">
                    <a:lumMod val="50000"/>
                  </a:srgbClr>
                </a:solidFill>
                <a:effectLst/>
                <a:uLnTx/>
                <a:uFillTx/>
              </a:rPr>
              <a:t>) e “</a:t>
            </a:r>
            <a:r>
              <a:rPr kumimoji="0" lang="it-IT" sz="1000" b="0" i="0" u="none" strike="noStrike" kern="0" cap="none" spc="0" normalizeH="0" baseline="0" noProof="0" dirty="0" err="1">
                <a:ln>
                  <a:noFill/>
                </a:ln>
                <a:solidFill>
                  <a:srgbClr val="5B9BD5">
                    <a:lumMod val="50000"/>
                  </a:srgbClr>
                </a:solidFill>
                <a:effectLst/>
                <a:uLnTx/>
                <a:uFillTx/>
              </a:rPr>
              <a:t>fog</a:t>
            </a:r>
            <a:r>
              <a:rPr kumimoji="0" lang="it-IT" sz="1000" b="0" i="0" u="none" strike="noStrike" kern="0" cap="none" spc="0" normalizeH="0" baseline="0" noProof="0" dirty="0">
                <a:ln>
                  <a:noFill/>
                </a:ln>
                <a:solidFill>
                  <a:srgbClr val="5B9BD5">
                    <a:lumMod val="50000"/>
                  </a:srgbClr>
                </a:solidFill>
                <a:effectLst/>
                <a:uLnTx/>
                <a:uFillTx/>
              </a:rPr>
              <a:t>” (</a:t>
            </a:r>
            <a:r>
              <a:rPr kumimoji="0" lang="it-IT" sz="1000" b="0" i="1" u="none" strike="noStrike" kern="0" cap="none" spc="0" normalizeH="0" baseline="0" noProof="0" dirty="0">
                <a:ln>
                  <a:noFill/>
                </a:ln>
                <a:solidFill>
                  <a:srgbClr val="5B9BD5">
                    <a:lumMod val="50000"/>
                  </a:srgbClr>
                </a:solidFill>
                <a:effectLst/>
                <a:uLnTx/>
                <a:uFillTx/>
              </a:rPr>
              <a:t>nebbia</a:t>
            </a:r>
            <a:r>
              <a:rPr kumimoji="0" lang="it-IT" sz="1000" b="0" i="0" u="none" strike="noStrike" kern="0" cap="none" spc="0" normalizeH="0" baseline="0" noProof="0" dirty="0">
                <a:ln>
                  <a:noFill/>
                </a:ln>
                <a:solidFill>
                  <a:srgbClr val="5B9BD5">
                    <a:lumMod val="50000"/>
                  </a:srgbClr>
                </a:solidFill>
                <a:effectLst/>
                <a:uLnTx/>
                <a:uFillTx/>
              </a:rPr>
              <a:t>), in grado di dipingere fedelmente il panorama urbano invernale, spesso abituale per coloro che vi si trovano a vivere.</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srgbClr val="5B9BD5">
                    <a:lumMod val="50000"/>
                  </a:srgbClr>
                </a:solidFill>
                <a:effectLst/>
                <a:uLnTx/>
                <a:uFillTx/>
              </a:rPr>
              <a:t>Lo smog innesca una vera e propria reazione chimica che influenza negativamente la temperatura dei gas che determinano </a:t>
            </a:r>
            <a:r>
              <a:rPr kumimoji="0" lang="it-IT" sz="1000" b="0" i="1" u="none" strike="noStrike" kern="0" cap="none" spc="0" normalizeH="0" baseline="0" noProof="0" dirty="0">
                <a:ln>
                  <a:noFill/>
                </a:ln>
                <a:solidFill>
                  <a:srgbClr val="5B9BD5">
                    <a:lumMod val="50000"/>
                  </a:srgbClr>
                </a:solidFill>
                <a:effectLst/>
                <a:uLnTx/>
                <a:uFillTx/>
              </a:rPr>
              <a:t>l’effetto serra</a:t>
            </a:r>
            <a:r>
              <a:rPr kumimoji="0" lang="it-IT" sz="1000" b="0" i="0" u="none" strike="noStrike" kern="0" cap="none" spc="0" normalizeH="0" baseline="0" noProof="0" dirty="0">
                <a:ln>
                  <a:noFill/>
                </a:ln>
                <a:solidFill>
                  <a:srgbClr val="5B9BD5">
                    <a:lumMod val="50000"/>
                  </a:srgbClr>
                </a:solidFill>
                <a:effectLst/>
                <a:uLnTx/>
                <a:uFillTx/>
              </a:rPr>
              <a:t>: quest’ultimo è un fenomeno climatico che regola la temperatura terrestre in relazione alla presenza dei gas nell’atmosfera, trattenendo o rilasciando le radiazioni del sole.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srgbClr val="5B9BD5">
                    <a:lumMod val="50000"/>
                  </a:srgbClr>
                </a:solidFill>
                <a:effectLst/>
                <a:uLnTx/>
                <a:uFillTx/>
              </a:rPr>
              <a:t>I fattori che influenzano la temperature terrestre sono molteplici, solo in parte naturali e molto più spesso causati dall’uomo: uno di questi è sicuramente l’inquinamento atmosferico.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srgbClr val="5B9BD5">
                    <a:lumMod val="50000"/>
                  </a:srgbClr>
                </a:solidFill>
                <a:effectLst/>
                <a:uLnTx/>
                <a:uFillTx/>
              </a:rPr>
              <a:t>L’aumento della produzione di gas favorisce il rialzo della temperatura media del pianeta provocando gravi conseguenze per l’ambiente e per lo stesso genere umano.</a:t>
            </a:r>
          </a:p>
        </p:txBody>
      </p:sp>
    </p:spTree>
    <p:extLst>
      <p:ext uri="{BB962C8B-B14F-4D97-AF65-F5344CB8AC3E}">
        <p14:creationId xmlns:p14="http://schemas.microsoft.com/office/powerpoint/2010/main" val="821751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35"/>
          <p:cNvSpPr txBox="1"/>
          <p:nvPr/>
        </p:nvSpPr>
        <p:spPr>
          <a:xfrm>
            <a:off x="93513" y="260647"/>
            <a:ext cx="8447856" cy="542727"/>
          </a:xfrm>
          <a:prstGeom prst="rect">
            <a:avLst/>
          </a:prstGeom>
        </p:spPr>
        <p:txBody>
          <a:bodyPr wrap="square" lIns="0" tIns="0" rIns="0" bIns="0" rtlCol="0">
            <a:noAutofit/>
          </a:bodyPr>
          <a:lstStyle/>
          <a:p>
            <a:pPr marL="12700" marR="0" lvl="0" indent="0" algn="ctr" defTabSz="914400" rtl="0" eaLnBrk="1" fontAlgn="base" latinLnBrk="0" hangingPunct="1">
              <a:lnSpc>
                <a:spcPts val="1760"/>
              </a:lnSpc>
              <a:spcBef>
                <a:spcPts val="88"/>
              </a:spcBef>
              <a:spcAft>
                <a:spcPct val="0"/>
              </a:spcAft>
              <a:buClrTx/>
              <a:buSzTx/>
              <a:buFontTx/>
              <a:buNone/>
              <a:tabLst/>
              <a:defRPr/>
            </a:pPr>
            <a:r>
              <a:rPr kumimoji="0" lang="it-IT" sz="2000" b="0" i="0"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Verdana"/>
              </a:rPr>
              <a:t>CONTATTI di Ateneo per la </a:t>
            </a:r>
            <a:r>
              <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Verdana"/>
              </a:rPr>
              <a:t>MOBILITA</a:t>
            </a:r>
            <a:r>
              <a:rPr kumimoji="0" lang="it-IT" sz="2000" b="0" i="0"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Verdana"/>
              </a:rPr>
              <a:t>’</a:t>
            </a:r>
            <a:endParaRPr kumimoji="0" sz="20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Verdana"/>
            </a:endParaRPr>
          </a:p>
        </p:txBody>
      </p:sp>
      <p:sp>
        <p:nvSpPr>
          <p:cNvPr id="35" name="object 15"/>
          <p:cNvSpPr txBox="1"/>
          <p:nvPr/>
        </p:nvSpPr>
        <p:spPr>
          <a:xfrm>
            <a:off x="658598" y="832972"/>
            <a:ext cx="8233882" cy="5332332"/>
          </a:xfrm>
          <a:prstGeom prst="rect">
            <a:avLst/>
          </a:prstGeom>
        </p:spPr>
        <p:txBody>
          <a:bodyPr wrap="square" lIns="0" tIns="0" rIns="0" bIns="0" rtlCol="0">
            <a:noAutofit/>
          </a:bodyPr>
          <a:lstStyle/>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0"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6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Nel quadro di </a:t>
            </a:r>
            <a:r>
              <a:rPr kumimoji="0" lang="it-IT" sz="1100" b="0"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una strategia globale, </a:t>
            </a:r>
            <a:endPar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endParaRP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orientata </a:t>
            </a:r>
            <a:r>
              <a:rPr kumimoji="0" lang="it-IT" sz="1100" b="0"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alla promozione </a:t>
            </a:r>
            <a:r>
              <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ed </a:t>
            </a:r>
            <a:r>
              <a:rPr kumimoji="0" lang="it-IT" sz="1100" b="0"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integrazione delle forme alternative di trasporto con i mezzi </a:t>
            </a:r>
            <a:r>
              <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tradizionali </a:t>
            </a: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 e sostenuta da un’offerta </a:t>
            </a:r>
            <a:r>
              <a:rPr kumimoji="0" lang="it-IT" sz="1100" b="0"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adeguata e soddisfacente per l’utilizzatore,</a:t>
            </a:r>
            <a:r>
              <a:rPr kumimoji="0" lang="it-IT" sz="1100" b="1"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 </a:t>
            </a:r>
            <a:endParaRPr kumimoji="0" lang="it-IT" sz="11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endParaRP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la </a:t>
            </a:r>
            <a:r>
              <a:rPr kumimoji="0" lang="it-IT" sz="1400" b="1"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Mobilità Sostenibile </a:t>
            </a:r>
            <a:endParaRPr kumimoji="0" lang="it-IT" sz="14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endParaRP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è </a:t>
            </a:r>
            <a:r>
              <a:rPr kumimoji="0" lang="it-IT" sz="1100" b="0"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in grado di diffondersi, svilupparsi e prefigurare non solo </a:t>
            </a:r>
            <a:endPar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endParaRP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un nuovo </a:t>
            </a:r>
            <a:r>
              <a:rPr kumimoji="0" lang="it-IT" sz="1400" b="1"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modo di </a:t>
            </a:r>
            <a:r>
              <a:rPr kumimoji="0" lang="it-IT" sz="14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spostarsi </a:t>
            </a:r>
            <a:r>
              <a:rPr kumimoji="0" lang="it-IT" sz="1400" b="1"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più economico, agile e rispettoso dell’ambiente </a:t>
            </a:r>
            <a:endParaRPr kumimoji="0" lang="it-IT" sz="14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endParaRP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ma </a:t>
            </a:r>
            <a:r>
              <a:rPr kumimoji="0" lang="it-IT" sz="1100" b="0"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anche di intervenire positivamente nella realtà urbana</a:t>
            </a:r>
            <a:r>
              <a:rPr kumimoji="0" lang="it-IT" sz="1200" b="0"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 </a:t>
            </a:r>
            <a:endParaRPr kumimoji="0" lang="it-IT" sz="12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endParaRP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contribuendo </a:t>
            </a:r>
            <a:r>
              <a:rPr kumimoji="0" lang="it-IT" sz="1400" b="1"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al contenimento del traffico, alla salvaguardia della salute </a:t>
            </a:r>
            <a:r>
              <a:rPr kumimoji="0" lang="it-IT" sz="14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collettiva</a:t>
            </a: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100" b="0"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e</a:t>
            </a:r>
            <a:r>
              <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 </a:t>
            </a:r>
            <a:r>
              <a:rPr kumimoji="0" lang="it-IT" sz="1100" b="0"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dello stile comportamentale sociale, </a:t>
            </a:r>
            <a:endParaRPr kumimoji="0" lang="it-IT" sz="1100" b="0"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endParaRP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in </a:t>
            </a:r>
            <a:r>
              <a:rPr kumimoji="0" lang="it-IT" sz="1400" b="1"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un contesto di migliore qualità della vita per tutti e </a:t>
            </a:r>
            <a:endParaRPr kumimoji="0" lang="it-IT" sz="14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endParaRP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smtClean="0">
                <a:ln>
                  <a:noFill/>
                </a:ln>
                <a:solidFill>
                  <a:srgbClr val="4F81BD">
                    <a:lumMod val="50000"/>
                  </a:srgbClr>
                </a:solidFill>
                <a:effectLst/>
                <a:uLnTx/>
                <a:uFillTx/>
                <a:latin typeface="Trebuchet MS" panose="020B0603020202020204" pitchFamily="34" charset="0"/>
                <a:ea typeface="+mn-ea"/>
                <a:cs typeface="Arial" charset="0"/>
              </a:rPr>
              <a:t>di </a:t>
            </a:r>
            <a:r>
              <a:rPr kumimoji="0" lang="it-IT" sz="1400" b="1"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rPr>
              <a:t>consapevole responsabilità nei confronti delle generazioni future</a:t>
            </a:r>
            <a:endParaRPr kumimoji="0" lang="it-IT" sz="1400" b="0" i="1" u="none" strike="noStrike" kern="1200" cap="none" spc="0" normalizeH="0" baseline="0" noProof="0" dirty="0">
              <a:ln>
                <a:noFill/>
              </a:ln>
              <a:solidFill>
                <a:srgbClr val="4F81BD">
                  <a:lumMod val="50000"/>
                </a:srgbClr>
              </a:solidFill>
              <a:effectLst/>
              <a:uLnTx/>
              <a:uFillTx/>
              <a:latin typeface="Trebuchet MS" panose="020B0603020202020204" pitchFamily="34" charset="0"/>
              <a:ea typeface="+mn-ea"/>
              <a:cs typeface="Arial" charset="0"/>
            </a:endParaRPr>
          </a:p>
          <a:p>
            <a:pPr marL="2540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a:t>
            </a: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2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Via S. Antonio 10/12 (Palazzo Greppi)- 20122 MILANO</a:t>
            </a:r>
          </a:p>
          <a:p>
            <a:pPr marL="25400" marR="0" lvl="0" indent="0" algn="l" defTabSz="914400" rtl="0" eaLnBrk="1" fontAlgn="base" latinLnBrk="0" hangingPunct="1">
              <a:lnSpc>
                <a:spcPts val="1000"/>
              </a:lnSpc>
              <a:spcBef>
                <a:spcPct val="0"/>
              </a:spcBef>
              <a:spcAft>
                <a:spcPct val="0"/>
              </a:spcAft>
              <a:buClrTx/>
              <a:buSzTx/>
              <a:buFontTx/>
              <a:buNone/>
              <a:tabLst/>
              <a:defRPr/>
            </a:pPr>
            <a:r>
              <a:rPr kumimoji="0" lang="it-IT" sz="12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hlinkClick r:id="rId4"/>
              </a:rPr>
              <a:t>mobilitadateneo@unimi.it</a:t>
            </a:r>
            <a:endParaRPr kumimoji="0" lang="it-IT" sz="12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MATTEA GELPI</a:t>
            </a:r>
            <a:endParaRPr kumimoji="0" lang="it-IT" sz="1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ct val="100000"/>
              </a:lnSpc>
              <a:spcBef>
                <a:spcPct val="0"/>
              </a:spcBef>
              <a:spcAft>
                <a:spcPct val="0"/>
              </a:spcAft>
              <a:buClrTx/>
              <a:buSzTx/>
              <a:buFontTx/>
              <a:buNone/>
              <a:tabLst/>
              <a:defRPr/>
            </a:pP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Mobility Manager</a:t>
            </a:r>
          </a:p>
          <a:p>
            <a:pPr marL="25400" marR="0" lvl="0" indent="0" algn="l" defTabSz="914400" rtl="0" eaLnBrk="1" fontAlgn="base" latinLnBrk="0" hangingPunct="1">
              <a:lnSpc>
                <a:spcPct val="100000"/>
              </a:lnSpc>
              <a:spcBef>
                <a:spcPct val="0"/>
              </a:spcBef>
              <a:spcAft>
                <a:spcPct val="0"/>
              </a:spcAft>
              <a:buClrTx/>
              <a:buSzTx/>
              <a:buFontTx/>
              <a:buNone/>
              <a:tabLst/>
              <a:defRPr/>
            </a:pP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tel. 02  503 12751</a:t>
            </a:r>
          </a:p>
          <a:p>
            <a:pPr marL="25400" marR="0" lvl="0" indent="0" algn="l" defTabSz="914400" rtl="0" eaLnBrk="1" fontAlgn="base" latinLnBrk="0" hangingPunct="1">
              <a:lnSpc>
                <a:spcPct val="100000"/>
              </a:lnSpc>
              <a:spcBef>
                <a:spcPct val="0"/>
              </a:spcBef>
              <a:spcAft>
                <a:spcPct val="0"/>
              </a:spcAft>
              <a:buClrTx/>
              <a:buSzTx/>
              <a:buFontTx/>
              <a:buNone/>
              <a:tabLst/>
              <a:defRPr/>
            </a:pP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hlinkClick r:id="rId5"/>
              </a:rPr>
              <a:t>mattea.gelpi@unimi.it</a:t>
            </a:r>
            <a:endPar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2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ANDREA CERINI</a:t>
            </a:r>
          </a:p>
          <a:p>
            <a:pPr marL="25400" marR="0" lvl="0" indent="0" algn="l" defTabSz="914400" rtl="0" eaLnBrk="1" fontAlgn="base" latinLnBrk="0" hangingPunct="1">
              <a:lnSpc>
                <a:spcPts val="1000"/>
              </a:lnSpc>
              <a:spcBef>
                <a:spcPct val="0"/>
              </a:spcBef>
              <a:spcAft>
                <a:spcPct val="0"/>
              </a:spcAft>
              <a:buClrTx/>
              <a:buSzTx/>
              <a:buFontTx/>
              <a:buNone/>
              <a:tabLst/>
              <a:defRPr/>
            </a:pP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Tel. 02  503 12107</a:t>
            </a:r>
          </a:p>
          <a:p>
            <a:pPr marL="25400" marR="0" lvl="0" indent="0" algn="l" defTabSz="914400" rtl="0" eaLnBrk="1" fontAlgn="base" latinLnBrk="0" hangingPunct="1">
              <a:lnSpc>
                <a:spcPts val="1000"/>
              </a:lnSpc>
              <a:spcBef>
                <a:spcPct val="0"/>
              </a:spcBef>
              <a:spcAft>
                <a:spcPct val="0"/>
              </a:spcAft>
              <a:buClrTx/>
              <a:buSzTx/>
              <a:buFontTx/>
              <a:buNone/>
              <a:tabLst/>
              <a:defRPr/>
            </a:pP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hlinkClick r:id="rId6"/>
              </a:rPr>
              <a:t>andrea.cerini@unimi.it</a:t>
            </a:r>
            <a:endPar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200" b="0" i="1" u="sng"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r>
              <a:rPr kumimoji="0" lang="it-IT" sz="1200" b="0" i="1" u="sng"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SITO DI ATENEO</a:t>
            </a: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a:t>
            </a:r>
          </a:p>
          <a:p>
            <a:pPr marL="25400" marR="0" lvl="0" indent="0" algn="l" defTabSz="914400" rtl="0" eaLnBrk="1" fontAlgn="base" latinLnBrk="0" hangingPunct="1">
              <a:lnSpc>
                <a:spcPts val="1000"/>
              </a:lnSpc>
              <a:spcBef>
                <a:spcPct val="0"/>
              </a:spcBef>
              <a:spcAft>
                <a:spcPct val="0"/>
              </a:spcAft>
              <a:buClrTx/>
              <a:buSzTx/>
              <a:buFontTx/>
              <a:buNone/>
              <a:tabLst/>
              <a:defRPr/>
            </a:pP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Home page- </a:t>
            </a:r>
            <a:r>
              <a:rPr kumimoji="0" lang="it-IT" sz="1200" b="0" i="1" u="none" strike="noStrike" kern="1200" cap="none" spc="0" normalizeH="0" baseline="0" noProof="0" dirty="0" err="1" smtClean="0">
                <a:ln>
                  <a:noFill/>
                </a:ln>
                <a:solidFill>
                  <a:srgbClr val="002060"/>
                </a:solidFill>
                <a:effectLst/>
                <a:uLnTx/>
                <a:uFillTx/>
                <a:latin typeface="Trebuchet MS" panose="020B0603020202020204" pitchFamily="34" charset="0"/>
                <a:ea typeface="+mn-ea"/>
                <a:cs typeface="Arial" charset="0"/>
              </a:rPr>
              <a:t>LaStatale@work</a:t>
            </a: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-Servizi per tutti –Abbonarsi ai mezzi pubblici</a:t>
            </a:r>
          </a:p>
          <a:p>
            <a:pPr marL="25400" marR="0" lvl="0" indent="0" algn="l" defTabSz="914400" rtl="0" eaLnBrk="1" fontAlgn="base" latinLnBrk="0" hangingPunct="1">
              <a:lnSpc>
                <a:spcPts val="1000"/>
              </a:lnSpc>
              <a:spcBef>
                <a:spcPct val="0"/>
              </a:spcBef>
              <a:spcAft>
                <a:spcPct val="0"/>
              </a:spcAft>
              <a:buClrTx/>
              <a:buSzTx/>
              <a:buFontTx/>
              <a:buNone/>
              <a:tabLst/>
              <a:defRPr/>
            </a:pP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(https</a:t>
            </a:r>
            <a:r>
              <a:rPr kumimoji="0" lang="it-IT" sz="12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rPr>
              <a:t>://</a:t>
            </a: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work.unimi.it/servizi/mobility/1237.htm)</a:t>
            </a:r>
            <a:endParaRPr kumimoji="0" lang="it-IT" sz="1200" b="1"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r>
              <a:rPr kumimoji="0" lang="it-IT" sz="1200" b="1"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							GRAZIE   </a:t>
            </a:r>
            <a:r>
              <a:rPr kumimoji="0" lang="it-IT" sz="12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A   TUTTI !</a:t>
            </a:r>
            <a:endParaRPr kumimoji="0" lang="it-IT" sz="12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6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6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6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16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r" defTabSz="914400" rtl="0" eaLnBrk="1" fontAlgn="base" latinLnBrk="0" hangingPunct="1">
              <a:lnSpc>
                <a:spcPts val="1000"/>
              </a:lnSpc>
              <a:spcBef>
                <a:spcPct val="0"/>
              </a:spcBef>
              <a:spcAft>
                <a:spcPct val="0"/>
              </a:spcAft>
              <a:buClrTx/>
              <a:buSzTx/>
              <a:buFontTx/>
              <a:buNone/>
              <a:tabLst/>
              <a:defRPr/>
            </a:pPr>
            <a:r>
              <a:rPr kumimoji="0" lang="it-IT" sz="16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rPr>
              <a:t>Grazie   !</a:t>
            </a: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lang="it-IT" sz="2000" b="0" i="1" u="none" strike="noStrike" kern="1200" cap="none" spc="0" normalizeH="0" baseline="0" noProof="0" dirty="0" smtClean="0">
              <a:ln>
                <a:noFill/>
              </a:ln>
              <a:solidFill>
                <a:srgbClr val="002060"/>
              </a:solidFill>
              <a:effectLst/>
              <a:uLnTx/>
              <a:uFillTx/>
              <a:latin typeface="Trebuchet MS" panose="020B0603020202020204" pitchFamily="34" charset="0"/>
              <a:ea typeface="+mn-ea"/>
              <a:cs typeface="Arial" charset="0"/>
            </a:endParaRPr>
          </a:p>
          <a:p>
            <a:pPr marL="25400" marR="0" lvl="0" indent="0" algn="l" defTabSz="914400" rtl="0" eaLnBrk="1" fontAlgn="base" latinLnBrk="0" hangingPunct="1">
              <a:lnSpc>
                <a:spcPts val="1000"/>
              </a:lnSpc>
              <a:spcBef>
                <a:spcPct val="0"/>
              </a:spcBef>
              <a:spcAft>
                <a:spcPct val="0"/>
              </a:spcAft>
              <a:buClrTx/>
              <a:buSzTx/>
              <a:buFontTx/>
              <a:buNone/>
              <a:tabLst/>
              <a:defRPr/>
            </a:pPr>
            <a:endParaRPr kumimoji="0" sz="20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Arial" charset="0"/>
            </a:endParaRPr>
          </a:p>
        </p:txBody>
      </p:sp>
      <p:pic>
        <p:nvPicPr>
          <p:cNvPr id="2" name="Immagine 1"/>
          <p:cNvPicPr>
            <a:picLocks noChangeAspect="1"/>
          </p:cNvPicPr>
          <p:nvPr/>
        </p:nvPicPr>
        <p:blipFill>
          <a:blip r:embed="rId7"/>
          <a:stretch>
            <a:fillRect/>
          </a:stretch>
        </p:blipFill>
        <p:spPr>
          <a:xfrm>
            <a:off x="5580112" y="3645464"/>
            <a:ext cx="2961258" cy="1974844"/>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45517480"/>
      </p:ext>
    </p:extLst>
  </p:cSld>
  <p:clrMapOvr>
    <a:masterClrMapping/>
  </p:clrMapOvr>
  <p:transition spd="slow" advTm="374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262389"/>
            <a:ext cx="8352928" cy="523220"/>
          </a:xfrm>
          <a:prstGeom prst="rect">
            <a:avLst/>
          </a:prstGeom>
        </p:spPr>
        <p:txBody>
          <a:bodyPr wrap="square">
            <a:spAutoFit/>
          </a:bodyPr>
          <a:lstStyle/>
          <a:p>
            <a:pPr algn="ctr"/>
            <a:r>
              <a:rPr lang="it-IT" sz="2800" b="1" dirty="0" smtClean="0">
                <a:solidFill>
                  <a:srgbClr val="002060"/>
                </a:solidFill>
                <a:latin typeface="Trebuchet MS" panose="020B0603020202020204" pitchFamily="34" charset="0"/>
              </a:rPr>
              <a:t>Le nostre sedi</a:t>
            </a:r>
            <a:endParaRPr lang="it-IT" sz="2800" b="1" dirty="0">
              <a:solidFill>
                <a:srgbClr val="002060"/>
              </a:solidFill>
              <a:latin typeface="Trebuchet MS" panose="020B0603020202020204" pitchFamily="34" charset="0"/>
            </a:endParaRPr>
          </a:p>
        </p:txBody>
      </p:sp>
      <p:sp>
        <p:nvSpPr>
          <p:cNvPr id="2" name="CasellaDiTesto 1"/>
          <p:cNvSpPr txBox="1"/>
          <p:nvPr/>
        </p:nvSpPr>
        <p:spPr>
          <a:xfrm>
            <a:off x="5925308" y="1685416"/>
            <a:ext cx="3131839" cy="3970318"/>
          </a:xfrm>
          <a:prstGeom prst="rect">
            <a:avLst/>
          </a:prstGeom>
          <a:noFill/>
        </p:spPr>
        <p:txBody>
          <a:bodyPr wrap="square" rtlCol="0">
            <a:spAutoFit/>
          </a:bodyPr>
          <a:lstStyle/>
          <a:p>
            <a:r>
              <a:rPr lang="it-IT" sz="2000" b="1" dirty="0" smtClean="0">
                <a:solidFill>
                  <a:srgbClr val="002060"/>
                </a:solidFill>
                <a:latin typeface="Trebuchet MS" panose="020B0603020202020204" pitchFamily="34" charset="0"/>
              </a:rPr>
              <a:t>Milano centro:  </a:t>
            </a:r>
            <a:r>
              <a:rPr lang="it-IT" sz="2000" b="1" i="1" dirty="0" smtClean="0">
                <a:solidFill>
                  <a:srgbClr val="002060"/>
                </a:solidFill>
                <a:latin typeface="Trebuchet MS" panose="020B0603020202020204" pitchFamily="34" charset="0"/>
              </a:rPr>
              <a:t>6 plessi</a:t>
            </a:r>
          </a:p>
          <a:p>
            <a:endParaRPr lang="it-IT" sz="2000" b="1" i="1" dirty="0">
              <a:solidFill>
                <a:srgbClr val="002060"/>
              </a:solidFill>
              <a:latin typeface="Trebuchet MS" panose="020B0603020202020204" pitchFamily="34" charset="0"/>
            </a:endParaRPr>
          </a:p>
          <a:p>
            <a:r>
              <a:rPr lang="it-IT" sz="2000" b="1" i="1" dirty="0" smtClean="0">
                <a:solidFill>
                  <a:srgbClr val="002060"/>
                </a:solidFill>
                <a:latin typeface="Trebuchet MS" panose="020B0603020202020204" pitchFamily="34" charset="0"/>
              </a:rPr>
              <a:t>Festa del Perdono/</a:t>
            </a:r>
          </a:p>
          <a:p>
            <a:r>
              <a:rPr lang="it-IT" sz="2000" b="1" i="1" dirty="0" smtClean="0">
                <a:solidFill>
                  <a:srgbClr val="002060"/>
                </a:solidFill>
                <a:latin typeface="Trebuchet MS" panose="020B0603020202020204" pitchFamily="34" charset="0"/>
              </a:rPr>
              <a:t>F. Sforza</a:t>
            </a:r>
          </a:p>
          <a:p>
            <a:endParaRPr lang="it-IT" sz="800" b="1" i="1" dirty="0" smtClean="0">
              <a:solidFill>
                <a:srgbClr val="002060"/>
              </a:solidFill>
              <a:latin typeface="Trebuchet MS" panose="020B0603020202020204" pitchFamily="34" charset="0"/>
            </a:endParaRPr>
          </a:p>
          <a:p>
            <a:r>
              <a:rPr lang="it-IT" sz="2000" b="1" i="1" dirty="0" smtClean="0">
                <a:solidFill>
                  <a:srgbClr val="002060"/>
                </a:solidFill>
                <a:latin typeface="Trebuchet MS" panose="020B0603020202020204" pitchFamily="34" charset="0"/>
              </a:rPr>
              <a:t>S. Antonio</a:t>
            </a:r>
          </a:p>
          <a:p>
            <a:endParaRPr lang="it-IT" sz="800" b="1" i="1" dirty="0" smtClean="0">
              <a:solidFill>
                <a:srgbClr val="002060"/>
              </a:solidFill>
              <a:latin typeface="Trebuchet MS" panose="020B0603020202020204" pitchFamily="34" charset="0"/>
            </a:endParaRPr>
          </a:p>
          <a:p>
            <a:r>
              <a:rPr lang="it-IT" sz="2000" b="1" i="1" dirty="0" smtClean="0">
                <a:solidFill>
                  <a:srgbClr val="002060"/>
                </a:solidFill>
                <a:latin typeface="Trebuchet MS" panose="020B0603020202020204" pitchFamily="34" charset="0"/>
              </a:rPr>
              <a:t>S. Sofia /via </a:t>
            </a:r>
            <a:r>
              <a:rPr lang="it-IT" sz="2000" b="1" i="1" dirty="0" err="1" smtClean="0">
                <a:solidFill>
                  <a:srgbClr val="002060"/>
                </a:solidFill>
                <a:latin typeface="Trebuchet MS" panose="020B0603020202020204" pitchFamily="34" charset="0"/>
              </a:rPr>
              <a:t>Mercalli</a:t>
            </a:r>
            <a:endParaRPr lang="it-IT" sz="2000" b="1" i="1" dirty="0" smtClean="0">
              <a:solidFill>
                <a:srgbClr val="002060"/>
              </a:solidFill>
              <a:latin typeface="Trebuchet MS" panose="020B0603020202020204" pitchFamily="34" charset="0"/>
            </a:endParaRPr>
          </a:p>
          <a:p>
            <a:endParaRPr lang="it-IT" sz="800" b="1" i="1" dirty="0" smtClean="0">
              <a:solidFill>
                <a:srgbClr val="002060"/>
              </a:solidFill>
              <a:latin typeface="Trebuchet MS" panose="020B0603020202020204" pitchFamily="34" charset="0"/>
            </a:endParaRPr>
          </a:p>
          <a:p>
            <a:endParaRPr lang="it-IT" sz="800" b="1" i="1" dirty="0" smtClean="0">
              <a:solidFill>
                <a:srgbClr val="002060"/>
              </a:solidFill>
              <a:latin typeface="Trebuchet MS" panose="020B0603020202020204" pitchFamily="34" charset="0"/>
            </a:endParaRPr>
          </a:p>
          <a:p>
            <a:r>
              <a:rPr lang="it-IT" sz="2000" b="1" i="1" dirty="0" smtClean="0">
                <a:solidFill>
                  <a:srgbClr val="002060"/>
                </a:solidFill>
                <a:latin typeface="Trebuchet MS" panose="020B0603020202020204" pitchFamily="34" charset="0"/>
              </a:rPr>
              <a:t>Via Conservatorio</a:t>
            </a:r>
          </a:p>
          <a:p>
            <a:endParaRPr lang="it-IT" sz="2000" b="1" i="1" dirty="0">
              <a:solidFill>
                <a:srgbClr val="002060"/>
              </a:solidFill>
              <a:latin typeface="Trebuchet MS" panose="020B0603020202020204" pitchFamily="34" charset="0"/>
            </a:endParaRPr>
          </a:p>
          <a:p>
            <a:r>
              <a:rPr lang="it-IT" sz="2000" b="1" i="1" dirty="0" smtClean="0">
                <a:solidFill>
                  <a:srgbClr val="002060"/>
                </a:solidFill>
                <a:latin typeface="Trebuchet MS" panose="020B0603020202020204" pitchFamily="34" charset="0"/>
              </a:rPr>
              <a:t>S. Alessandro</a:t>
            </a:r>
          </a:p>
          <a:p>
            <a:endParaRPr lang="it-IT" sz="2000" b="1" i="1" dirty="0" smtClean="0">
              <a:solidFill>
                <a:srgbClr val="002060"/>
              </a:solidFill>
              <a:latin typeface="Trebuchet MS" panose="020B0603020202020204" pitchFamily="34" charset="0"/>
            </a:endParaRPr>
          </a:p>
          <a:p>
            <a:r>
              <a:rPr lang="it-IT" sz="2000" b="1" i="1" dirty="0" smtClean="0">
                <a:solidFill>
                  <a:srgbClr val="002060"/>
                </a:solidFill>
                <a:latin typeface="Trebuchet MS" panose="020B0603020202020204" pitchFamily="34" charset="0"/>
              </a:rPr>
              <a:t>Via Pace/Via Commenda</a:t>
            </a:r>
            <a:endParaRPr lang="it-IT" sz="2000" b="1" i="1" dirty="0">
              <a:solidFill>
                <a:srgbClr val="002060"/>
              </a:solidFill>
              <a:latin typeface="Trebuchet MS" panose="020B0603020202020204" pitchFamily="34" charset="0"/>
            </a:endParaRPr>
          </a:p>
        </p:txBody>
      </p:sp>
      <p:sp>
        <p:nvSpPr>
          <p:cNvPr id="3" name="Ovale 2"/>
          <p:cNvSpPr/>
          <p:nvPr/>
        </p:nvSpPr>
        <p:spPr>
          <a:xfrm>
            <a:off x="5652120" y="1426727"/>
            <a:ext cx="432048" cy="432048"/>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4" name="CasellaDiTesto 3"/>
          <p:cNvSpPr txBox="1"/>
          <p:nvPr/>
        </p:nvSpPr>
        <p:spPr>
          <a:xfrm>
            <a:off x="5724128" y="1458085"/>
            <a:ext cx="360040" cy="369332"/>
          </a:xfrm>
          <a:prstGeom prst="rect">
            <a:avLst/>
          </a:prstGeom>
          <a:noFill/>
        </p:spPr>
        <p:txBody>
          <a:bodyPr wrap="square" rtlCol="0">
            <a:spAutoFit/>
          </a:bodyPr>
          <a:lstStyle/>
          <a:p>
            <a:r>
              <a:rPr lang="it-IT" b="1" dirty="0" smtClean="0">
                <a:solidFill>
                  <a:schemeClr val="bg1"/>
                </a:solidFill>
                <a:latin typeface="+mj-lt"/>
              </a:rPr>
              <a:t>1</a:t>
            </a:r>
            <a:endParaRPr lang="it-IT" b="1" dirty="0">
              <a:solidFill>
                <a:schemeClr val="bg1"/>
              </a:solidFill>
              <a:latin typeface="+mj-lt"/>
            </a:endParaRPr>
          </a:p>
        </p:txBody>
      </p:sp>
      <p:pic>
        <p:nvPicPr>
          <p:cNvPr id="5" name="Picture 4" descr="C:\Users\Francesco\Desktop\22 settembre Polimi\Mappa delle sedi a Milano sede centrale e sedi circostanti - Università degli Studi di Milano_file\mappa_cen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556792"/>
            <a:ext cx="4278495" cy="4104456"/>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375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262389"/>
            <a:ext cx="8352928" cy="523220"/>
          </a:xfrm>
          <a:prstGeom prst="rect">
            <a:avLst/>
          </a:prstGeom>
        </p:spPr>
        <p:txBody>
          <a:bodyPr wrap="square">
            <a:spAutoFit/>
          </a:bodyPr>
          <a:lstStyle/>
          <a:p>
            <a:pPr algn="ctr"/>
            <a:r>
              <a:rPr lang="it-IT" sz="2800" b="1" dirty="0" smtClean="0">
                <a:solidFill>
                  <a:srgbClr val="002060"/>
                </a:solidFill>
                <a:latin typeface="Trebuchet MS" panose="020B0603020202020204" pitchFamily="34" charset="0"/>
              </a:rPr>
              <a:t>Le nostre sedi</a:t>
            </a:r>
            <a:endParaRPr lang="it-IT" sz="2800" b="1" dirty="0">
              <a:solidFill>
                <a:srgbClr val="002060"/>
              </a:solidFill>
              <a:latin typeface="Trebuchet MS" panose="020B0603020202020204" pitchFamily="34" charset="0"/>
            </a:endParaRPr>
          </a:p>
        </p:txBody>
      </p:sp>
      <p:sp>
        <p:nvSpPr>
          <p:cNvPr id="8" name="CasellaDiTesto 7"/>
          <p:cNvSpPr txBox="1"/>
          <p:nvPr/>
        </p:nvSpPr>
        <p:spPr>
          <a:xfrm>
            <a:off x="6121993" y="1423536"/>
            <a:ext cx="2841985" cy="4216539"/>
          </a:xfrm>
          <a:prstGeom prst="rect">
            <a:avLst/>
          </a:prstGeom>
          <a:noFill/>
        </p:spPr>
        <p:txBody>
          <a:bodyPr wrap="square" rtlCol="0">
            <a:spAutoFit/>
          </a:bodyPr>
          <a:lstStyle/>
          <a:p>
            <a:r>
              <a:rPr lang="it-IT" sz="2000" b="1" dirty="0" smtClean="0">
                <a:solidFill>
                  <a:srgbClr val="002060"/>
                </a:solidFill>
                <a:latin typeface="Trebuchet MS" panose="020B0603020202020204" pitchFamily="34" charset="0"/>
              </a:rPr>
              <a:t>Milano </a:t>
            </a:r>
            <a:r>
              <a:rPr lang="it-IT" sz="2000" b="1" dirty="0">
                <a:solidFill>
                  <a:srgbClr val="002060"/>
                </a:solidFill>
                <a:latin typeface="Trebuchet MS" panose="020B0603020202020204" pitchFamily="34" charset="0"/>
              </a:rPr>
              <a:t>C</a:t>
            </a:r>
            <a:r>
              <a:rPr lang="it-IT" sz="2000" b="1" dirty="0" smtClean="0">
                <a:solidFill>
                  <a:srgbClr val="002060"/>
                </a:solidFill>
                <a:latin typeface="Trebuchet MS" panose="020B0603020202020204" pitchFamily="34" charset="0"/>
              </a:rPr>
              <a:t>ittà </a:t>
            </a:r>
            <a:r>
              <a:rPr lang="it-IT" sz="2000" b="1" dirty="0">
                <a:solidFill>
                  <a:srgbClr val="002060"/>
                </a:solidFill>
                <a:latin typeface="Trebuchet MS" panose="020B0603020202020204" pitchFamily="34" charset="0"/>
              </a:rPr>
              <a:t>S</a:t>
            </a:r>
            <a:r>
              <a:rPr lang="it-IT" sz="2000" b="1" dirty="0" smtClean="0">
                <a:solidFill>
                  <a:srgbClr val="002060"/>
                </a:solidFill>
                <a:latin typeface="Trebuchet MS" panose="020B0603020202020204" pitchFamily="34" charset="0"/>
              </a:rPr>
              <a:t>tudi </a:t>
            </a:r>
            <a:r>
              <a:rPr lang="it-IT" sz="2000" b="1" dirty="0">
                <a:solidFill>
                  <a:srgbClr val="002060"/>
                </a:solidFill>
                <a:latin typeface="Trebuchet MS" panose="020B0603020202020204" pitchFamily="34" charset="0"/>
              </a:rPr>
              <a:t>:</a:t>
            </a:r>
            <a:endParaRPr lang="it-IT" sz="2000" b="1" dirty="0" smtClean="0">
              <a:solidFill>
                <a:srgbClr val="002060"/>
              </a:solidFill>
              <a:latin typeface="Trebuchet MS" panose="020B0603020202020204" pitchFamily="34" charset="0"/>
            </a:endParaRPr>
          </a:p>
          <a:p>
            <a:r>
              <a:rPr lang="it-IT" sz="2000" b="1" smtClean="0">
                <a:solidFill>
                  <a:srgbClr val="002060"/>
                </a:solidFill>
                <a:latin typeface="Trebuchet MS" panose="020B0603020202020204" pitchFamily="34" charset="0"/>
              </a:rPr>
              <a:t>13 </a:t>
            </a:r>
            <a:r>
              <a:rPr lang="it-IT" sz="2000" b="1" dirty="0" smtClean="0">
                <a:solidFill>
                  <a:srgbClr val="002060"/>
                </a:solidFill>
                <a:latin typeface="Trebuchet MS" panose="020B0603020202020204" pitchFamily="34" charset="0"/>
              </a:rPr>
              <a:t>plessi</a:t>
            </a:r>
          </a:p>
          <a:p>
            <a:endParaRPr lang="it-IT" sz="2000" b="1" dirty="0" smtClean="0">
              <a:solidFill>
                <a:srgbClr val="002060"/>
              </a:solidFill>
              <a:latin typeface="Trebuchet MS" panose="020B0603020202020204" pitchFamily="34" charset="0"/>
            </a:endParaRPr>
          </a:p>
          <a:p>
            <a:r>
              <a:rPr lang="it-IT" sz="1600" b="1" i="1" dirty="0" err="1" smtClean="0">
                <a:solidFill>
                  <a:srgbClr val="002060"/>
                </a:solidFill>
                <a:latin typeface="Trebuchet MS" panose="020B0603020202020204" pitchFamily="34" charset="0"/>
              </a:rPr>
              <a:t>Celoria</a:t>
            </a:r>
            <a:endParaRPr lang="it-IT" sz="1600" b="1" i="1" dirty="0" smtClean="0">
              <a:solidFill>
                <a:srgbClr val="002060"/>
              </a:solidFill>
              <a:latin typeface="Trebuchet MS" panose="020B0603020202020204" pitchFamily="34" charset="0"/>
            </a:endParaRPr>
          </a:p>
          <a:p>
            <a:r>
              <a:rPr lang="it-IT" sz="1600" b="1" i="1" dirty="0" err="1" smtClean="0">
                <a:solidFill>
                  <a:srgbClr val="002060"/>
                </a:solidFill>
                <a:latin typeface="Trebuchet MS" panose="020B0603020202020204" pitchFamily="34" charset="0"/>
              </a:rPr>
              <a:t>Mangiagalli</a:t>
            </a:r>
            <a:r>
              <a:rPr lang="it-IT" sz="1600" b="1" i="1" dirty="0" smtClean="0">
                <a:solidFill>
                  <a:srgbClr val="002060"/>
                </a:solidFill>
                <a:latin typeface="Trebuchet MS" panose="020B0603020202020204" pitchFamily="34" charset="0"/>
              </a:rPr>
              <a:t> </a:t>
            </a:r>
          </a:p>
          <a:p>
            <a:r>
              <a:rPr lang="it-IT" sz="1600" b="1" i="1" dirty="0" smtClean="0">
                <a:solidFill>
                  <a:srgbClr val="002060"/>
                </a:solidFill>
                <a:latin typeface="Trebuchet MS" panose="020B0603020202020204" pitchFamily="34" charset="0"/>
              </a:rPr>
              <a:t>Golgi</a:t>
            </a:r>
          </a:p>
          <a:p>
            <a:r>
              <a:rPr lang="it-IT" sz="1600" b="1" i="1" dirty="0" err="1" smtClean="0">
                <a:solidFill>
                  <a:srgbClr val="002060"/>
                </a:solidFill>
                <a:latin typeface="Trebuchet MS" panose="020B0603020202020204" pitchFamily="34" charset="0"/>
              </a:rPr>
              <a:t>Venezian</a:t>
            </a:r>
            <a:endParaRPr lang="it-IT" sz="1600" b="1" i="1" dirty="0" smtClean="0">
              <a:solidFill>
                <a:srgbClr val="002060"/>
              </a:solidFill>
              <a:latin typeface="Trebuchet MS" panose="020B0603020202020204" pitchFamily="34" charset="0"/>
            </a:endParaRPr>
          </a:p>
          <a:p>
            <a:r>
              <a:rPr lang="it-IT" sz="1600" b="1" i="1" dirty="0" err="1" smtClean="0">
                <a:solidFill>
                  <a:srgbClr val="002060"/>
                </a:solidFill>
                <a:latin typeface="Trebuchet MS" panose="020B0603020202020204" pitchFamily="34" charset="0"/>
              </a:rPr>
              <a:t>Clericetti</a:t>
            </a:r>
            <a:endParaRPr lang="it-IT" sz="1600" b="1" i="1" dirty="0" smtClean="0">
              <a:solidFill>
                <a:srgbClr val="002060"/>
              </a:solidFill>
              <a:latin typeface="Trebuchet MS" panose="020B0603020202020204" pitchFamily="34" charset="0"/>
            </a:endParaRPr>
          </a:p>
          <a:p>
            <a:r>
              <a:rPr lang="it-IT" sz="1600" b="1" i="1" dirty="0" err="1" smtClean="0">
                <a:solidFill>
                  <a:srgbClr val="002060"/>
                </a:solidFill>
                <a:latin typeface="Trebuchet MS" panose="020B0603020202020204" pitchFamily="34" charset="0"/>
              </a:rPr>
              <a:t>Saldini</a:t>
            </a:r>
            <a:endParaRPr lang="it-IT" sz="1600" b="1" i="1" dirty="0" smtClean="0">
              <a:solidFill>
                <a:srgbClr val="002060"/>
              </a:solidFill>
              <a:latin typeface="Trebuchet MS" panose="020B0603020202020204" pitchFamily="34" charset="0"/>
            </a:endParaRPr>
          </a:p>
          <a:p>
            <a:r>
              <a:rPr lang="it-IT" sz="1600" b="1" i="1" dirty="0" smtClean="0">
                <a:solidFill>
                  <a:srgbClr val="002060"/>
                </a:solidFill>
                <a:latin typeface="Trebuchet MS" panose="020B0603020202020204" pitchFamily="34" charset="0"/>
              </a:rPr>
              <a:t>Botticelli </a:t>
            </a:r>
          </a:p>
          <a:p>
            <a:r>
              <a:rPr lang="it-IT" sz="1600" b="1" i="1" dirty="0" smtClean="0">
                <a:solidFill>
                  <a:srgbClr val="002060"/>
                </a:solidFill>
                <a:latin typeface="Trebuchet MS" panose="020B0603020202020204" pitchFamily="34" charset="0"/>
              </a:rPr>
              <a:t>Colombo</a:t>
            </a:r>
          </a:p>
          <a:p>
            <a:r>
              <a:rPr lang="it-IT" sz="1600" b="1" i="1" dirty="0" smtClean="0">
                <a:solidFill>
                  <a:srgbClr val="002060"/>
                </a:solidFill>
                <a:latin typeface="Trebuchet MS" panose="020B0603020202020204" pitchFamily="34" charset="0"/>
              </a:rPr>
              <a:t>Valvassori Peroni</a:t>
            </a:r>
          </a:p>
          <a:p>
            <a:r>
              <a:rPr lang="it-IT" sz="1600" b="1" i="1" dirty="0" err="1" smtClean="0">
                <a:solidFill>
                  <a:srgbClr val="002060"/>
                </a:solidFill>
                <a:latin typeface="Trebuchet MS" panose="020B0603020202020204" pitchFamily="34" charset="0"/>
              </a:rPr>
              <a:t>Cicognare</a:t>
            </a:r>
            <a:endParaRPr lang="it-IT" sz="1600" b="1" i="1" dirty="0" smtClean="0">
              <a:solidFill>
                <a:srgbClr val="002060"/>
              </a:solidFill>
              <a:latin typeface="Trebuchet MS" panose="020B0603020202020204" pitchFamily="34" charset="0"/>
            </a:endParaRPr>
          </a:p>
          <a:p>
            <a:r>
              <a:rPr lang="it-IT" sz="1600" b="1" i="1" dirty="0" smtClean="0">
                <a:solidFill>
                  <a:srgbClr val="002060"/>
                </a:solidFill>
                <a:latin typeface="Trebuchet MS" panose="020B0603020202020204" pitchFamily="34" charset="0"/>
              </a:rPr>
              <a:t>Vanvitelli</a:t>
            </a:r>
          </a:p>
          <a:p>
            <a:r>
              <a:rPr lang="it-IT" sz="1600" b="1" i="1" dirty="0" err="1" smtClean="0">
                <a:solidFill>
                  <a:srgbClr val="002060"/>
                </a:solidFill>
                <a:latin typeface="Trebuchet MS" panose="020B0603020202020204" pitchFamily="34" charset="0"/>
              </a:rPr>
              <a:t>Balzaretti</a:t>
            </a:r>
            <a:endParaRPr lang="it-IT" sz="1600" b="1" i="1" dirty="0" smtClean="0">
              <a:solidFill>
                <a:srgbClr val="002060"/>
              </a:solidFill>
              <a:latin typeface="Trebuchet MS" panose="020B0603020202020204" pitchFamily="34" charset="0"/>
            </a:endParaRPr>
          </a:p>
          <a:p>
            <a:r>
              <a:rPr lang="it-IT" sz="1600" b="1" i="1" dirty="0" smtClean="0">
                <a:solidFill>
                  <a:srgbClr val="002060"/>
                </a:solidFill>
                <a:latin typeface="Trebuchet MS" panose="020B0603020202020204" pitchFamily="34" charset="0"/>
              </a:rPr>
              <a:t>Pascal</a:t>
            </a:r>
          </a:p>
        </p:txBody>
      </p:sp>
      <p:sp>
        <p:nvSpPr>
          <p:cNvPr id="9" name="Ovale 8"/>
          <p:cNvSpPr/>
          <p:nvPr/>
        </p:nvSpPr>
        <p:spPr>
          <a:xfrm>
            <a:off x="5652120" y="1426727"/>
            <a:ext cx="432048" cy="432048"/>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10" name="CasellaDiTesto 9"/>
          <p:cNvSpPr txBox="1"/>
          <p:nvPr/>
        </p:nvSpPr>
        <p:spPr>
          <a:xfrm>
            <a:off x="5724128" y="1458085"/>
            <a:ext cx="360040" cy="369332"/>
          </a:xfrm>
          <a:prstGeom prst="rect">
            <a:avLst/>
          </a:prstGeom>
          <a:noFill/>
        </p:spPr>
        <p:txBody>
          <a:bodyPr wrap="square" rtlCol="0">
            <a:spAutoFit/>
          </a:bodyPr>
          <a:lstStyle/>
          <a:p>
            <a:r>
              <a:rPr lang="it-IT" b="1" dirty="0">
                <a:solidFill>
                  <a:schemeClr val="bg1"/>
                </a:solidFill>
                <a:latin typeface="+mj-lt"/>
              </a:rPr>
              <a:t>2</a:t>
            </a:r>
          </a:p>
        </p:txBody>
      </p:sp>
      <p:pic>
        <p:nvPicPr>
          <p:cNvPr id="11" name="Picture 2" descr="C:\Users\Francesco\Desktop\22 settembre Polimi\Mappa delle sedi a Milano - Citta' Studi - Università degli Studi di Milano_file\mappa_cittastu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99006"/>
            <a:ext cx="4093304" cy="3843543"/>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7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262389"/>
            <a:ext cx="8352928" cy="523220"/>
          </a:xfrm>
          <a:prstGeom prst="rect">
            <a:avLst/>
          </a:prstGeom>
        </p:spPr>
        <p:txBody>
          <a:bodyPr wrap="square">
            <a:spAutoFit/>
          </a:bodyPr>
          <a:lstStyle/>
          <a:p>
            <a:pPr algn="ctr"/>
            <a:r>
              <a:rPr lang="it-IT" sz="2800" b="1" dirty="0" smtClean="0">
                <a:solidFill>
                  <a:srgbClr val="002060"/>
                </a:solidFill>
                <a:latin typeface="Trebuchet MS" panose="020B0603020202020204" pitchFamily="34" charset="0"/>
              </a:rPr>
              <a:t>Le nostre sedi</a:t>
            </a:r>
            <a:endParaRPr lang="it-IT" sz="2800" b="1" dirty="0">
              <a:solidFill>
                <a:srgbClr val="002060"/>
              </a:solidFill>
              <a:latin typeface="Trebuchet MS" panose="020B0603020202020204" pitchFamily="34" charset="0"/>
            </a:endParaRPr>
          </a:p>
        </p:txBody>
      </p:sp>
      <p:sp>
        <p:nvSpPr>
          <p:cNvPr id="8" name="CasellaDiTesto 7"/>
          <p:cNvSpPr txBox="1"/>
          <p:nvPr/>
        </p:nvSpPr>
        <p:spPr>
          <a:xfrm>
            <a:off x="6121993" y="1423536"/>
            <a:ext cx="2841985" cy="3231654"/>
          </a:xfrm>
          <a:prstGeom prst="rect">
            <a:avLst/>
          </a:prstGeom>
          <a:noFill/>
        </p:spPr>
        <p:txBody>
          <a:bodyPr wrap="square" rtlCol="0">
            <a:spAutoFit/>
          </a:bodyPr>
          <a:lstStyle/>
          <a:p>
            <a:r>
              <a:rPr lang="it-IT" sz="2000" b="1" dirty="0" smtClean="0">
                <a:solidFill>
                  <a:srgbClr val="002060"/>
                </a:solidFill>
                <a:latin typeface="Trebuchet MS" panose="020B0603020202020204" pitchFamily="34" charset="0"/>
              </a:rPr>
              <a:t>Milano:</a:t>
            </a:r>
          </a:p>
          <a:p>
            <a:r>
              <a:rPr lang="it-IT" sz="2000" b="1" dirty="0">
                <a:solidFill>
                  <a:srgbClr val="002060"/>
                </a:solidFill>
                <a:latin typeface="Trebuchet MS" panose="020B0603020202020204" pitchFamily="34" charset="0"/>
              </a:rPr>
              <a:t>9</a:t>
            </a:r>
            <a:r>
              <a:rPr lang="it-IT" sz="2000" b="1" dirty="0" smtClean="0">
                <a:solidFill>
                  <a:srgbClr val="002060"/>
                </a:solidFill>
                <a:latin typeface="Trebuchet MS" panose="020B0603020202020204" pitchFamily="34" charset="0"/>
              </a:rPr>
              <a:t> plessi esterni</a:t>
            </a:r>
          </a:p>
          <a:p>
            <a:endParaRPr lang="it-IT" sz="2000" b="1" dirty="0" smtClean="0">
              <a:solidFill>
                <a:srgbClr val="002060"/>
              </a:solidFill>
              <a:latin typeface="Trebuchet MS" panose="020B0603020202020204" pitchFamily="34" charset="0"/>
            </a:endParaRPr>
          </a:p>
          <a:p>
            <a:r>
              <a:rPr lang="it-IT" sz="1600" b="1" i="1" dirty="0" smtClean="0">
                <a:solidFill>
                  <a:srgbClr val="002060"/>
                </a:solidFill>
                <a:latin typeface="Trebuchet MS" panose="020B0603020202020204" pitchFamily="34" charset="0"/>
              </a:rPr>
              <a:t>Brera</a:t>
            </a:r>
          </a:p>
          <a:p>
            <a:r>
              <a:rPr lang="it-IT" sz="1600" b="1" i="1" dirty="0" smtClean="0">
                <a:solidFill>
                  <a:srgbClr val="002060"/>
                </a:solidFill>
                <a:latin typeface="Trebuchet MS" panose="020B0603020202020204" pitchFamily="34" charset="0"/>
              </a:rPr>
              <a:t>Kramer</a:t>
            </a:r>
          </a:p>
          <a:p>
            <a:r>
              <a:rPr lang="it-IT" sz="1600" b="1" i="1" dirty="0" err="1" smtClean="0">
                <a:solidFill>
                  <a:srgbClr val="002060"/>
                </a:solidFill>
                <a:latin typeface="Trebuchet MS" panose="020B0603020202020204" pitchFamily="34" charset="0"/>
              </a:rPr>
              <a:t>Trentacoste</a:t>
            </a:r>
            <a:endParaRPr lang="it-IT" sz="1600" b="1" i="1" dirty="0" smtClean="0">
              <a:solidFill>
                <a:srgbClr val="002060"/>
              </a:solidFill>
              <a:latin typeface="Trebuchet MS" panose="020B0603020202020204" pitchFamily="34" charset="0"/>
            </a:endParaRPr>
          </a:p>
          <a:p>
            <a:r>
              <a:rPr lang="it-IT" sz="1600" b="1" i="1" dirty="0" smtClean="0">
                <a:solidFill>
                  <a:srgbClr val="002060"/>
                </a:solidFill>
                <a:latin typeface="Trebuchet MS" panose="020B0603020202020204" pitchFamily="34" charset="0"/>
              </a:rPr>
              <a:t>Viotti</a:t>
            </a:r>
          </a:p>
          <a:p>
            <a:r>
              <a:rPr lang="it-IT" sz="1600" b="1" i="1" dirty="0" smtClean="0">
                <a:solidFill>
                  <a:srgbClr val="002060"/>
                </a:solidFill>
                <a:latin typeface="Trebuchet MS" panose="020B0603020202020204" pitchFamily="34" charset="0"/>
              </a:rPr>
              <a:t>Grasselli </a:t>
            </a:r>
          </a:p>
          <a:p>
            <a:r>
              <a:rPr lang="it-IT" sz="1600" b="1" i="1" dirty="0" smtClean="0">
                <a:solidFill>
                  <a:srgbClr val="002060"/>
                </a:solidFill>
                <a:latin typeface="Trebuchet MS" panose="020B0603020202020204" pitchFamily="34" charset="0"/>
              </a:rPr>
              <a:t>Ortles</a:t>
            </a:r>
          </a:p>
          <a:p>
            <a:r>
              <a:rPr lang="it-IT" sz="1600" b="1" i="1" dirty="0" smtClean="0">
                <a:solidFill>
                  <a:srgbClr val="002060"/>
                </a:solidFill>
                <a:latin typeface="Trebuchet MS" panose="020B0603020202020204" pitchFamily="34" charset="0"/>
              </a:rPr>
              <a:t>Noto</a:t>
            </a:r>
          </a:p>
          <a:p>
            <a:r>
              <a:rPr lang="it-IT" sz="1600" b="1" i="1" dirty="0" smtClean="0">
                <a:solidFill>
                  <a:srgbClr val="002060"/>
                </a:solidFill>
                <a:latin typeface="Trebuchet MS" panose="020B0603020202020204" pitchFamily="34" charset="0"/>
              </a:rPr>
              <a:t>Ripamonti</a:t>
            </a:r>
          </a:p>
          <a:p>
            <a:r>
              <a:rPr lang="it-IT" sz="1600" b="1" i="1" dirty="0" smtClean="0">
                <a:solidFill>
                  <a:srgbClr val="002060"/>
                </a:solidFill>
                <a:latin typeface="Trebuchet MS" panose="020B0603020202020204" pitchFamily="34" charset="0"/>
              </a:rPr>
              <a:t>Via G.B. Grassi - </a:t>
            </a:r>
            <a:r>
              <a:rPr lang="it-IT" sz="1600" b="1" i="1" dirty="0" err="1" smtClean="0">
                <a:solidFill>
                  <a:srgbClr val="002060"/>
                </a:solidFill>
                <a:latin typeface="Trebuchet MS" panose="020B0603020202020204" pitchFamily="34" charset="0"/>
              </a:rPr>
              <a:t>Vialba</a:t>
            </a:r>
            <a:endParaRPr lang="it-IT" sz="1600" b="1" i="1" dirty="0" smtClean="0">
              <a:solidFill>
                <a:srgbClr val="002060"/>
              </a:solidFill>
              <a:latin typeface="Trebuchet MS" panose="020B0603020202020204" pitchFamily="34" charset="0"/>
            </a:endParaRPr>
          </a:p>
        </p:txBody>
      </p:sp>
      <p:sp>
        <p:nvSpPr>
          <p:cNvPr id="9" name="Ovale 8"/>
          <p:cNvSpPr/>
          <p:nvPr/>
        </p:nvSpPr>
        <p:spPr>
          <a:xfrm>
            <a:off x="5652120" y="1426727"/>
            <a:ext cx="432048" cy="432048"/>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10" name="CasellaDiTesto 9"/>
          <p:cNvSpPr txBox="1"/>
          <p:nvPr/>
        </p:nvSpPr>
        <p:spPr>
          <a:xfrm>
            <a:off x="5724128" y="1458085"/>
            <a:ext cx="360040" cy="369332"/>
          </a:xfrm>
          <a:prstGeom prst="rect">
            <a:avLst/>
          </a:prstGeom>
          <a:noFill/>
        </p:spPr>
        <p:txBody>
          <a:bodyPr wrap="square" rtlCol="0">
            <a:spAutoFit/>
          </a:bodyPr>
          <a:lstStyle/>
          <a:p>
            <a:r>
              <a:rPr lang="it-IT" b="1" dirty="0" smtClean="0">
                <a:solidFill>
                  <a:schemeClr val="bg1"/>
                </a:solidFill>
                <a:latin typeface="+mj-lt"/>
              </a:rPr>
              <a:t>3</a:t>
            </a:r>
            <a:endParaRPr lang="it-IT" b="1" dirty="0">
              <a:solidFill>
                <a:schemeClr val="bg1"/>
              </a:solidFill>
              <a:latin typeface="+mj-lt"/>
            </a:endParaRPr>
          </a:p>
        </p:txBody>
      </p:sp>
      <p:pic>
        <p:nvPicPr>
          <p:cNvPr id="11" name="Picture 2" descr="C:\Users\Francesco\Desktop\22 settembre Polimi\Mappa delle sedi a Milano - Citta' Studi - Università degli Studi di Milano_file\mappa_cittastu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99006"/>
            <a:ext cx="4093304" cy="3843543"/>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69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16632"/>
            <a:ext cx="9144000" cy="575157"/>
          </a:xfrm>
          <a:prstGeom prst="rect">
            <a:avLst/>
          </a:prstGeom>
        </p:spPr>
        <p:txBody>
          <a:bodyPr wrap="square">
            <a:spAutoFit/>
          </a:bodyPr>
          <a:lstStyle/>
          <a:p>
            <a:pPr algn="ctr">
              <a:lnSpc>
                <a:spcPts val="1019"/>
              </a:lnSpc>
              <a:spcBef>
                <a:spcPts val="51"/>
              </a:spcBef>
            </a:pPr>
            <a:r>
              <a:rPr lang="it-IT" dirty="0" smtClean="0">
                <a:solidFill>
                  <a:srgbClr val="16385F"/>
                </a:solidFill>
                <a:latin typeface="Arial"/>
                <a:cs typeface="Arial"/>
              </a:rPr>
              <a:t> </a:t>
            </a:r>
            <a:endParaRPr lang="it-IT" sz="2000" b="1" dirty="0">
              <a:latin typeface="Trebuchet MS" panose="020B0603020202020204" pitchFamily="34" charset="0"/>
              <a:cs typeface="Arial"/>
            </a:endParaRPr>
          </a:p>
          <a:p>
            <a:pPr marL="370903" marR="382219" algn="ctr">
              <a:lnSpc>
                <a:spcPct val="95825"/>
              </a:lnSpc>
              <a:spcBef>
                <a:spcPts val="29"/>
              </a:spcBef>
            </a:pPr>
            <a:r>
              <a:rPr lang="it-IT" sz="2400" b="1" dirty="0">
                <a:solidFill>
                  <a:srgbClr val="16385F"/>
                </a:solidFill>
                <a:latin typeface="Trebuchet MS" panose="020B0603020202020204" pitchFamily="34" charset="0"/>
                <a:cs typeface="Arial"/>
              </a:rPr>
              <a:t>Totali docenti per dipartimento e carriera </a:t>
            </a:r>
            <a:endParaRPr lang="it-IT" sz="2400" b="1" dirty="0" smtClean="0">
              <a:solidFill>
                <a:srgbClr val="16385F"/>
              </a:solidFill>
              <a:latin typeface="Trebuchet MS" panose="020B0603020202020204" pitchFamily="34" charset="0"/>
              <a:cs typeface="Arial"/>
            </a:endParaRPr>
          </a:p>
        </p:txBody>
      </p:sp>
      <p:pic>
        <p:nvPicPr>
          <p:cNvPr id="6" name="Immagine 5"/>
          <p:cNvPicPr>
            <a:picLocks noChangeAspect="1"/>
          </p:cNvPicPr>
          <p:nvPr/>
        </p:nvPicPr>
        <p:blipFill>
          <a:blip r:embed="rId2"/>
          <a:stretch>
            <a:fillRect/>
          </a:stretch>
        </p:blipFill>
        <p:spPr>
          <a:xfrm>
            <a:off x="611560" y="893915"/>
            <a:ext cx="8064895" cy="5332836"/>
          </a:xfrm>
          <a:prstGeom prst="rect">
            <a:avLst/>
          </a:prstGeom>
        </p:spPr>
      </p:pic>
    </p:spTree>
    <p:extLst>
      <p:ext uri="{BB962C8B-B14F-4D97-AF65-F5344CB8AC3E}">
        <p14:creationId xmlns:p14="http://schemas.microsoft.com/office/powerpoint/2010/main" val="4113525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79512" y="262389"/>
            <a:ext cx="8352928" cy="461665"/>
          </a:xfrm>
          <a:prstGeom prst="rect">
            <a:avLst/>
          </a:prstGeom>
        </p:spPr>
        <p:txBody>
          <a:bodyPr wrap="square">
            <a:spAutoFit/>
          </a:bodyPr>
          <a:lstStyle/>
          <a:p>
            <a:pPr algn="ctr"/>
            <a:r>
              <a:rPr lang="it-IT" sz="2400" b="1" dirty="0" smtClean="0">
                <a:solidFill>
                  <a:srgbClr val="002060"/>
                </a:solidFill>
                <a:latin typeface="Trebuchet MS" panose="020B0603020202020204" pitchFamily="34" charset="0"/>
              </a:rPr>
              <a:t>TOTALI Personale  </a:t>
            </a:r>
            <a:r>
              <a:rPr lang="it-IT" sz="2400" b="1" dirty="0" err="1" smtClean="0">
                <a:solidFill>
                  <a:srgbClr val="002060"/>
                </a:solidFill>
                <a:latin typeface="Trebuchet MS" panose="020B0603020202020204" pitchFamily="34" charset="0"/>
              </a:rPr>
              <a:t>t.a.b</a:t>
            </a:r>
            <a:r>
              <a:rPr lang="it-IT" sz="2400" b="1" dirty="0" smtClean="0">
                <a:solidFill>
                  <a:srgbClr val="002060"/>
                </a:solidFill>
                <a:latin typeface="Trebuchet MS" panose="020B0603020202020204" pitchFamily="34" charset="0"/>
              </a:rPr>
              <a:t>.</a:t>
            </a:r>
          </a:p>
        </p:txBody>
      </p:sp>
      <p:sp>
        <p:nvSpPr>
          <p:cNvPr id="4" name="CasellaDiTesto 3"/>
          <p:cNvSpPr txBox="1"/>
          <p:nvPr/>
        </p:nvSpPr>
        <p:spPr>
          <a:xfrm>
            <a:off x="3059832" y="1700808"/>
            <a:ext cx="4176464" cy="3456384"/>
          </a:xfrm>
          <a:prstGeom prst="rect">
            <a:avLst/>
          </a:prstGeom>
          <a:noFill/>
        </p:spPr>
        <p:txBody>
          <a:bodyPr wrap="square" rtlCol="0">
            <a:spAutoFit/>
          </a:bodyPr>
          <a:lstStyle/>
          <a:p>
            <a:endParaRPr lang="it-IT"/>
          </a:p>
        </p:txBody>
      </p:sp>
      <p:pic>
        <p:nvPicPr>
          <p:cNvPr id="3" name="Immagine 2"/>
          <p:cNvPicPr>
            <a:picLocks noChangeAspect="1"/>
          </p:cNvPicPr>
          <p:nvPr/>
        </p:nvPicPr>
        <p:blipFill>
          <a:blip r:embed="rId2"/>
          <a:stretch>
            <a:fillRect/>
          </a:stretch>
        </p:blipFill>
        <p:spPr>
          <a:xfrm>
            <a:off x="1043608" y="1051997"/>
            <a:ext cx="7056784" cy="5024117"/>
          </a:xfrm>
          <a:prstGeom prst="rect">
            <a:avLst/>
          </a:prstGeom>
        </p:spPr>
      </p:pic>
    </p:spTree>
    <p:extLst>
      <p:ext uri="{BB962C8B-B14F-4D97-AF65-F5344CB8AC3E}">
        <p14:creationId xmlns:p14="http://schemas.microsoft.com/office/powerpoint/2010/main" val="3103352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62389"/>
            <a:ext cx="8352928" cy="523220"/>
          </a:xfrm>
          <a:prstGeom prst="rect">
            <a:avLst/>
          </a:prstGeom>
        </p:spPr>
        <p:txBody>
          <a:bodyPr wrap="square">
            <a:spAutoFit/>
          </a:bodyPr>
          <a:lstStyle/>
          <a:p>
            <a:pPr algn="ctr"/>
            <a:r>
              <a:rPr lang="it-IT" sz="2800" b="1" dirty="0">
                <a:solidFill>
                  <a:srgbClr val="002060"/>
                </a:solidFill>
                <a:latin typeface="Trebuchet MS" panose="020B0603020202020204" pitchFamily="34" charset="0"/>
              </a:rPr>
              <a:t>d</a:t>
            </a:r>
            <a:r>
              <a:rPr lang="it-IT" sz="2800" b="1" dirty="0" smtClean="0">
                <a:solidFill>
                  <a:srgbClr val="002060"/>
                </a:solidFill>
                <a:latin typeface="Trebuchet MS" panose="020B0603020202020204" pitchFamily="34" charset="0"/>
              </a:rPr>
              <a:t>ati post-laurea</a:t>
            </a:r>
            <a:endParaRPr lang="it-IT" sz="2800" b="1" dirty="0">
              <a:solidFill>
                <a:srgbClr val="002060"/>
              </a:solidFill>
              <a:latin typeface="Trebuchet MS" panose="020B0603020202020204" pitchFamily="34" charset="0"/>
            </a:endParaRPr>
          </a:p>
        </p:txBody>
      </p:sp>
      <p:graphicFrame>
        <p:nvGraphicFramePr>
          <p:cNvPr id="12" name="Tabella 11"/>
          <p:cNvGraphicFramePr>
            <a:graphicFrameLocks noGrp="1"/>
          </p:cNvGraphicFramePr>
          <p:nvPr>
            <p:extLst>
              <p:ext uri="{D42A27DB-BD31-4B8C-83A1-F6EECF244321}">
                <p14:modId xmlns:p14="http://schemas.microsoft.com/office/powerpoint/2010/main" val="2663567911"/>
              </p:ext>
            </p:extLst>
          </p:nvPr>
        </p:nvGraphicFramePr>
        <p:xfrm>
          <a:off x="1691680" y="1873272"/>
          <a:ext cx="6120680" cy="2563839"/>
        </p:xfrm>
        <a:graphic>
          <a:graphicData uri="http://schemas.openxmlformats.org/drawingml/2006/table">
            <a:tbl>
              <a:tblPr firstRow="1" bandRow="1">
                <a:tableStyleId>{5C22544A-7EE6-4342-B048-85BDC9FD1C3A}</a:tableStyleId>
              </a:tblPr>
              <a:tblGrid>
                <a:gridCol w="3060340">
                  <a:extLst>
                    <a:ext uri="{9D8B030D-6E8A-4147-A177-3AD203B41FA5}">
                      <a16:colId xmlns:a16="http://schemas.microsoft.com/office/drawing/2014/main" val="20000"/>
                    </a:ext>
                  </a:extLst>
                </a:gridCol>
                <a:gridCol w="3060340">
                  <a:extLst>
                    <a:ext uri="{9D8B030D-6E8A-4147-A177-3AD203B41FA5}">
                      <a16:colId xmlns:a16="http://schemas.microsoft.com/office/drawing/2014/main" val="20001"/>
                    </a:ext>
                  </a:extLst>
                </a:gridCol>
              </a:tblGrid>
              <a:tr h="405520">
                <a:tc>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lang="it-IT" sz="1200" b="1" dirty="0">
                        <a:solidFill>
                          <a:schemeClr val="bg1"/>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lang="it-IT" sz="1200" b="1" dirty="0">
                        <a:solidFill>
                          <a:srgbClr val="002060"/>
                        </a:solidFill>
                        <a:latin typeface="Trebuchet MS" panose="020B0603020202020204" pitchFamily="34" charset="0"/>
                      </a:endParaRPr>
                    </a:p>
                  </a:txBody>
                  <a:tcPr/>
                </a:tc>
                <a:extLst>
                  <a:ext uri="{0D108BD9-81ED-4DB2-BD59-A6C34878D82A}">
                    <a16:rowId xmlns:a16="http://schemas.microsoft.com/office/drawing/2014/main" val="10000"/>
                  </a:ext>
                </a:extLst>
              </a:tr>
              <a:tr h="357241">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DOTTORANDI</a:t>
                      </a:r>
                      <a:endParaRPr lang="it-IT" sz="1200" b="1" dirty="0">
                        <a:solidFill>
                          <a:srgbClr val="002060"/>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750</a:t>
                      </a:r>
                      <a:endParaRPr lang="it-IT" sz="1200" b="1" dirty="0">
                        <a:solidFill>
                          <a:srgbClr val="002060"/>
                        </a:solidFill>
                        <a:latin typeface="Trebuchet MS" panose="020B0603020202020204" pitchFamily="34" charset="0"/>
                      </a:endParaRPr>
                    </a:p>
                  </a:txBody>
                  <a:tcPr/>
                </a:tc>
                <a:extLst>
                  <a:ext uri="{0D108BD9-81ED-4DB2-BD59-A6C34878D82A}">
                    <a16:rowId xmlns:a16="http://schemas.microsoft.com/office/drawing/2014/main" val="10001"/>
                  </a:ext>
                </a:extLst>
              </a:tr>
              <a:tr h="584518">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SPECIALIZZANDI</a:t>
                      </a:r>
                      <a:br>
                        <a:rPr lang="it-IT" sz="1200" b="1" dirty="0" smtClean="0">
                          <a:solidFill>
                            <a:srgbClr val="002060"/>
                          </a:solidFill>
                          <a:latin typeface="Trebuchet MS" panose="020B0603020202020204" pitchFamily="34" charset="0"/>
                        </a:rPr>
                      </a:br>
                      <a:endParaRPr lang="it-IT" sz="1200" b="1" dirty="0">
                        <a:solidFill>
                          <a:srgbClr val="002060"/>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1367</a:t>
                      </a:r>
                      <a:endParaRPr lang="it-IT" sz="1200" b="1" dirty="0">
                        <a:solidFill>
                          <a:srgbClr val="002060"/>
                        </a:solidFill>
                        <a:latin typeface="Trebuchet MS" panose="020B0603020202020204" pitchFamily="34" charset="0"/>
                      </a:endParaRPr>
                    </a:p>
                  </a:txBody>
                  <a:tcPr/>
                </a:tc>
                <a:extLst>
                  <a:ext uri="{0D108BD9-81ED-4DB2-BD59-A6C34878D82A}">
                    <a16:rowId xmlns:a16="http://schemas.microsoft.com/office/drawing/2014/main" val="10002"/>
                  </a:ext>
                </a:extLst>
              </a:tr>
              <a:tr h="405520">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ASSEGNISTI</a:t>
                      </a:r>
                      <a:endParaRPr lang="it-IT" sz="1200" b="1" dirty="0">
                        <a:solidFill>
                          <a:srgbClr val="002060"/>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647</a:t>
                      </a:r>
                      <a:endParaRPr lang="it-IT" sz="1200" b="1" dirty="0">
                        <a:solidFill>
                          <a:srgbClr val="002060"/>
                        </a:solidFill>
                        <a:latin typeface="Trebuchet MS" panose="020B0603020202020204" pitchFamily="34" charset="0"/>
                      </a:endParaRPr>
                    </a:p>
                  </a:txBody>
                  <a:tcPr/>
                </a:tc>
                <a:extLst>
                  <a:ext uri="{0D108BD9-81ED-4DB2-BD59-A6C34878D82A}">
                    <a16:rowId xmlns:a16="http://schemas.microsoft.com/office/drawing/2014/main" val="10003"/>
                  </a:ext>
                </a:extLst>
              </a:tr>
              <a:tr h="405520">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BORSISTI</a:t>
                      </a:r>
                      <a:endParaRPr lang="it-IT" sz="1200" b="1" dirty="0">
                        <a:solidFill>
                          <a:srgbClr val="002060"/>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138</a:t>
                      </a:r>
                      <a:endParaRPr lang="it-IT" sz="1200" b="1" dirty="0">
                        <a:solidFill>
                          <a:srgbClr val="002060"/>
                        </a:solidFill>
                        <a:latin typeface="Trebuchet MS" panose="020B0603020202020204" pitchFamily="34" charset="0"/>
                      </a:endParaRPr>
                    </a:p>
                  </a:txBody>
                  <a:tcPr/>
                </a:tc>
                <a:extLst>
                  <a:ext uri="{0D108BD9-81ED-4DB2-BD59-A6C34878D82A}">
                    <a16:rowId xmlns:a16="http://schemas.microsoft.com/office/drawing/2014/main" val="10004"/>
                  </a:ext>
                </a:extLst>
              </a:tr>
              <a:tr h="405520">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BORSISTI ESENTI</a:t>
                      </a:r>
                      <a:endParaRPr lang="it-IT" sz="1200" b="1" dirty="0">
                        <a:solidFill>
                          <a:srgbClr val="002060"/>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3634</a:t>
                      </a:r>
                      <a:endParaRPr lang="it-IT" sz="1200" b="1" dirty="0">
                        <a:solidFill>
                          <a:srgbClr val="002060"/>
                        </a:solidFill>
                        <a:latin typeface="Trebuchet MS" panose="020B0603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83002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Filo">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Filo">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Filo">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2_Filo">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3_Filo">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4546</TotalTime>
  <Words>2288</Words>
  <Application>Microsoft Office PowerPoint</Application>
  <PresentationFormat>Presentazione su schermo (4:3)</PresentationFormat>
  <Paragraphs>467</Paragraphs>
  <Slides>34</Slides>
  <Notes>6</Notes>
  <HiddenSlides>0</HiddenSlides>
  <MMClips>1</MMClips>
  <ScaleCrop>false</ScaleCrop>
  <HeadingPairs>
    <vt:vector size="6" baseType="variant">
      <vt:variant>
        <vt:lpstr>Caratteri utilizzati</vt:lpstr>
      </vt:variant>
      <vt:variant>
        <vt:i4>14</vt:i4>
      </vt:variant>
      <vt:variant>
        <vt:lpstr>Tema</vt:lpstr>
      </vt:variant>
      <vt:variant>
        <vt:i4>6</vt:i4>
      </vt:variant>
      <vt:variant>
        <vt:lpstr>Titoli diapositive</vt:lpstr>
      </vt:variant>
      <vt:variant>
        <vt:i4>34</vt:i4>
      </vt:variant>
    </vt:vector>
  </HeadingPairs>
  <TitlesOfParts>
    <vt:vector size="54" baseType="lpstr">
      <vt:lpstr>ＭＳ Ｐゴシック</vt:lpstr>
      <vt:lpstr>Arial</vt:lpstr>
      <vt:lpstr>Calibri</vt:lpstr>
      <vt:lpstr>Century Gothic</vt:lpstr>
      <vt:lpstr>Courier</vt:lpstr>
      <vt:lpstr>Courier New</vt:lpstr>
      <vt:lpstr>Garamond</vt:lpstr>
      <vt:lpstr>Geneva</vt:lpstr>
      <vt:lpstr>Times New Roman</vt:lpstr>
      <vt:lpstr>Trebuchet MS</vt:lpstr>
      <vt:lpstr>Verdana</vt:lpstr>
      <vt:lpstr>Wingdings</vt:lpstr>
      <vt:lpstr>Wingdings 3</vt:lpstr>
      <vt:lpstr>ヒラギノ角ゴ Pro W3</vt:lpstr>
      <vt:lpstr>1_Tema di Office</vt:lpstr>
      <vt:lpstr>5_Filo</vt:lpstr>
      <vt:lpstr>Filo</vt:lpstr>
      <vt:lpstr>1_Filo</vt:lpstr>
      <vt:lpstr>2_Filo</vt:lpstr>
      <vt:lpstr>3_Filo</vt:lpstr>
      <vt:lpstr>Presentazione standard di PowerPoint</vt:lpstr>
      <vt:lpstr>  DECRETO INTERMINISTERIALE del 27 Marzo 1998  (c.d. Decreto Ronchi) «Mobilita' sostenibile nelle aree urbane» (G.U. n. 179 del 3-8-1998)  Ministero dell‘Ambiente di concerto con I MINISTRI DEI LAVORI PUBBLICI, DELLA SANITA' E DEI TRASPORTI E DELLA NAVIGAZIONE  Art. 3 1. Le imprese e gli enti pubblici con singole unità locali con più di 300 dipendenti e le imprese con complessivamente più di 800 addetti ubicate nei comuni di cui al comma 1 dell'art. 2  [comuni compresi nelle zone a rischio di inquinamento atmosferico],  adottano il piano degli spostamenti casa-lavoro del proprio personale dipendente,  individuando a tal fine un responsabile della mobilità aziendale.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L'espressione mobilità sostenibile indica un modello di mobilità (con particolare riferimento alla mobilità urbana) che utilizza mezzi di spostamento in grado di diminuire gli impatti ambientali, sociali, economici e territoriali generati dai veicoli privati, ovvero:  l’inquinamento atmosferico e le emissioni di gas serra; l‘inquinamento acustico; la congestione stradale; l‘incidentalità; il degrado delle aree urbane (causato dallo spazio occupato dagli autoveicoli a scapito dei pedoni); il consumo di territorio (causato dalla realizzazione delle strade e infrastrutture); i costi degli spostamenti (sia a carico della comunità sia del singolo).  Le Amministrazioni Pubbliche sono primariamente coinvolte nella promozione ed organizzazione della mobilità sostenibile; gli interventi sono finalizzati a ridurre la presenza degli autoveicoli privati negli spazi urbani per favorire la mobilità alternativa, che può essere svolta:  a piedi, in bicicletta, con i mezzi di trasporto pubblico (tram, sistema ferroviario metropolitano, treni, autobus); con i mezzi di trasporto privato condivisi (car sharing, cioè utilizzo di auto a noleggio condivisa su prenotazione; car pooling ovvero condivisione dello stesso veicolo utilizzato contemporaneamente da più persone);  Tra gli interventi più efficaci si riconoscono le misure di incentivazione all’uso (tariffe agevolate, contributi economici) ed al potenziamento del trasporto pubblico locale (con corsie riservate e vie preferenziali, sistemi di integrazione tariffaria) nonché l'adozione di specifici strumenti di pianificazione (Piano Urbano per la Mobilità, programma strategico per sviluppare una visione  di sistema  della mobilità con orizzonte temporale di breve-medio-lungo periodo).  </vt:lpstr>
      <vt:lpstr>ABBONAMENTI</vt:lpstr>
      <vt:lpstr>ABBONAMENTI</vt:lpstr>
      <vt:lpstr>ABBONAMENTI</vt:lpstr>
      <vt:lpstr>ABBONAMENTI</vt:lpstr>
      <vt:lpstr>ABBONAMENTI</vt:lpstr>
      <vt:lpstr>ABBONAMENTI  ATM</vt:lpstr>
      <vt:lpstr>Mi1 - Mi3 RICARICA     € 460,00        € 201,77  Mi1 - Mi4 RICARICA     € 552,00    € 293,77  Mi1 - Mi5 RICARICA               € 644,00    € 385,77  Mi1 - Mi6 RICARICA     € 682,00    € 423,77  Mi1 - Mi7 RICARICA     € 712,00    € 453,77  Mi1 - Mi8 RICARICA     € 738,00    € 479,77  Mi1 - Mi9 RICARICA     € 761,00    € 502,77  Mi3 - Mi4 RICARICA     € 368,00    € 109,77  Mi3 - Mi5 RICARICA     € 460,00    € 201,77  Mi3 - Mi6 RICARICA     € 552,00    € 293,77  Mi3 - Mi7 RICARICA     € 644,00    € 385,77  Mi3 - Mi8 RICARICA     € 682,00    € 423,77  Mi3 - Mi9 RICARICA     € 712,00    € 453,77  Mi4 - Mi5 RICARICA     € 368,00    € 109,77  Mi4 - Mi6 RICARICA     € 460,00    € 201,77  Mi4 - Mi7 RICARICA     € 552,00    € 293,77  Mi4 - Mi8 RICARICA     € 644,00   € 385,77  Mi4 - Mi9 RICARICA     € 682,00    € 423,77  Mi5 - Mi6 RICARICA     € 368,00    € 109,77  Mi5 - Mi7 RICARICA     € 460,00    € 201,77  Mi5 - Mi8 RICARICA     € 552,00    € 293,77  Mi5 - Mi9 RICARICA     € 644,00    € 385,77  Mi6 - Mi7 RICARICA     € 368,00    € 109,77  Mi6 - Mi8 RICARICA     € 460,00    € 201,77  Mi6 - Mi9 RICARICA     € 552,00    € 293,77  Mi7 - Mi8 RICARICA     € 368,00    € 109,77 Mi7 - Mi9 RICARICA     € 460,00    € 201,77  Mi8 - Mi9 RICARICA     € 368,00    € 109,77</vt:lpstr>
      <vt:lpstr>ABBONAMENTI  TRENORD</vt:lpstr>
      <vt:lpstr>ABBONAMENTI  IVOL</vt:lpstr>
      <vt:lpstr>                                              ABBONAMENTI  AUTOLINEE    Il personale d’Ateneo titolare di abbonamenti ad autolinee non incluse nell’attuale sistema tariffario STIBM (ex SITAM), quali ad esempio STAR, ADDA TRASPORTI, ecc., posso chiedere un rimborso fino a un massimo di 258,23 euro all'anno.  Nel caso di abbonamento annuale, l'Ateneo rimborsa in busta paga l'intero importo del rimborso nel primo mese utile, recuperandolo poi in 12 rate mensili, trattenute sempre in busta paga.     Richiesta del rimborso Per ottenere il rimborso, è necessario prima inviare documento PDF l'apposito modulo all’e-mail indirizzo di posta mobilitadateneo@unimi.it e consegnare poi all’Ufficio del Mobility Manager d'Ateneo (via Sant'Antonio 12 - piano terra) i documenti specificati nel modulo a seconda della tipologia di abbonamento.  Se l'autolinea utilizzata non emette abbonamenti annuali, è possibile ottenere il rimborso degli abbonamenti mensili o settimanali. In questo la richiesta va presentata ogni tre mesi.    </vt:lpstr>
      <vt:lpstr>INTERVENTI  PROGRAMMATICI </vt:lpstr>
      <vt:lpstr>                                         NUOVI  INTERVENTI   IN  CORSO                                                                                                                 ACCORDI  l'Ateneo supporta forme innovative ed ecologiche di trasporto, con l'obiettivo di sviluppare una mobilità del proprio personale sempre più sostenibile a livello ambientale e finalizzata al contenimento del consumo energetico, attraverso convenzioni agevolative senza oneri a carico del B.U.  &gt; con  aziende produttrici (sconti direttamente riconosciuti al personale ed agli studenti)  • di biciclette anche a pedalata assistita;   • cargobike (c.. «bici da lavoro» anche elettriche, dotate di appositi cassoni attrezzati anche chiusi/impermeabilizzati/imbottiti per trasporto di bambini, animali, piccoli carichi);  • scoother sharing    &gt; con posteggi e garage (sconti direttamente riconosciuti al personale) dentro/fuori l’Area «C» (in prossimità delle  principali direttrici urbane di transito verso le strutture universitarie), al fine di contenere l’uso del veicolo privato limitatamente alle tratte non agevolmente servite da mezzi pubblici.  </vt:lpstr>
      <vt:lpstr>INTERVENTI  PROGRAMMATICI </vt:lpstr>
      <vt:lpstr>INTERVENTI  PROGRAMMATICI </vt:lpstr>
      <vt:lpstr>INTERVENTI PROGRAMMATICI        </vt:lpstr>
      <vt:lpstr>QUESTIONARIO MOBILITA’ SOSTENIBILE negli Atenei italiani</vt:lpstr>
      <vt:lpstr>La Sharing Mobility all’Università degli Studi di Milano</vt:lpstr>
      <vt:lpstr>Mobilità quotidiana (1)</vt:lpstr>
      <vt:lpstr>Mobilità quotidiana (2)</vt:lpstr>
      <vt:lpstr>Motivi di preferenza per tipologia di mezzo</vt:lpstr>
      <vt:lpstr>Soddisfazione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Ufficio Welfare</dc:creator>
  <cp:lastModifiedBy>Stasi</cp:lastModifiedBy>
  <cp:revision>536</cp:revision>
  <cp:lastPrinted>2017-09-14T13:55:46Z</cp:lastPrinted>
  <dcterms:created xsi:type="dcterms:W3CDTF">2014-02-07T12:11:54Z</dcterms:created>
  <dcterms:modified xsi:type="dcterms:W3CDTF">2020-03-24T15:48:37Z</dcterms:modified>
</cp:coreProperties>
</file>