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8" r:id="rId2"/>
    <p:sldId id="456" r:id="rId3"/>
    <p:sldId id="365" r:id="rId4"/>
    <p:sldId id="372" r:id="rId5"/>
    <p:sldId id="367" r:id="rId6"/>
    <p:sldId id="470" r:id="rId7"/>
    <p:sldId id="446" r:id="rId8"/>
    <p:sldId id="357" r:id="rId9"/>
    <p:sldId id="457" r:id="rId10"/>
    <p:sldId id="458" r:id="rId11"/>
    <p:sldId id="459" r:id="rId12"/>
    <p:sldId id="424" r:id="rId13"/>
    <p:sldId id="461" r:id="rId14"/>
    <p:sldId id="464" r:id="rId15"/>
    <p:sldId id="465" r:id="rId16"/>
    <p:sldId id="467" r:id="rId17"/>
    <p:sldId id="469" r:id="rId18"/>
    <p:sldId id="468" r:id="rId19"/>
    <p:sldId id="425" r:id="rId20"/>
    <p:sldId id="471" r:id="rId21"/>
    <p:sldId id="462" r:id="rId22"/>
    <p:sldId id="463" r:id="rId23"/>
    <p:sldId id="447" r:id="rId24"/>
    <p:sldId id="449" r:id="rId25"/>
    <p:sldId id="442" r:id="rId26"/>
    <p:sldId id="358" r:id="rId27"/>
    <p:sldId id="445" r:id="rId28"/>
    <p:sldId id="260" r:id="rId2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F15701"/>
    <a:srgbClr val="EDEDED"/>
    <a:srgbClr val="BA9C92"/>
    <a:srgbClr val="B7978C"/>
    <a:srgbClr val="C9B3AA"/>
    <a:srgbClr val="C9C8C4"/>
    <a:srgbClr val="BBBAB6"/>
    <a:srgbClr val="D0CF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0" autoAdjust="0"/>
    <p:restoredTop sz="94660"/>
  </p:normalViewPr>
  <p:slideViewPr>
    <p:cSldViewPr snapToGrid="0">
      <p:cViewPr varScale="1">
        <p:scale>
          <a:sx n="107" d="100"/>
          <a:sy n="107" d="100"/>
        </p:scale>
        <p:origin x="-108" y="-18"/>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30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2601849-BCAC-4BC8-9B52-17E1281DDA86}" type="datetimeFigureOut">
              <a:rPr lang="en-US" smtClean="0"/>
              <a:t>9/15/2017</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1F08ECD-4F9C-49AC-8D4D-6775AFFC2237}" type="slidenum">
              <a:rPr lang="en-US" smtClean="0"/>
              <a:t>‹#›</a:t>
            </a:fld>
            <a:endParaRPr lang="en-US"/>
          </a:p>
        </p:txBody>
      </p:sp>
    </p:spTree>
    <p:extLst>
      <p:ext uri="{BB962C8B-B14F-4D97-AF65-F5344CB8AC3E}">
        <p14:creationId xmlns:p14="http://schemas.microsoft.com/office/powerpoint/2010/main" val="3312934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653E6361-6B1E-48B5-9A0F-CC836724C8C1}" type="slidenum">
              <a:rPr lang="en-US" altLang="en-US" sz="1200" smtClean="0"/>
              <a:pPr eaLnBrk="1" hangingPunct="1"/>
              <a:t>3</a:t>
            </a:fld>
            <a:endParaRPr lang="en-US" altLang="en-US" sz="1200" smtClean="0"/>
          </a:p>
        </p:txBody>
      </p:sp>
    </p:spTree>
    <p:extLst>
      <p:ext uri="{BB962C8B-B14F-4D97-AF65-F5344CB8AC3E}">
        <p14:creationId xmlns:p14="http://schemas.microsoft.com/office/powerpoint/2010/main" val="1324891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a:ln/>
        </p:spPr>
      </p:sp>
      <p:sp>
        <p:nvSpPr>
          <p:cNvPr id="46082" name="Notes Placeholder 2"/>
          <p:cNvSpPr>
            <a:spLocks noGrp="1"/>
          </p:cNvSpPr>
          <p:nvPr>
            <p:ph type="body" idx="1"/>
          </p:nvPr>
        </p:nvSpPr>
        <p:spPr>
          <a:noFill/>
          <a:ln/>
        </p:spPr>
        <p:txBody>
          <a:bodyPr/>
          <a:lstStyle/>
          <a:p>
            <a:pPr eaLnBrk="1" hangingPunct="1">
              <a:spcBef>
                <a:spcPct val="0"/>
              </a:spcBef>
            </a:pPr>
            <a:endParaRPr lang="en-US" altLang="en-US" smtClean="0"/>
          </a:p>
        </p:txBody>
      </p:sp>
      <p:sp>
        <p:nvSpPr>
          <p:cNvPr id="46083" name="Slide Number Placeholder 3"/>
          <p:cNvSpPr>
            <a:spLocks noGrp="1"/>
          </p:cNvSpPr>
          <p:nvPr>
            <p:ph type="sldNum" sz="quarter" idx="5"/>
          </p:nvPr>
        </p:nvSpPr>
        <p:spPr>
          <a:noFill/>
        </p:spPr>
        <p:txBody>
          <a:bodyPr/>
          <a:lstStyle/>
          <a:p>
            <a:fld id="{F69A1839-8925-47A6-B69E-FCA4847F18B9}" type="slidenum">
              <a:rPr lang="en-US" altLang="en-US" smtClean="0"/>
              <a:pPr/>
              <a:t>4</a:t>
            </a:fld>
            <a:endParaRPr lang="en-US" altLang="en-US" smtClean="0"/>
          </a:p>
        </p:txBody>
      </p:sp>
    </p:spTree>
    <p:extLst>
      <p:ext uri="{BB962C8B-B14F-4D97-AF65-F5344CB8AC3E}">
        <p14:creationId xmlns:p14="http://schemas.microsoft.com/office/powerpoint/2010/main" val="94959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500">
                <a:solidFill>
                  <a:schemeClr val="tx1"/>
                </a:solidFill>
                <a:latin typeface="Arial" charset="0"/>
              </a:defRPr>
            </a:lvl1pPr>
            <a:lvl2pPr marL="785372" indent="-302066" eaLnBrk="0" hangingPunct="0">
              <a:defRPr sz="2500">
                <a:solidFill>
                  <a:schemeClr val="tx1"/>
                </a:solidFill>
                <a:latin typeface="Arial" charset="0"/>
              </a:defRPr>
            </a:lvl2pPr>
            <a:lvl3pPr marL="1208265" indent="-241653" eaLnBrk="0" hangingPunct="0">
              <a:defRPr sz="2500">
                <a:solidFill>
                  <a:schemeClr val="tx1"/>
                </a:solidFill>
                <a:latin typeface="Arial" charset="0"/>
              </a:defRPr>
            </a:lvl3pPr>
            <a:lvl4pPr marL="1691571" indent="-241653" eaLnBrk="0" hangingPunct="0">
              <a:defRPr sz="2500">
                <a:solidFill>
                  <a:schemeClr val="tx1"/>
                </a:solidFill>
                <a:latin typeface="Arial" charset="0"/>
              </a:defRPr>
            </a:lvl4pPr>
            <a:lvl5pPr marL="2174878" indent="-241653" eaLnBrk="0" hangingPunct="0">
              <a:defRPr sz="2500">
                <a:solidFill>
                  <a:schemeClr val="tx1"/>
                </a:solidFill>
                <a:latin typeface="Arial" charset="0"/>
              </a:defRPr>
            </a:lvl5pPr>
            <a:lvl6pPr marL="2658184" indent="-241653" eaLnBrk="0" fontAlgn="base" hangingPunct="0">
              <a:spcBef>
                <a:spcPct val="0"/>
              </a:spcBef>
              <a:spcAft>
                <a:spcPct val="0"/>
              </a:spcAft>
              <a:defRPr sz="2500">
                <a:solidFill>
                  <a:schemeClr val="tx1"/>
                </a:solidFill>
                <a:latin typeface="Arial" charset="0"/>
              </a:defRPr>
            </a:lvl6pPr>
            <a:lvl7pPr marL="3141490" indent="-241653" eaLnBrk="0" fontAlgn="base" hangingPunct="0">
              <a:spcBef>
                <a:spcPct val="0"/>
              </a:spcBef>
              <a:spcAft>
                <a:spcPct val="0"/>
              </a:spcAft>
              <a:defRPr sz="2500">
                <a:solidFill>
                  <a:schemeClr val="tx1"/>
                </a:solidFill>
                <a:latin typeface="Arial" charset="0"/>
              </a:defRPr>
            </a:lvl7pPr>
            <a:lvl8pPr marL="3624796" indent="-241653" eaLnBrk="0" fontAlgn="base" hangingPunct="0">
              <a:spcBef>
                <a:spcPct val="0"/>
              </a:spcBef>
              <a:spcAft>
                <a:spcPct val="0"/>
              </a:spcAft>
              <a:defRPr sz="2500">
                <a:solidFill>
                  <a:schemeClr val="tx1"/>
                </a:solidFill>
                <a:latin typeface="Arial" charset="0"/>
              </a:defRPr>
            </a:lvl8pPr>
            <a:lvl9pPr marL="4108102" indent="-241653" eaLnBrk="0" fontAlgn="base" hangingPunct="0">
              <a:spcBef>
                <a:spcPct val="0"/>
              </a:spcBef>
              <a:spcAft>
                <a:spcPct val="0"/>
              </a:spcAft>
              <a:defRPr sz="2500">
                <a:solidFill>
                  <a:schemeClr val="tx1"/>
                </a:solidFill>
                <a:latin typeface="Arial" charset="0"/>
              </a:defRPr>
            </a:lvl9pPr>
          </a:lstStyle>
          <a:p>
            <a:pPr eaLnBrk="1" hangingPunct="1"/>
            <a:fld id="{5DBA8A77-ED29-41BB-997A-29425213316B}" type="slidenum">
              <a:rPr lang="en-US" altLang="en-US" sz="1300"/>
              <a:pPr eaLnBrk="1" hangingPunct="1"/>
              <a:t>8</a:t>
            </a:fld>
            <a:endParaRPr lang="en-US" altLang="en-US" sz="1300"/>
          </a:p>
        </p:txBody>
      </p:sp>
    </p:spTree>
    <p:extLst>
      <p:ext uri="{BB962C8B-B14F-4D97-AF65-F5344CB8AC3E}">
        <p14:creationId xmlns:p14="http://schemas.microsoft.com/office/powerpoint/2010/main" val="2558533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E1973D92-CD50-4490-BC40-66AE71A8F097}" type="slidenum">
              <a:rPr lang="en-US" altLang="en-US" sz="1200" smtClean="0"/>
              <a:pPr eaLnBrk="1" hangingPunct="1"/>
              <a:t>10</a:t>
            </a:fld>
            <a:endParaRPr lang="en-US" altLang="en-US" sz="1200" smtClean="0"/>
          </a:p>
        </p:txBody>
      </p:sp>
    </p:spTree>
    <p:extLst>
      <p:ext uri="{BB962C8B-B14F-4D97-AF65-F5344CB8AC3E}">
        <p14:creationId xmlns:p14="http://schemas.microsoft.com/office/powerpoint/2010/main" val="411952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D49947F8-1E3C-459A-B593-FE0C6C78EE83}" type="slidenum">
              <a:rPr lang="en-US" altLang="en-US" sz="1200" smtClean="0"/>
              <a:pPr eaLnBrk="1" hangingPunct="1"/>
              <a:t>27</a:t>
            </a:fld>
            <a:endParaRPr lang="en-US" altLang="en-US" sz="1200" smtClean="0"/>
          </a:p>
        </p:txBody>
      </p:sp>
    </p:spTree>
    <p:extLst>
      <p:ext uri="{BB962C8B-B14F-4D97-AF65-F5344CB8AC3E}">
        <p14:creationId xmlns:p14="http://schemas.microsoft.com/office/powerpoint/2010/main" val="781314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00C2455-7408-4A6C-A476-77308069A738}" type="datetimeFigureOut">
              <a:rPr lang="en-US" smtClean="0"/>
              <a:t>9/15/2017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74BCC4-85E7-4360-82B2-6072D502E82B}" type="slidenum">
              <a:rPr lang="en-US" smtClean="0"/>
              <a:t>‹#›</a:t>
            </a:fld>
            <a:endParaRPr lang="en-US"/>
          </a:p>
        </p:txBody>
      </p:sp>
    </p:spTree>
    <p:extLst>
      <p:ext uri="{BB962C8B-B14F-4D97-AF65-F5344CB8AC3E}">
        <p14:creationId xmlns:p14="http://schemas.microsoft.com/office/powerpoint/2010/main" val="1233278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00C2455-7408-4A6C-A476-77308069A738}" type="datetimeFigureOut">
              <a:rPr lang="en-US" smtClean="0"/>
              <a:t>9/15/2017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74BCC4-85E7-4360-82B2-6072D502E82B}" type="slidenum">
              <a:rPr lang="en-US" smtClean="0"/>
              <a:t>‹#›</a:t>
            </a:fld>
            <a:endParaRPr lang="en-US"/>
          </a:p>
        </p:txBody>
      </p:sp>
    </p:spTree>
    <p:extLst>
      <p:ext uri="{BB962C8B-B14F-4D97-AF65-F5344CB8AC3E}">
        <p14:creationId xmlns:p14="http://schemas.microsoft.com/office/powerpoint/2010/main" val="267206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00C2455-7408-4A6C-A476-77308069A738}" type="datetimeFigureOut">
              <a:rPr lang="en-US" smtClean="0"/>
              <a:t>9/15/2017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74BCC4-85E7-4360-82B2-6072D502E82B}" type="slidenum">
              <a:rPr lang="en-US" smtClean="0"/>
              <a:t>‹#›</a:t>
            </a:fld>
            <a:endParaRPr lang="en-US"/>
          </a:p>
        </p:txBody>
      </p:sp>
    </p:spTree>
    <p:extLst>
      <p:ext uri="{BB962C8B-B14F-4D97-AF65-F5344CB8AC3E}">
        <p14:creationId xmlns:p14="http://schemas.microsoft.com/office/powerpoint/2010/main" val="731785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00C2455-7408-4A6C-A476-77308069A738}" type="datetimeFigureOut">
              <a:rPr lang="en-US" smtClean="0"/>
              <a:t>9/15/2017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74BCC4-85E7-4360-82B2-6072D502E82B}" type="slidenum">
              <a:rPr lang="en-US" smtClean="0"/>
              <a:t>‹#›</a:t>
            </a:fld>
            <a:endParaRPr lang="en-US"/>
          </a:p>
        </p:txBody>
      </p:sp>
    </p:spTree>
    <p:extLst>
      <p:ext uri="{BB962C8B-B14F-4D97-AF65-F5344CB8AC3E}">
        <p14:creationId xmlns:p14="http://schemas.microsoft.com/office/powerpoint/2010/main" val="3209809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0C2455-7408-4A6C-A476-77308069A738}" type="datetimeFigureOut">
              <a:rPr lang="en-US" smtClean="0"/>
              <a:t>9/15/2017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74BCC4-85E7-4360-82B2-6072D502E82B}" type="slidenum">
              <a:rPr lang="en-US" smtClean="0"/>
              <a:t>‹#›</a:t>
            </a:fld>
            <a:endParaRPr lang="en-US"/>
          </a:p>
        </p:txBody>
      </p:sp>
    </p:spTree>
    <p:extLst>
      <p:ext uri="{BB962C8B-B14F-4D97-AF65-F5344CB8AC3E}">
        <p14:creationId xmlns:p14="http://schemas.microsoft.com/office/powerpoint/2010/main" val="3992587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00C2455-7408-4A6C-A476-77308069A738}" type="datetimeFigureOut">
              <a:rPr lang="en-US" smtClean="0"/>
              <a:t>9/15/2017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74BCC4-85E7-4360-82B2-6072D502E82B}" type="slidenum">
              <a:rPr lang="en-US" smtClean="0"/>
              <a:t>‹#›</a:t>
            </a:fld>
            <a:endParaRPr lang="en-US"/>
          </a:p>
        </p:txBody>
      </p:sp>
    </p:spTree>
    <p:extLst>
      <p:ext uri="{BB962C8B-B14F-4D97-AF65-F5344CB8AC3E}">
        <p14:creationId xmlns:p14="http://schemas.microsoft.com/office/powerpoint/2010/main" val="1177344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00C2455-7408-4A6C-A476-77308069A738}" type="datetimeFigureOut">
              <a:rPr lang="en-US" smtClean="0"/>
              <a:t>9/15/2017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74BCC4-85E7-4360-82B2-6072D502E82B}" type="slidenum">
              <a:rPr lang="en-US" smtClean="0"/>
              <a:t>‹#›</a:t>
            </a:fld>
            <a:endParaRPr lang="en-US"/>
          </a:p>
        </p:txBody>
      </p:sp>
    </p:spTree>
    <p:extLst>
      <p:ext uri="{BB962C8B-B14F-4D97-AF65-F5344CB8AC3E}">
        <p14:creationId xmlns:p14="http://schemas.microsoft.com/office/powerpoint/2010/main" val="2485712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00C2455-7408-4A6C-A476-77308069A738}" type="datetimeFigureOut">
              <a:rPr lang="en-US" smtClean="0"/>
              <a:t>9/15/2017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74BCC4-85E7-4360-82B2-6072D502E82B}" type="slidenum">
              <a:rPr lang="en-US" smtClean="0"/>
              <a:t>‹#›</a:t>
            </a:fld>
            <a:endParaRPr lang="en-US"/>
          </a:p>
        </p:txBody>
      </p:sp>
    </p:spTree>
    <p:extLst>
      <p:ext uri="{BB962C8B-B14F-4D97-AF65-F5344CB8AC3E}">
        <p14:creationId xmlns:p14="http://schemas.microsoft.com/office/powerpoint/2010/main" val="2020542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0C2455-7408-4A6C-A476-77308069A738}" type="datetimeFigureOut">
              <a:rPr lang="en-US" smtClean="0"/>
              <a:t>9/15/2017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74BCC4-85E7-4360-82B2-6072D502E82B}" type="slidenum">
              <a:rPr lang="en-US" smtClean="0"/>
              <a:t>‹#›</a:t>
            </a:fld>
            <a:endParaRPr lang="en-US"/>
          </a:p>
        </p:txBody>
      </p:sp>
      <p:pic>
        <p:nvPicPr>
          <p:cNvPr id="8" name="Picture 7"/>
          <p:cNvPicPr>
            <a:picLocks noChangeAspect="1"/>
          </p:cNvPicPr>
          <p:nvPr userDrawn="1"/>
        </p:nvPicPr>
        <p:blipFill>
          <a:blip r:embed="rId2"/>
          <a:stretch>
            <a:fillRect/>
          </a:stretch>
        </p:blipFill>
        <p:spPr>
          <a:xfrm>
            <a:off x="0" y="5998449"/>
            <a:ext cx="9144000" cy="859552"/>
          </a:xfrm>
          <a:prstGeom prst="rect">
            <a:avLst/>
          </a:prstGeom>
        </p:spPr>
      </p:pic>
    </p:spTree>
    <p:extLst>
      <p:ext uri="{BB962C8B-B14F-4D97-AF65-F5344CB8AC3E}">
        <p14:creationId xmlns:p14="http://schemas.microsoft.com/office/powerpoint/2010/main" val="3790058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0C2455-7408-4A6C-A476-77308069A738}" type="datetimeFigureOut">
              <a:rPr lang="en-US" smtClean="0"/>
              <a:t>9/15/2017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74BCC4-85E7-4360-82B2-6072D502E82B}" type="slidenum">
              <a:rPr lang="en-US" smtClean="0"/>
              <a:t>‹#›</a:t>
            </a:fld>
            <a:endParaRPr lang="en-US"/>
          </a:p>
        </p:txBody>
      </p:sp>
    </p:spTree>
    <p:extLst>
      <p:ext uri="{BB962C8B-B14F-4D97-AF65-F5344CB8AC3E}">
        <p14:creationId xmlns:p14="http://schemas.microsoft.com/office/powerpoint/2010/main" val="150993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0C2455-7408-4A6C-A476-77308069A738}" type="datetimeFigureOut">
              <a:rPr lang="en-US" smtClean="0"/>
              <a:t>9/15/2017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74BCC4-85E7-4360-82B2-6072D502E82B}" type="slidenum">
              <a:rPr lang="en-US" smtClean="0"/>
              <a:t>‹#›</a:t>
            </a:fld>
            <a:endParaRPr lang="en-US"/>
          </a:p>
        </p:txBody>
      </p:sp>
    </p:spTree>
    <p:extLst>
      <p:ext uri="{BB962C8B-B14F-4D97-AF65-F5344CB8AC3E}">
        <p14:creationId xmlns:p14="http://schemas.microsoft.com/office/powerpoint/2010/main" val="91331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0C2455-7408-4A6C-A476-77308069A738}" type="datetimeFigureOut">
              <a:rPr lang="en-US" smtClean="0"/>
              <a:t>9/15/2017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74BCC4-85E7-4360-82B2-6072D502E82B}" type="slidenum">
              <a:rPr lang="en-US" smtClean="0"/>
              <a:t>‹#›</a:t>
            </a:fld>
            <a:endParaRPr lang="en-US"/>
          </a:p>
        </p:txBody>
      </p:sp>
    </p:spTree>
    <p:extLst>
      <p:ext uri="{BB962C8B-B14F-4D97-AF65-F5344CB8AC3E}">
        <p14:creationId xmlns:p14="http://schemas.microsoft.com/office/powerpoint/2010/main" val="20735393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tiff"/><Relationship Id="rId1" Type="http://schemas.openxmlformats.org/officeDocument/2006/relationships/slideLayout" Target="../slideLayouts/slideLayout7.xml"/><Relationship Id="rId5" Type="http://schemas.openxmlformats.org/officeDocument/2006/relationships/image" Target="../media/image53.tiff"/><Relationship Id="rId4" Type="http://schemas.openxmlformats.org/officeDocument/2006/relationships/image" Target="../media/image52.tiff"/></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 y="-65442"/>
            <a:ext cx="9144000" cy="6858000"/>
          </a:xfrm>
          <a:prstGeom prst="rect">
            <a:avLst/>
          </a:prstGeom>
          <a:blipFill dpi="0" rotWithShape="1">
            <a:blip r:embed="rId2">
              <a:alphaModFix amt="28000"/>
            </a:blip>
            <a:srcRect/>
            <a:stretch>
              <a:fillRect/>
            </a:stretch>
          </a:blipFill>
          <a:ln w="444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45720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25000" smtClean="0">
              <a:ln>
                <a:noFill/>
              </a:ln>
              <a:solidFill>
                <a:schemeClr val="tx1"/>
              </a:solidFill>
              <a:effectLst/>
              <a:latin typeface="HelveticaNeueLT Com 55 Roman" pitchFamily="34" charset="0"/>
              <a:cs typeface="Arial" charset="0"/>
            </a:endParaRPr>
          </a:p>
        </p:txBody>
      </p:sp>
      <p:pic>
        <p:nvPicPr>
          <p:cNvPr id="4" name="Picture 3"/>
          <p:cNvPicPr>
            <a:picLocks noChangeAspect="1"/>
          </p:cNvPicPr>
          <p:nvPr/>
        </p:nvPicPr>
        <p:blipFill>
          <a:blip r:embed="rId3"/>
          <a:stretch>
            <a:fillRect/>
          </a:stretch>
        </p:blipFill>
        <p:spPr>
          <a:xfrm>
            <a:off x="0" y="-47134"/>
            <a:ext cx="9220200" cy="714375"/>
          </a:xfrm>
          <a:prstGeom prst="rect">
            <a:avLst/>
          </a:prstGeom>
        </p:spPr>
      </p:pic>
      <p:sp>
        <p:nvSpPr>
          <p:cNvPr id="5" name="Rectangle 3"/>
          <p:cNvSpPr txBox="1">
            <a:spLocks noChangeArrowheads="1"/>
          </p:cNvSpPr>
          <p:nvPr/>
        </p:nvSpPr>
        <p:spPr>
          <a:xfrm>
            <a:off x="476028" y="975274"/>
            <a:ext cx="8268144" cy="2947988"/>
          </a:xfrm>
          <a:prstGeom prst="rect">
            <a:avLst/>
          </a:prstGeom>
        </p:spPr>
        <p:txBody>
          <a:bodyPr/>
          <a:lstStyle>
            <a:lvl1pPr marL="373063" indent="-373063" algn="l" rtl="0" eaLnBrk="0" fontAlgn="base" hangingPunct="0">
              <a:spcBef>
                <a:spcPct val="20000"/>
              </a:spcBef>
              <a:spcAft>
                <a:spcPct val="0"/>
              </a:spcAft>
              <a:buChar char="•"/>
              <a:defRPr sz="3500">
                <a:solidFill>
                  <a:schemeClr val="tx1"/>
                </a:solidFill>
                <a:latin typeface="+mn-lt"/>
                <a:ea typeface="+mn-ea"/>
                <a:cs typeface="+mn-cs"/>
              </a:defRPr>
            </a:lvl1pPr>
            <a:lvl2pPr marL="808038" indent="-311150" algn="l" rtl="0" eaLnBrk="0" fontAlgn="base" hangingPunct="0">
              <a:spcBef>
                <a:spcPct val="20000"/>
              </a:spcBef>
              <a:spcAft>
                <a:spcPct val="0"/>
              </a:spcAft>
              <a:buChar char="–"/>
              <a:defRPr sz="3000">
                <a:solidFill>
                  <a:schemeClr val="tx1"/>
                </a:solidFill>
                <a:latin typeface="+mn-lt"/>
                <a:cs typeface="+mn-cs"/>
              </a:defRPr>
            </a:lvl2pPr>
            <a:lvl3pPr marL="1244600" indent="-247650" algn="l" rtl="0" eaLnBrk="0" fontAlgn="base" hangingPunct="0">
              <a:spcBef>
                <a:spcPct val="20000"/>
              </a:spcBef>
              <a:spcAft>
                <a:spcPct val="0"/>
              </a:spcAft>
              <a:buChar char="•"/>
              <a:defRPr sz="2600">
                <a:solidFill>
                  <a:schemeClr val="tx1"/>
                </a:solidFill>
                <a:latin typeface="+mn-lt"/>
                <a:cs typeface="+mn-cs"/>
              </a:defRPr>
            </a:lvl3pPr>
            <a:lvl4pPr marL="1741488" indent="-247650" algn="l" rtl="0" eaLnBrk="0" fontAlgn="base" hangingPunct="0">
              <a:spcBef>
                <a:spcPct val="20000"/>
              </a:spcBef>
              <a:spcAft>
                <a:spcPct val="0"/>
              </a:spcAft>
              <a:buChar char="–"/>
              <a:defRPr sz="2200">
                <a:solidFill>
                  <a:schemeClr val="tx1"/>
                </a:solidFill>
                <a:latin typeface="+mn-lt"/>
                <a:cs typeface="+mn-cs"/>
              </a:defRPr>
            </a:lvl4pPr>
            <a:lvl5pPr marL="2239963" indent="-247650" algn="l" rtl="0" eaLnBrk="0" fontAlgn="base" hangingPunct="0">
              <a:spcBef>
                <a:spcPct val="20000"/>
              </a:spcBef>
              <a:spcAft>
                <a:spcPct val="0"/>
              </a:spcAft>
              <a:buChar char="»"/>
              <a:defRPr sz="2200">
                <a:solidFill>
                  <a:schemeClr val="tx1"/>
                </a:solidFill>
                <a:latin typeface="+mn-lt"/>
                <a:cs typeface="+mn-cs"/>
              </a:defRPr>
            </a:lvl5pPr>
            <a:lvl6pPr marL="2738148" indent="-248923" algn="l" rtl="0" fontAlgn="base">
              <a:spcBef>
                <a:spcPct val="20000"/>
              </a:spcBef>
              <a:spcAft>
                <a:spcPct val="0"/>
              </a:spcAft>
              <a:buChar char="»"/>
              <a:defRPr sz="2200">
                <a:solidFill>
                  <a:schemeClr val="tx1"/>
                </a:solidFill>
                <a:latin typeface="+mn-lt"/>
                <a:cs typeface="+mn-cs"/>
              </a:defRPr>
            </a:lvl6pPr>
            <a:lvl7pPr marL="3235993" indent="-248923" algn="l" rtl="0" fontAlgn="base">
              <a:spcBef>
                <a:spcPct val="20000"/>
              </a:spcBef>
              <a:spcAft>
                <a:spcPct val="0"/>
              </a:spcAft>
              <a:buChar char="»"/>
              <a:defRPr sz="2200">
                <a:solidFill>
                  <a:schemeClr val="tx1"/>
                </a:solidFill>
                <a:latin typeface="+mn-lt"/>
                <a:cs typeface="+mn-cs"/>
              </a:defRPr>
            </a:lvl7pPr>
            <a:lvl8pPr marL="3733838" indent="-248923" algn="l" rtl="0" fontAlgn="base">
              <a:spcBef>
                <a:spcPct val="20000"/>
              </a:spcBef>
              <a:spcAft>
                <a:spcPct val="0"/>
              </a:spcAft>
              <a:buChar char="»"/>
              <a:defRPr sz="2200">
                <a:solidFill>
                  <a:schemeClr val="tx1"/>
                </a:solidFill>
                <a:latin typeface="+mn-lt"/>
                <a:cs typeface="+mn-cs"/>
              </a:defRPr>
            </a:lvl8pPr>
            <a:lvl9pPr marL="4231683" indent="-248923" algn="l" rtl="0" fontAlgn="base">
              <a:spcBef>
                <a:spcPct val="20000"/>
              </a:spcBef>
              <a:spcAft>
                <a:spcPct val="0"/>
              </a:spcAft>
              <a:buChar char="»"/>
              <a:defRPr sz="2200">
                <a:solidFill>
                  <a:schemeClr val="tx1"/>
                </a:solidFill>
                <a:latin typeface="+mn-lt"/>
                <a:cs typeface="+mn-cs"/>
              </a:defRPr>
            </a:lvl9pPr>
          </a:lstStyle>
          <a:p>
            <a:pPr marL="0" indent="0" eaLnBrk="1" hangingPunct="1">
              <a:spcBef>
                <a:spcPts val="600"/>
              </a:spcBef>
              <a:buNone/>
            </a:pPr>
            <a:r>
              <a:rPr lang="it-IT" sz="3200" b="1" kern="0" dirty="0" smtClean="0">
                <a:solidFill>
                  <a:srgbClr val="003366"/>
                </a:solidFill>
                <a:effectLst>
                  <a:outerShdw blurRad="38100" dist="38100" dir="2700000" algn="tl">
                    <a:srgbClr val="000000">
                      <a:alpha val="43137"/>
                    </a:srgbClr>
                  </a:outerShdw>
                </a:effectLst>
                <a:latin typeface="Century Gothic" panose="020B0502020202020204" pitchFamily="34" charset="0"/>
              </a:rPr>
              <a:t>MOBILITA’ SOSTENIBILE IN STATALE:</a:t>
            </a:r>
          </a:p>
          <a:p>
            <a:pPr marL="0" indent="0" eaLnBrk="1" hangingPunct="1">
              <a:spcBef>
                <a:spcPts val="600"/>
              </a:spcBef>
              <a:buNone/>
            </a:pPr>
            <a:r>
              <a:rPr lang="it-IT" sz="3200" b="1" kern="0" dirty="0" smtClean="0">
                <a:solidFill>
                  <a:srgbClr val="003366"/>
                </a:solidFill>
                <a:effectLst>
                  <a:outerShdw blurRad="38100" dist="38100" dir="2700000" algn="tl">
                    <a:srgbClr val="000000">
                      <a:alpha val="43137"/>
                    </a:srgbClr>
                  </a:outerShdw>
                </a:effectLst>
                <a:latin typeface="Century Gothic" panose="020B0502020202020204" pitchFamily="34" charset="0"/>
              </a:rPr>
              <a:t>Attività fisica come strumento di sostenibilità</a:t>
            </a:r>
            <a:endParaRPr lang="it-IT" sz="3200" b="1" kern="0" baseline="0" dirty="0" smtClean="0">
              <a:solidFill>
                <a:srgbClr val="003366"/>
              </a:solidFill>
              <a:effectLst>
                <a:outerShdw blurRad="38100" dist="38100" dir="2700000" algn="tl">
                  <a:srgbClr val="000000">
                    <a:alpha val="43137"/>
                  </a:srgbClr>
                </a:outerShdw>
              </a:effectLst>
              <a:latin typeface="Century Gothic" panose="020B0502020202020204" pitchFamily="34" charset="0"/>
            </a:endParaRPr>
          </a:p>
          <a:p>
            <a:pPr marL="0" indent="0" eaLnBrk="1" hangingPunct="1">
              <a:spcBef>
                <a:spcPts val="600"/>
              </a:spcBef>
              <a:buNone/>
            </a:pPr>
            <a:endParaRPr lang="it-IT" sz="6600" b="1" kern="0" baseline="0" dirty="0" smtClean="0">
              <a:solidFill>
                <a:srgbClr val="003366"/>
              </a:solidFill>
              <a:effectLst>
                <a:outerShdw blurRad="38100" dist="38100" dir="2700000" algn="tl">
                  <a:srgbClr val="000000">
                    <a:alpha val="43137"/>
                  </a:srgbClr>
                </a:outerShdw>
              </a:effectLst>
              <a:latin typeface="Century Gothic" panose="020B0502020202020204" pitchFamily="34" charset="0"/>
            </a:endParaRPr>
          </a:p>
        </p:txBody>
      </p:sp>
      <p:sp>
        <p:nvSpPr>
          <p:cNvPr id="6" name="Text Box 8"/>
          <p:cNvSpPr txBox="1">
            <a:spLocks noChangeArrowheads="1"/>
          </p:cNvSpPr>
          <p:nvPr/>
        </p:nvSpPr>
        <p:spPr bwMode="auto">
          <a:xfrm>
            <a:off x="176671" y="3803905"/>
            <a:ext cx="6264275" cy="265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59491" rIns="118982" bIns="59491">
            <a:spAutoFit/>
          </a:bodyPr>
          <a:lstStyle>
            <a:lvl1pPr defTabSz="1189038" eaLnBrk="0" hangingPunct="0">
              <a:defRPr sz="2400">
                <a:solidFill>
                  <a:schemeClr val="tx1"/>
                </a:solidFill>
                <a:latin typeface="Arial" charset="0"/>
              </a:defRPr>
            </a:lvl1pPr>
            <a:lvl2pPr marL="742950" indent="-285750" defTabSz="1189038" eaLnBrk="0" hangingPunct="0">
              <a:defRPr sz="2400">
                <a:solidFill>
                  <a:schemeClr val="tx1"/>
                </a:solidFill>
                <a:latin typeface="Arial" charset="0"/>
              </a:defRPr>
            </a:lvl2pPr>
            <a:lvl3pPr marL="1143000" indent="-228600" defTabSz="1189038" eaLnBrk="0" hangingPunct="0">
              <a:defRPr sz="2400">
                <a:solidFill>
                  <a:schemeClr val="tx1"/>
                </a:solidFill>
                <a:latin typeface="Arial" charset="0"/>
              </a:defRPr>
            </a:lvl3pPr>
            <a:lvl4pPr marL="1600200" indent="-228600" defTabSz="1189038" eaLnBrk="0" hangingPunct="0">
              <a:defRPr sz="2400">
                <a:solidFill>
                  <a:schemeClr val="tx1"/>
                </a:solidFill>
                <a:latin typeface="Arial" charset="0"/>
              </a:defRPr>
            </a:lvl4pPr>
            <a:lvl5pPr marL="2057400" indent="-228600" defTabSz="1189038" eaLnBrk="0" hangingPunct="0">
              <a:defRPr sz="2400">
                <a:solidFill>
                  <a:schemeClr val="tx1"/>
                </a:solidFill>
                <a:latin typeface="Arial" charset="0"/>
              </a:defRPr>
            </a:lvl5pPr>
            <a:lvl6pPr marL="2514600" indent="-228600" defTabSz="1189038" eaLnBrk="0" fontAlgn="base" hangingPunct="0">
              <a:spcBef>
                <a:spcPct val="0"/>
              </a:spcBef>
              <a:spcAft>
                <a:spcPct val="0"/>
              </a:spcAft>
              <a:defRPr sz="2400">
                <a:solidFill>
                  <a:schemeClr val="tx1"/>
                </a:solidFill>
                <a:latin typeface="Arial" charset="0"/>
              </a:defRPr>
            </a:lvl6pPr>
            <a:lvl7pPr marL="2971800" indent="-228600" defTabSz="1189038" eaLnBrk="0" fontAlgn="base" hangingPunct="0">
              <a:spcBef>
                <a:spcPct val="0"/>
              </a:spcBef>
              <a:spcAft>
                <a:spcPct val="0"/>
              </a:spcAft>
              <a:defRPr sz="2400">
                <a:solidFill>
                  <a:schemeClr val="tx1"/>
                </a:solidFill>
                <a:latin typeface="Arial" charset="0"/>
              </a:defRPr>
            </a:lvl7pPr>
            <a:lvl8pPr marL="3429000" indent="-228600" defTabSz="1189038" eaLnBrk="0" fontAlgn="base" hangingPunct="0">
              <a:spcBef>
                <a:spcPct val="0"/>
              </a:spcBef>
              <a:spcAft>
                <a:spcPct val="0"/>
              </a:spcAft>
              <a:defRPr sz="2400">
                <a:solidFill>
                  <a:schemeClr val="tx1"/>
                </a:solidFill>
                <a:latin typeface="Arial" charset="0"/>
              </a:defRPr>
            </a:lvl8pPr>
            <a:lvl9pPr marL="3886200" indent="-228600" defTabSz="1189038" eaLnBrk="0" fontAlgn="base" hangingPunct="0">
              <a:spcBef>
                <a:spcPct val="0"/>
              </a:spcBef>
              <a:spcAft>
                <a:spcPct val="0"/>
              </a:spcAft>
              <a:defRPr sz="2400">
                <a:solidFill>
                  <a:schemeClr val="tx1"/>
                </a:solidFill>
                <a:latin typeface="Arial" charset="0"/>
              </a:defRPr>
            </a:lvl9pPr>
          </a:lstStyle>
          <a:p>
            <a:pPr eaLnBrk="1" hangingPunct="1">
              <a:lnSpc>
                <a:spcPts val="2050"/>
              </a:lnSpc>
            </a:pPr>
            <a:r>
              <a:rPr lang="it-IT" altLang="en-US" baseline="0" dirty="0" smtClean="0">
                <a:solidFill>
                  <a:srgbClr val="002060"/>
                </a:solidFill>
                <a:latin typeface="Century Gothic" panose="020B0502020202020204" pitchFamily="34" charset="0"/>
                <a:cs typeface="Times New Roman" pitchFamily="18" charset="0"/>
              </a:rPr>
              <a:t>Prof. </a:t>
            </a:r>
            <a:r>
              <a:rPr lang="it-IT" altLang="en-US" baseline="0" dirty="0">
                <a:solidFill>
                  <a:srgbClr val="002060"/>
                </a:solidFill>
                <a:latin typeface="Century Gothic" panose="020B0502020202020204" pitchFamily="34" charset="0"/>
                <a:cs typeface="Times New Roman" pitchFamily="18" charset="0"/>
              </a:rPr>
              <a:t>Daniela </a:t>
            </a:r>
            <a:r>
              <a:rPr lang="it-IT" altLang="en-US" baseline="0" dirty="0" smtClean="0">
                <a:solidFill>
                  <a:srgbClr val="002060"/>
                </a:solidFill>
                <a:latin typeface="Century Gothic" panose="020B0502020202020204" pitchFamily="34" charset="0"/>
                <a:cs typeface="Times New Roman" pitchFamily="18" charset="0"/>
              </a:rPr>
              <a:t>Lucini</a:t>
            </a:r>
          </a:p>
          <a:p>
            <a:pPr eaLnBrk="1" hangingPunct="1">
              <a:lnSpc>
                <a:spcPts val="2050"/>
              </a:lnSpc>
            </a:pPr>
            <a:r>
              <a:rPr lang="it-IT" altLang="en-US" dirty="0" smtClean="0">
                <a:solidFill>
                  <a:srgbClr val="002060"/>
                </a:solidFill>
                <a:latin typeface="Century Gothic" panose="020B0502020202020204" pitchFamily="34" charset="0"/>
                <a:cs typeface="Times New Roman" pitchFamily="18" charset="0"/>
              </a:rPr>
              <a:t>Dr. Gianluigi Oggionni</a:t>
            </a:r>
            <a:endParaRPr lang="it-IT" altLang="en-US" baseline="0" dirty="0" smtClean="0">
              <a:solidFill>
                <a:srgbClr val="002060"/>
              </a:solidFill>
              <a:latin typeface="Century Gothic" panose="020B0502020202020204" pitchFamily="34" charset="0"/>
              <a:cs typeface="Times New Roman" pitchFamily="18" charset="0"/>
            </a:endParaRPr>
          </a:p>
          <a:p>
            <a:pPr eaLnBrk="1" hangingPunct="1">
              <a:lnSpc>
                <a:spcPts val="2050"/>
              </a:lnSpc>
            </a:pPr>
            <a:endParaRPr lang="it-IT" altLang="en-US" baseline="0" dirty="0">
              <a:solidFill>
                <a:srgbClr val="002060"/>
              </a:solidFill>
              <a:latin typeface="Century Gothic" panose="020B0502020202020204" pitchFamily="34" charset="0"/>
              <a:cs typeface="Times New Roman" pitchFamily="18" charset="0"/>
            </a:endParaRPr>
          </a:p>
          <a:p>
            <a:pPr eaLnBrk="1" hangingPunct="1">
              <a:lnSpc>
                <a:spcPct val="150000"/>
              </a:lnSpc>
            </a:pPr>
            <a:r>
              <a:rPr lang="it-IT" altLang="en-US" sz="1050" i="1" baseline="0" dirty="0" smtClean="0">
                <a:solidFill>
                  <a:srgbClr val="002060"/>
                </a:solidFill>
                <a:latin typeface="Century Gothic" panose="020B0502020202020204" pitchFamily="34" charset="0"/>
                <a:cs typeface="Times New Roman" pitchFamily="18" charset="0"/>
              </a:rPr>
              <a:t>Dipartimento </a:t>
            </a:r>
            <a:r>
              <a:rPr lang="it-IT" altLang="en-US" sz="1050" i="1" baseline="0" dirty="0">
                <a:solidFill>
                  <a:srgbClr val="002060"/>
                </a:solidFill>
                <a:latin typeface="Century Gothic" panose="020B0502020202020204" pitchFamily="34" charset="0"/>
                <a:cs typeface="Times New Roman" pitchFamily="18" charset="0"/>
              </a:rPr>
              <a:t>BIOMETRA Universita’ degli Studi di Milano, </a:t>
            </a:r>
            <a:r>
              <a:rPr lang="it-IT" altLang="en-US" sz="1050" i="1" baseline="0" dirty="0" smtClean="0">
                <a:solidFill>
                  <a:srgbClr val="002060"/>
                </a:solidFill>
                <a:latin typeface="Century Gothic" panose="020B0502020202020204" pitchFamily="34" charset="0"/>
                <a:cs typeface="Times New Roman" pitchFamily="18" charset="0"/>
              </a:rPr>
              <a:t> </a:t>
            </a:r>
            <a:endParaRPr lang="it-IT" altLang="en-US" sz="1050" i="1" baseline="0" dirty="0">
              <a:solidFill>
                <a:srgbClr val="002060"/>
              </a:solidFill>
              <a:latin typeface="Century Gothic" panose="020B0502020202020204" pitchFamily="34" charset="0"/>
              <a:cs typeface="Times New Roman" pitchFamily="18" charset="0"/>
            </a:endParaRPr>
          </a:p>
          <a:p>
            <a:pPr eaLnBrk="1" hangingPunct="1">
              <a:lnSpc>
                <a:spcPct val="150000"/>
              </a:lnSpc>
            </a:pPr>
            <a:r>
              <a:rPr lang="it-IT" altLang="en-US" sz="1050" i="1" baseline="0" dirty="0">
                <a:solidFill>
                  <a:srgbClr val="002060"/>
                </a:solidFill>
                <a:latin typeface="Century Gothic" panose="020B0502020202020204" pitchFamily="34" charset="0"/>
                <a:cs typeface="Times New Roman" pitchFamily="18" charset="0"/>
              </a:rPr>
              <a:t>Scuola di Specializzazione in Medicina dello </a:t>
            </a:r>
            <a:r>
              <a:rPr lang="it-IT" altLang="en-US" sz="1050" i="1" baseline="0" dirty="0" smtClean="0">
                <a:solidFill>
                  <a:srgbClr val="002060"/>
                </a:solidFill>
                <a:latin typeface="Century Gothic" panose="020B0502020202020204" pitchFamily="34" charset="0"/>
                <a:cs typeface="Times New Roman" pitchFamily="18" charset="0"/>
              </a:rPr>
              <a:t>Sport </a:t>
            </a:r>
            <a:r>
              <a:rPr lang="it-IT" altLang="en-US" sz="1050" i="1" dirty="0" smtClean="0">
                <a:solidFill>
                  <a:srgbClr val="002060"/>
                </a:solidFill>
                <a:latin typeface="Century Gothic" panose="020B0502020202020204" pitchFamily="34" charset="0"/>
                <a:cs typeface="Times New Roman" pitchFamily="18" charset="0"/>
              </a:rPr>
              <a:t>e dell</a:t>
            </a:r>
            <a:r>
              <a:rPr lang="it-IT" altLang="en-US" sz="1050" i="1" baseline="0" dirty="0" smtClean="0">
                <a:solidFill>
                  <a:srgbClr val="002060"/>
                </a:solidFill>
                <a:latin typeface="Century Gothic" panose="020B0502020202020204" pitchFamily="34" charset="0"/>
                <a:cs typeface="Times New Roman" pitchFamily="18" charset="0"/>
              </a:rPr>
              <a:t>’Esercizio </a:t>
            </a:r>
            <a:r>
              <a:rPr lang="it-IT" altLang="en-US" sz="1050" i="1" baseline="0" dirty="0" smtClean="0">
                <a:solidFill>
                  <a:srgbClr val="002060"/>
                </a:solidFill>
                <a:latin typeface="Century Gothic" panose="020B0502020202020204" pitchFamily="34" charset="0"/>
                <a:cs typeface="Times New Roman" pitchFamily="18" charset="0"/>
              </a:rPr>
              <a:t>Fisico,                           </a:t>
            </a:r>
            <a:r>
              <a:rPr lang="it-IT" altLang="en-US" sz="1050" i="1" baseline="0" dirty="0">
                <a:solidFill>
                  <a:srgbClr val="002060"/>
                </a:solidFill>
                <a:latin typeface="Century Gothic" panose="020B0502020202020204" pitchFamily="34" charset="0"/>
                <a:cs typeface="Times New Roman" pitchFamily="18" charset="0"/>
              </a:rPr>
              <a:t>Universita’ degli Studi di </a:t>
            </a:r>
            <a:r>
              <a:rPr lang="it-IT" altLang="en-US" sz="1050" i="1" baseline="0" dirty="0" smtClean="0">
                <a:solidFill>
                  <a:srgbClr val="002060"/>
                </a:solidFill>
                <a:latin typeface="Century Gothic" panose="020B0502020202020204" pitchFamily="34" charset="0"/>
                <a:cs typeface="Times New Roman" pitchFamily="18" charset="0"/>
              </a:rPr>
              <a:t>Milano</a:t>
            </a:r>
          </a:p>
          <a:p>
            <a:pPr eaLnBrk="1" hangingPunct="1">
              <a:lnSpc>
                <a:spcPct val="150000"/>
              </a:lnSpc>
            </a:pPr>
            <a:r>
              <a:rPr lang="it-IT" altLang="en-US" sz="1050" i="1" dirty="0">
                <a:solidFill>
                  <a:srgbClr val="002060"/>
                </a:solidFill>
                <a:latin typeface="Century Gothic" panose="020B0502020202020204" pitchFamily="34" charset="0"/>
                <a:cs typeface="Times New Roman" pitchFamily="18" charset="0"/>
              </a:rPr>
              <a:t>Sezione  Medicina dell’Esercizio e Patologie Funzionali. </a:t>
            </a:r>
          </a:p>
          <a:p>
            <a:pPr eaLnBrk="1" hangingPunct="1">
              <a:lnSpc>
                <a:spcPct val="150000"/>
              </a:lnSpc>
            </a:pPr>
            <a:r>
              <a:rPr lang="it-IT" altLang="en-US" sz="1050" i="1" dirty="0">
                <a:solidFill>
                  <a:srgbClr val="002060"/>
                </a:solidFill>
                <a:latin typeface="Century Gothic" panose="020B0502020202020204" pitchFamily="34" charset="0"/>
                <a:cs typeface="Times New Roman" pitchFamily="18" charset="0"/>
              </a:rPr>
              <a:t>Humanitas  Clinical and Research Center</a:t>
            </a:r>
            <a:endParaRPr lang="it-IT" altLang="en-US" sz="1050" dirty="0">
              <a:solidFill>
                <a:srgbClr val="002060"/>
              </a:solidFill>
              <a:latin typeface="Century Gothic" panose="020B0502020202020204" pitchFamily="34" charset="0"/>
              <a:cs typeface="Times New Roman" pitchFamily="18" charset="0"/>
            </a:endParaRPr>
          </a:p>
          <a:p>
            <a:pPr eaLnBrk="1" hangingPunct="1">
              <a:lnSpc>
                <a:spcPct val="150000"/>
              </a:lnSpc>
            </a:pPr>
            <a:endParaRPr lang="it-IT" altLang="en-US" sz="1050" i="1" baseline="0" dirty="0">
              <a:solidFill>
                <a:srgbClr val="002060"/>
              </a:solidFill>
              <a:latin typeface="Century Gothic" panose="020B0502020202020204" pitchFamily="34" charset="0"/>
              <a:cs typeface="Times New Roman" pitchFamily="18" charset="0"/>
            </a:endParaRPr>
          </a:p>
          <a:p>
            <a:pPr eaLnBrk="1" hangingPunct="1">
              <a:lnSpc>
                <a:spcPts val="2050"/>
              </a:lnSpc>
            </a:pPr>
            <a:endParaRPr lang="it-IT" altLang="en-US" sz="3600" dirty="0">
              <a:solidFill>
                <a:srgbClr val="002060"/>
              </a:solidFill>
              <a:latin typeface="Century Gothic" panose="020B0502020202020204" pitchFamily="34" charset="0"/>
              <a:cs typeface="Times New Roman" pitchFamily="18" charset="0"/>
            </a:endParaRPr>
          </a:p>
        </p:txBody>
      </p:sp>
      <p:sp>
        <p:nvSpPr>
          <p:cNvPr id="7" name="Text Box 8"/>
          <p:cNvSpPr txBox="1">
            <a:spLocks noChangeArrowheads="1"/>
          </p:cNvSpPr>
          <p:nvPr/>
        </p:nvSpPr>
        <p:spPr bwMode="auto">
          <a:xfrm>
            <a:off x="176671" y="3184402"/>
            <a:ext cx="6264275" cy="389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59491" rIns="118982" bIns="59491">
            <a:spAutoFit/>
          </a:bodyPr>
          <a:lstStyle>
            <a:defPPr>
              <a:defRPr lang="it-IT"/>
            </a:defPPr>
            <a:lvl1pPr algn="l" rtl="0" fontAlgn="base">
              <a:spcBef>
                <a:spcPct val="0"/>
              </a:spcBef>
              <a:spcAft>
                <a:spcPct val="0"/>
              </a:spcAft>
              <a:defRPr sz="1700" kern="1200" baseline="-25000">
                <a:solidFill>
                  <a:schemeClr val="tx1"/>
                </a:solidFill>
                <a:latin typeface="HelveticaNeueLT Com 55 Roman"/>
                <a:ea typeface="+mn-ea"/>
                <a:cs typeface="Arial" charset="0"/>
              </a:defRPr>
            </a:lvl1pPr>
            <a:lvl2pPr marL="496888" indent="-39688" algn="l" rtl="0" fontAlgn="base">
              <a:spcBef>
                <a:spcPct val="0"/>
              </a:spcBef>
              <a:spcAft>
                <a:spcPct val="0"/>
              </a:spcAft>
              <a:defRPr sz="1700" kern="1200" baseline="-25000">
                <a:solidFill>
                  <a:schemeClr val="tx1"/>
                </a:solidFill>
                <a:latin typeface="HelveticaNeueLT Com 55 Roman"/>
                <a:ea typeface="+mn-ea"/>
                <a:cs typeface="Arial" charset="0"/>
              </a:defRPr>
            </a:lvl2pPr>
            <a:lvl3pPr marL="995363" indent="-80963" algn="l" rtl="0" fontAlgn="base">
              <a:spcBef>
                <a:spcPct val="0"/>
              </a:spcBef>
              <a:spcAft>
                <a:spcPct val="0"/>
              </a:spcAft>
              <a:defRPr sz="1700" kern="1200" baseline="-25000">
                <a:solidFill>
                  <a:schemeClr val="tx1"/>
                </a:solidFill>
                <a:latin typeface="HelveticaNeueLT Com 55 Roman"/>
                <a:ea typeface="+mn-ea"/>
                <a:cs typeface="Arial" charset="0"/>
              </a:defRPr>
            </a:lvl3pPr>
            <a:lvl4pPr marL="1492250" indent="-120650" algn="l" rtl="0" fontAlgn="base">
              <a:spcBef>
                <a:spcPct val="0"/>
              </a:spcBef>
              <a:spcAft>
                <a:spcPct val="0"/>
              </a:spcAft>
              <a:defRPr sz="1700" kern="1200" baseline="-25000">
                <a:solidFill>
                  <a:schemeClr val="tx1"/>
                </a:solidFill>
                <a:latin typeface="HelveticaNeueLT Com 55 Roman"/>
                <a:ea typeface="+mn-ea"/>
                <a:cs typeface="Arial" charset="0"/>
              </a:defRPr>
            </a:lvl4pPr>
            <a:lvl5pPr marL="1990725" indent="-161925" algn="l" rtl="0" fontAlgn="base">
              <a:spcBef>
                <a:spcPct val="0"/>
              </a:spcBef>
              <a:spcAft>
                <a:spcPct val="0"/>
              </a:spcAft>
              <a:defRPr sz="1700" kern="1200" baseline="-25000">
                <a:solidFill>
                  <a:schemeClr val="tx1"/>
                </a:solidFill>
                <a:latin typeface="HelveticaNeueLT Com 55 Roman"/>
                <a:ea typeface="+mn-ea"/>
                <a:cs typeface="Arial" charset="0"/>
              </a:defRPr>
            </a:lvl5pPr>
            <a:lvl6pPr marL="2286000" algn="l" defTabSz="914400" rtl="0" eaLnBrk="1" latinLnBrk="0" hangingPunct="1">
              <a:defRPr sz="1700" kern="1200" baseline="-25000">
                <a:solidFill>
                  <a:schemeClr val="tx1"/>
                </a:solidFill>
                <a:latin typeface="HelveticaNeueLT Com 55 Roman"/>
                <a:ea typeface="+mn-ea"/>
                <a:cs typeface="Arial" charset="0"/>
              </a:defRPr>
            </a:lvl6pPr>
            <a:lvl7pPr marL="2743200" algn="l" defTabSz="914400" rtl="0" eaLnBrk="1" latinLnBrk="0" hangingPunct="1">
              <a:defRPr sz="1700" kern="1200" baseline="-25000">
                <a:solidFill>
                  <a:schemeClr val="tx1"/>
                </a:solidFill>
                <a:latin typeface="HelveticaNeueLT Com 55 Roman"/>
                <a:ea typeface="+mn-ea"/>
                <a:cs typeface="Arial" charset="0"/>
              </a:defRPr>
            </a:lvl7pPr>
            <a:lvl8pPr marL="3200400" algn="l" defTabSz="914400" rtl="0" eaLnBrk="1" latinLnBrk="0" hangingPunct="1">
              <a:defRPr sz="1700" kern="1200" baseline="-25000">
                <a:solidFill>
                  <a:schemeClr val="tx1"/>
                </a:solidFill>
                <a:latin typeface="HelveticaNeueLT Com 55 Roman"/>
                <a:ea typeface="+mn-ea"/>
                <a:cs typeface="Arial" charset="0"/>
              </a:defRPr>
            </a:lvl8pPr>
            <a:lvl9pPr marL="3657600" algn="l" defTabSz="914400" rtl="0" eaLnBrk="1" latinLnBrk="0" hangingPunct="1">
              <a:defRPr sz="1700" kern="1200" baseline="-25000">
                <a:solidFill>
                  <a:schemeClr val="tx1"/>
                </a:solidFill>
                <a:latin typeface="HelveticaNeueLT Com 55 Roman"/>
                <a:ea typeface="+mn-ea"/>
                <a:cs typeface="Arial" charset="0"/>
              </a:defRPr>
            </a:lvl9pPr>
          </a:lstStyle>
          <a:p>
            <a:pPr eaLnBrk="1" hangingPunct="1">
              <a:lnSpc>
                <a:spcPts val="2050"/>
              </a:lnSpc>
            </a:pPr>
            <a:r>
              <a:rPr lang="it-IT" altLang="en-US" sz="2000" baseline="0" dirty="0" smtClean="0">
                <a:solidFill>
                  <a:srgbClr val="002060"/>
                </a:solidFill>
                <a:latin typeface="Century Gothic" panose="020B0502020202020204" pitchFamily="34" charset="0"/>
                <a:cs typeface="Times New Roman" pitchFamily="18" charset="0"/>
              </a:rPr>
              <a:t>15-19 Settembre 2017</a:t>
            </a:r>
            <a:endParaRPr lang="it-IT" altLang="en-US" sz="2000" baseline="0" dirty="0">
              <a:solidFill>
                <a:srgbClr val="002060"/>
              </a:solidFill>
              <a:latin typeface="Century Gothic" panose="020B0502020202020204" pitchFamily="34" charset="0"/>
              <a:cs typeface="Times New Roman" pitchFamily="18" charset="0"/>
            </a:endParaRPr>
          </a:p>
        </p:txBody>
      </p:sp>
      <p:sp>
        <p:nvSpPr>
          <p:cNvPr id="8" name="Text Box 6"/>
          <p:cNvSpPr txBox="1">
            <a:spLocks noChangeArrowheads="1"/>
          </p:cNvSpPr>
          <p:nvPr/>
        </p:nvSpPr>
        <p:spPr bwMode="auto">
          <a:xfrm>
            <a:off x="536492" y="6449323"/>
            <a:ext cx="9741792" cy="223653"/>
          </a:xfrm>
          <a:prstGeom prst="rect">
            <a:avLst/>
          </a:prstGeom>
          <a:noFill/>
          <a:ln w="9525">
            <a:noFill/>
            <a:miter lim="800000"/>
            <a:headEnd/>
            <a:tailEnd/>
          </a:ln>
        </p:spPr>
        <p:txBody>
          <a:bodyPr wrap="square" lIns="99569" tIns="49785" rIns="99569" bIns="49785">
            <a:spAutoFit/>
          </a:bodyPr>
          <a:lstStyle/>
          <a:p>
            <a:r>
              <a:rPr lang="it-IT" sz="800" baseline="0" dirty="0">
                <a:solidFill>
                  <a:srgbClr val="002060"/>
                </a:solidFill>
                <a:latin typeface="Century Gothic" panose="020B0502020202020204" pitchFamily="34" charset="0"/>
              </a:rPr>
              <a:t>CONFIDENTIAL AND </a:t>
            </a:r>
            <a:r>
              <a:rPr lang="it-IT" sz="800" baseline="0" dirty="0" smtClean="0">
                <a:solidFill>
                  <a:srgbClr val="002060"/>
                </a:solidFill>
                <a:latin typeface="Century Gothic" panose="020B0502020202020204" pitchFamily="34" charset="0"/>
              </a:rPr>
              <a:t>PROPRIETARY: D. Lucini.. Vietata la duplicazione e qualsiasi utilizzo</a:t>
            </a:r>
            <a:endParaRPr lang="it-IT" sz="800" baseline="0" dirty="0">
              <a:solidFill>
                <a:srgbClr val="002060"/>
              </a:solidFill>
              <a:latin typeface="Century Gothic" panose="020B0502020202020204" pitchFamily="34" charset="0"/>
            </a:endParaRPr>
          </a:p>
        </p:txBody>
      </p:sp>
      <p:pic>
        <p:nvPicPr>
          <p:cNvPr id="10" name="Picture 9"/>
          <p:cNvPicPr>
            <a:picLocks noChangeAspect="1"/>
          </p:cNvPicPr>
          <p:nvPr/>
        </p:nvPicPr>
        <p:blipFill>
          <a:blip r:embed="rId4"/>
          <a:stretch>
            <a:fillRect/>
          </a:stretch>
        </p:blipFill>
        <p:spPr>
          <a:xfrm>
            <a:off x="-1" y="648231"/>
            <a:ext cx="9144001" cy="50146"/>
          </a:xfrm>
          <a:prstGeom prst="rect">
            <a:avLst/>
          </a:prstGeom>
        </p:spPr>
      </p:pic>
      <p:pic>
        <p:nvPicPr>
          <p:cNvPr id="3" name="Picture 2"/>
          <p:cNvPicPr>
            <a:picLocks noChangeAspect="1"/>
          </p:cNvPicPr>
          <p:nvPr/>
        </p:nvPicPr>
        <p:blipFill>
          <a:blip r:embed="rId5"/>
          <a:stretch>
            <a:fillRect/>
          </a:stretch>
        </p:blipFill>
        <p:spPr>
          <a:xfrm>
            <a:off x="4926948" y="2322033"/>
            <a:ext cx="3980055" cy="2289649"/>
          </a:xfrm>
          <a:prstGeom prst="rect">
            <a:avLst/>
          </a:prstGeom>
        </p:spPr>
      </p:pic>
    </p:spTree>
    <p:extLst>
      <p:ext uri="{BB962C8B-B14F-4D97-AF65-F5344CB8AC3E}">
        <p14:creationId xmlns:p14="http://schemas.microsoft.com/office/powerpoint/2010/main" val="11732983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2614511" y="657701"/>
            <a:ext cx="1957489" cy="31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defTabSz="1042988" eaLnBrk="0" hangingPunct="0">
              <a:defRPr sz="2400">
                <a:solidFill>
                  <a:schemeClr val="tx1"/>
                </a:solidFill>
                <a:latin typeface="Arial" charset="0"/>
              </a:defRPr>
            </a:lvl1pPr>
            <a:lvl2pPr marL="742950" indent="-285750" defTabSz="1042988" eaLnBrk="0" hangingPunct="0">
              <a:defRPr sz="2400">
                <a:solidFill>
                  <a:schemeClr val="tx1"/>
                </a:solidFill>
                <a:latin typeface="Arial" charset="0"/>
              </a:defRPr>
            </a:lvl2pPr>
            <a:lvl3pPr marL="1143000" indent="-228600" defTabSz="1042988" eaLnBrk="0" hangingPunct="0">
              <a:defRPr sz="2400">
                <a:solidFill>
                  <a:schemeClr val="tx1"/>
                </a:solidFill>
                <a:latin typeface="Arial" charset="0"/>
              </a:defRPr>
            </a:lvl3pPr>
            <a:lvl4pPr marL="1600200" indent="-228600" defTabSz="1042988" eaLnBrk="0" hangingPunct="0">
              <a:defRPr sz="2400">
                <a:solidFill>
                  <a:schemeClr val="tx1"/>
                </a:solidFill>
                <a:latin typeface="Arial" charset="0"/>
              </a:defRPr>
            </a:lvl4pPr>
            <a:lvl5pPr marL="2057400" indent="-228600" defTabSz="1042988" eaLnBrk="0" hangingPunct="0">
              <a:defRPr sz="2400">
                <a:solidFill>
                  <a:schemeClr val="tx1"/>
                </a:solidFill>
                <a:latin typeface="Arial" charset="0"/>
              </a:defRPr>
            </a:lvl5pPr>
            <a:lvl6pPr marL="2514600" indent="-228600" defTabSz="1042988" eaLnBrk="0" fontAlgn="base" hangingPunct="0">
              <a:spcBef>
                <a:spcPct val="0"/>
              </a:spcBef>
              <a:spcAft>
                <a:spcPct val="0"/>
              </a:spcAft>
              <a:defRPr sz="2400">
                <a:solidFill>
                  <a:schemeClr val="tx1"/>
                </a:solidFill>
                <a:latin typeface="Arial" charset="0"/>
              </a:defRPr>
            </a:lvl6pPr>
            <a:lvl7pPr marL="2971800" indent="-228600" defTabSz="1042988" eaLnBrk="0" fontAlgn="base" hangingPunct="0">
              <a:spcBef>
                <a:spcPct val="0"/>
              </a:spcBef>
              <a:spcAft>
                <a:spcPct val="0"/>
              </a:spcAft>
              <a:defRPr sz="2400">
                <a:solidFill>
                  <a:schemeClr val="tx1"/>
                </a:solidFill>
                <a:latin typeface="Arial" charset="0"/>
              </a:defRPr>
            </a:lvl7pPr>
            <a:lvl8pPr marL="3429000" indent="-228600" defTabSz="1042988" eaLnBrk="0" fontAlgn="base" hangingPunct="0">
              <a:spcBef>
                <a:spcPct val="0"/>
              </a:spcBef>
              <a:spcAft>
                <a:spcPct val="0"/>
              </a:spcAft>
              <a:defRPr sz="2400">
                <a:solidFill>
                  <a:schemeClr val="tx1"/>
                </a:solidFill>
                <a:latin typeface="Arial" charset="0"/>
              </a:defRPr>
            </a:lvl8pPr>
            <a:lvl9pPr marL="3886200" indent="-228600" defTabSz="1042988" eaLnBrk="0" fontAlgn="base" hangingPunct="0">
              <a:spcBef>
                <a:spcPct val="0"/>
              </a:spcBef>
              <a:spcAft>
                <a:spcPct val="0"/>
              </a:spcAft>
              <a:defRPr sz="2400">
                <a:solidFill>
                  <a:schemeClr val="tx1"/>
                </a:solidFill>
                <a:latin typeface="Arial" charset="0"/>
              </a:defRPr>
            </a:lvl9pPr>
          </a:lstStyle>
          <a:p>
            <a:pPr eaLnBrk="1" hangingPunct="1">
              <a:lnSpc>
                <a:spcPts val="1710"/>
              </a:lnSpc>
            </a:pPr>
            <a:endParaRPr lang="en-US" altLang="en-US" sz="1197">
              <a:solidFill>
                <a:schemeClr val="bg1"/>
              </a:solidFill>
              <a:latin typeface="Georgia" pitchFamily="18" charset="0"/>
            </a:endParaRPr>
          </a:p>
        </p:txBody>
      </p:sp>
      <p:sp>
        <p:nvSpPr>
          <p:cNvPr id="4100" name="Rectangle 1"/>
          <p:cNvSpPr>
            <a:spLocks noChangeArrowheads="1"/>
          </p:cNvSpPr>
          <p:nvPr/>
        </p:nvSpPr>
        <p:spPr bwMode="auto">
          <a:xfrm>
            <a:off x="1185082" y="576252"/>
            <a:ext cx="1601829" cy="44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42988" eaLnBrk="0" hangingPunct="0">
              <a:defRPr sz="2400">
                <a:solidFill>
                  <a:schemeClr val="tx1"/>
                </a:solidFill>
                <a:latin typeface="Arial" charset="0"/>
              </a:defRPr>
            </a:lvl1pPr>
            <a:lvl2pPr marL="742950" indent="-285750" defTabSz="1042988" eaLnBrk="0" hangingPunct="0">
              <a:defRPr sz="2400">
                <a:solidFill>
                  <a:schemeClr val="tx1"/>
                </a:solidFill>
                <a:latin typeface="Arial" charset="0"/>
              </a:defRPr>
            </a:lvl2pPr>
            <a:lvl3pPr marL="1143000" indent="-228600" defTabSz="1042988" eaLnBrk="0" hangingPunct="0">
              <a:defRPr sz="2400">
                <a:solidFill>
                  <a:schemeClr val="tx1"/>
                </a:solidFill>
                <a:latin typeface="Arial" charset="0"/>
              </a:defRPr>
            </a:lvl3pPr>
            <a:lvl4pPr marL="1600200" indent="-228600" defTabSz="1042988" eaLnBrk="0" hangingPunct="0">
              <a:defRPr sz="2400">
                <a:solidFill>
                  <a:schemeClr val="tx1"/>
                </a:solidFill>
                <a:latin typeface="Arial" charset="0"/>
              </a:defRPr>
            </a:lvl4pPr>
            <a:lvl5pPr marL="2057400" indent="-228600" defTabSz="1042988" eaLnBrk="0" hangingPunct="0">
              <a:defRPr sz="2400">
                <a:solidFill>
                  <a:schemeClr val="tx1"/>
                </a:solidFill>
                <a:latin typeface="Arial" charset="0"/>
              </a:defRPr>
            </a:lvl5pPr>
            <a:lvl6pPr marL="2514600" indent="-228600" defTabSz="1042988" eaLnBrk="0" fontAlgn="base" hangingPunct="0">
              <a:spcBef>
                <a:spcPct val="0"/>
              </a:spcBef>
              <a:spcAft>
                <a:spcPct val="0"/>
              </a:spcAft>
              <a:defRPr sz="2400">
                <a:solidFill>
                  <a:schemeClr val="tx1"/>
                </a:solidFill>
                <a:latin typeface="Arial" charset="0"/>
              </a:defRPr>
            </a:lvl6pPr>
            <a:lvl7pPr marL="2971800" indent="-228600" defTabSz="1042988" eaLnBrk="0" fontAlgn="base" hangingPunct="0">
              <a:spcBef>
                <a:spcPct val="0"/>
              </a:spcBef>
              <a:spcAft>
                <a:spcPct val="0"/>
              </a:spcAft>
              <a:defRPr sz="2400">
                <a:solidFill>
                  <a:schemeClr val="tx1"/>
                </a:solidFill>
                <a:latin typeface="Arial" charset="0"/>
              </a:defRPr>
            </a:lvl7pPr>
            <a:lvl8pPr marL="3429000" indent="-228600" defTabSz="1042988" eaLnBrk="0" fontAlgn="base" hangingPunct="0">
              <a:spcBef>
                <a:spcPct val="0"/>
              </a:spcBef>
              <a:spcAft>
                <a:spcPct val="0"/>
              </a:spcAft>
              <a:defRPr sz="2400">
                <a:solidFill>
                  <a:schemeClr val="tx1"/>
                </a:solidFill>
                <a:latin typeface="Arial" charset="0"/>
              </a:defRPr>
            </a:lvl8pPr>
            <a:lvl9pPr marL="3886200" indent="-228600" defTabSz="1042988" eaLnBrk="0" fontAlgn="base" hangingPunct="0">
              <a:spcBef>
                <a:spcPct val="0"/>
              </a:spcBef>
              <a:spcAft>
                <a:spcPct val="0"/>
              </a:spcAft>
              <a:defRPr sz="2400">
                <a:solidFill>
                  <a:schemeClr val="tx1"/>
                </a:solidFill>
                <a:latin typeface="Arial" charset="0"/>
              </a:defRPr>
            </a:lvl9pPr>
          </a:lstStyle>
          <a:p>
            <a:pPr algn="ctr" eaLnBrk="1" hangingPunct="1"/>
            <a:r>
              <a:rPr lang="it-IT" altLang="en-US" sz="770">
                <a:solidFill>
                  <a:srgbClr val="FFFFFF"/>
                </a:solidFill>
                <a:latin typeface="Georgia" pitchFamily="18" charset="0"/>
              </a:rPr>
              <a:t>UNIVERSITA</a:t>
            </a:r>
            <a:r>
              <a:rPr lang="en-US" altLang="en-US" sz="770">
                <a:solidFill>
                  <a:srgbClr val="FFFFFF"/>
                </a:solidFill>
                <a:latin typeface="Georgia" pitchFamily="18" charset="0"/>
              </a:rPr>
              <a:t>’                           DEGLI STUDI DI MILANO                                       Facolta’ di Medicina e Chirurgia</a:t>
            </a:r>
            <a:endParaRPr lang="it-IT" altLang="en-US" sz="770">
              <a:solidFill>
                <a:srgbClr val="FFFFFF"/>
              </a:solidFill>
              <a:latin typeface="Georgia" pitchFamily="18" charset="0"/>
            </a:endParaRPr>
          </a:p>
        </p:txBody>
      </p:sp>
      <p:sp>
        <p:nvSpPr>
          <p:cNvPr id="4102" name="TextBox 1"/>
          <p:cNvSpPr txBox="1">
            <a:spLocks noChangeArrowheads="1"/>
          </p:cNvSpPr>
          <p:nvPr/>
        </p:nvSpPr>
        <p:spPr bwMode="auto">
          <a:xfrm>
            <a:off x="206337" y="2689852"/>
            <a:ext cx="8558926" cy="3881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altLang="en-US" sz="2052" b="1">
                <a:solidFill>
                  <a:srgbClr val="C00000"/>
                </a:solidFill>
                <a:latin typeface="Calibri" pitchFamily="34" charset="0"/>
              </a:rPr>
              <a:t>Sedentary Behavior: Definition</a:t>
            </a:r>
          </a:p>
          <a:p>
            <a:pPr eaLnBrk="1" hangingPunct="1"/>
            <a:r>
              <a:rPr lang="en-GB" altLang="en-US" sz="2052">
                <a:solidFill>
                  <a:srgbClr val="003366"/>
                </a:solidFill>
                <a:latin typeface="Calibri" pitchFamily="34" charset="0"/>
              </a:rPr>
              <a:t>Sedentary behaviors (from the Latin sedere, ‘‘to sit’’) include sitting during commuting, in the workplace, the domestic environment, and during leisure time. Sedentary behaviors such as TV viewing, computer use, or sitting in an automobile typically are in the energy expenditure range of 1.0-1.5 METs .</a:t>
            </a:r>
          </a:p>
          <a:p>
            <a:pPr eaLnBrk="1" hangingPunct="1"/>
            <a:r>
              <a:rPr lang="en-GB" altLang="en-US" sz="2052">
                <a:solidFill>
                  <a:srgbClr val="003366"/>
                </a:solidFill>
                <a:latin typeface="Calibri" pitchFamily="34" charset="0"/>
              </a:rPr>
              <a:t>Thus, sedentary behaviors are those that involve sitting and low levels of energy expenditure. </a:t>
            </a:r>
          </a:p>
          <a:p>
            <a:pPr eaLnBrk="1" hangingPunct="1"/>
            <a:r>
              <a:rPr lang="en-GB" altLang="en-US" sz="2052">
                <a:solidFill>
                  <a:srgbClr val="003366"/>
                </a:solidFill>
                <a:latin typeface="Calibri" pitchFamily="34" charset="0"/>
              </a:rPr>
              <a:t>In contrast, moderate- to vigorous-intensity physical activities such as bicycling, swimming, walking, or running may be done in a variety of body positions, but require an energy expenditure of 3-8 METs.</a:t>
            </a:r>
          </a:p>
          <a:p>
            <a:pPr eaLnBrk="1" hangingPunct="1"/>
            <a:r>
              <a:rPr lang="en-GB" altLang="en-US" sz="2052">
                <a:solidFill>
                  <a:srgbClr val="003366"/>
                </a:solidFill>
                <a:latin typeface="Calibri" pitchFamily="34" charset="0"/>
              </a:rPr>
              <a:t>In this perspective, light-intensity activity behaviors are those done while standing that require an expenditure of no more than 2.9 METs.</a:t>
            </a:r>
          </a:p>
        </p:txBody>
      </p:sp>
      <p:pic>
        <p:nvPicPr>
          <p:cNvPr id="41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701" y="953632"/>
            <a:ext cx="6902796" cy="1209516"/>
          </a:xfrm>
          <a:prstGeom prst="rect">
            <a:avLst/>
          </a:prstGeom>
          <a:noFill/>
          <a:ln w="254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41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1817" y="1951381"/>
            <a:ext cx="3860679" cy="211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77689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558" y="1809619"/>
            <a:ext cx="8459968" cy="4317722"/>
          </a:xfrm>
          <a:prstGeom prst="rect">
            <a:avLst/>
          </a:prstGeom>
        </p:spPr>
      </p:pic>
      <p:pic>
        <p:nvPicPr>
          <p:cNvPr id="3" name="Picture 2"/>
          <p:cNvPicPr>
            <a:picLocks noChangeAspect="1"/>
          </p:cNvPicPr>
          <p:nvPr/>
        </p:nvPicPr>
        <p:blipFill>
          <a:blip r:embed="rId3"/>
          <a:stretch>
            <a:fillRect/>
          </a:stretch>
        </p:blipFill>
        <p:spPr>
          <a:xfrm>
            <a:off x="233240" y="159666"/>
            <a:ext cx="4357687" cy="1168859"/>
          </a:xfrm>
          <a:prstGeom prst="rect">
            <a:avLst/>
          </a:prstGeom>
        </p:spPr>
      </p:pic>
      <p:pic>
        <p:nvPicPr>
          <p:cNvPr id="4" name="Picture 3"/>
          <p:cNvPicPr>
            <a:picLocks noChangeAspect="1"/>
          </p:cNvPicPr>
          <p:nvPr/>
        </p:nvPicPr>
        <p:blipFill>
          <a:blip r:embed="rId4"/>
          <a:stretch>
            <a:fillRect/>
          </a:stretch>
        </p:blipFill>
        <p:spPr>
          <a:xfrm>
            <a:off x="4144664" y="6222883"/>
            <a:ext cx="4836319" cy="264319"/>
          </a:xfrm>
          <a:prstGeom prst="rect">
            <a:avLst/>
          </a:prstGeom>
        </p:spPr>
      </p:pic>
    </p:spTree>
    <p:extLst>
      <p:ext uri="{BB962C8B-B14F-4D97-AF65-F5344CB8AC3E}">
        <p14:creationId xmlns:p14="http://schemas.microsoft.com/office/powerpoint/2010/main" val="6045283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623CD2C-E21A-4AA0-941D-46CCCA09BCED}" type="slidenum">
              <a:rPr lang="it-IT" smtClean="0"/>
              <a:pPr>
                <a:defRPr/>
              </a:pPr>
              <a:t>12</a:t>
            </a:fld>
            <a:endParaRPr lang="it-IT" dirty="0"/>
          </a:p>
        </p:txBody>
      </p:sp>
      <p:pic>
        <p:nvPicPr>
          <p:cNvPr id="6" name="Picture 5"/>
          <p:cNvPicPr>
            <a:picLocks noChangeAspect="1"/>
          </p:cNvPicPr>
          <p:nvPr/>
        </p:nvPicPr>
        <p:blipFill>
          <a:blip r:embed="rId2"/>
          <a:stretch>
            <a:fillRect/>
          </a:stretch>
        </p:blipFill>
        <p:spPr>
          <a:xfrm>
            <a:off x="1554848" y="-19174"/>
            <a:ext cx="5788006" cy="3909858"/>
          </a:xfrm>
          <a:prstGeom prst="rect">
            <a:avLst/>
          </a:prstGeom>
        </p:spPr>
      </p:pic>
      <p:sp>
        <p:nvSpPr>
          <p:cNvPr id="7" name="Rounded Rectangle 6"/>
          <p:cNvSpPr/>
          <p:nvPr/>
        </p:nvSpPr>
        <p:spPr bwMode="auto">
          <a:xfrm>
            <a:off x="692804" y="3367426"/>
            <a:ext cx="3017152" cy="1847236"/>
          </a:xfrm>
          <a:prstGeom prst="roundRect">
            <a:avLst/>
          </a:prstGeom>
          <a:noFill/>
          <a:ln w="44450" cap="flat" cmpd="sng" algn="ctr">
            <a:solidFill>
              <a:srgbClr val="C00000"/>
            </a:solidFill>
            <a:prstDash val="solid"/>
            <a:round/>
            <a:headEnd type="none" w="med" len="med"/>
            <a:tailEnd type="none" w="med" len="med"/>
          </a:ln>
          <a:effectLst/>
        </p:spPr>
        <p:txBody>
          <a:bodyPr vert="horz" wrap="none" lIns="78191" tIns="39095" rIns="78191" bIns="39095" numCol="1" rtlCol="0" anchor="ctr" anchorCtr="0" compatLnSpc="1">
            <a:prstTxWarp prst="textNoShape">
              <a:avLst/>
            </a:prstTxWarp>
          </a:bodyPr>
          <a:lstStyle/>
          <a:p>
            <a:pPr marL="390952" algn="ctr" defTabSz="781903" fontAlgn="base">
              <a:spcBef>
                <a:spcPct val="0"/>
              </a:spcBef>
              <a:spcAft>
                <a:spcPct val="0"/>
              </a:spcAft>
            </a:pPr>
            <a:endParaRPr lang="en-US" sz="1368" baseline="-25000">
              <a:latin typeface="HelveticaNeueLT Com 55 Roman" pitchFamily="34" charset="0"/>
              <a:cs typeface="Arial" charset="0"/>
            </a:endParaRPr>
          </a:p>
        </p:txBody>
      </p:sp>
      <p:sp>
        <p:nvSpPr>
          <p:cNvPr id="8" name="Rounded Rectangle 7"/>
          <p:cNvSpPr/>
          <p:nvPr/>
        </p:nvSpPr>
        <p:spPr bwMode="auto">
          <a:xfrm>
            <a:off x="5218533" y="3429000"/>
            <a:ext cx="3602110" cy="2436798"/>
          </a:xfrm>
          <a:prstGeom prst="roundRect">
            <a:avLst/>
          </a:prstGeom>
          <a:noFill/>
          <a:ln w="44450" cap="flat" cmpd="sng" algn="ctr">
            <a:solidFill>
              <a:srgbClr val="0099FF"/>
            </a:solidFill>
            <a:prstDash val="solid"/>
            <a:round/>
            <a:headEnd type="none" w="med" len="med"/>
            <a:tailEnd type="none" w="med" len="med"/>
          </a:ln>
          <a:effectLst/>
        </p:spPr>
        <p:txBody>
          <a:bodyPr vert="horz" wrap="none" lIns="78191" tIns="39095" rIns="78191" bIns="39095" numCol="1" rtlCol="0" anchor="ctr" anchorCtr="0" compatLnSpc="1">
            <a:prstTxWarp prst="textNoShape">
              <a:avLst/>
            </a:prstTxWarp>
          </a:bodyPr>
          <a:lstStyle/>
          <a:p>
            <a:pPr marL="390952" algn="ctr" defTabSz="781903" fontAlgn="base">
              <a:spcBef>
                <a:spcPct val="0"/>
              </a:spcBef>
              <a:spcAft>
                <a:spcPct val="0"/>
              </a:spcAft>
            </a:pPr>
            <a:endParaRPr lang="en-US" sz="1368" baseline="-25000">
              <a:latin typeface="HelveticaNeueLT Com 55 Roman" pitchFamily="34" charset="0"/>
              <a:cs typeface="Arial" charset="0"/>
            </a:endParaRPr>
          </a:p>
        </p:txBody>
      </p:sp>
      <p:sp>
        <p:nvSpPr>
          <p:cNvPr id="9" name="TextBox 8"/>
          <p:cNvSpPr txBox="1"/>
          <p:nvPr/>
        </p:nvSpPr>
        <p:spPr>
          <a:xfrm>
            <a:off x="5495618" y="3720866"/>
            <a:ext cx="3181270" cy="2266454"/>
          </a:xfrm>
          <a:prstGeom prst="rect">
            <a:avLst/>
          </a:prstGeom>
          <a:noFill/>
        </p:spPr>
        <p:txBody>
          <a:bodyPr wrap="square" rtlCol="0">
            <a:spAutoFit/>
          </a:bodyPr>
          <a:lstStyle/>
          <a:p>
            <a:pPr>
              <a:spcBef>
                <a:spcPct val="50000"/>
              </a:spcBef>
              <a:defRPr/>
            </a:pPr>
            <a:r>
              <a:rPr lang="it-IT" sz="1197" b="1" dirty="0" smtClean="0">
                <a:solidFill>
                  <a:srgbClr val="C00000"/>
                </a:solidFill>
                <a:latin typeface="Century Gothic" panose="020B0502020202020204" pitchFamily="34" charset="0"/>
                <a:cs typeface="Calibri" pitchFamily="34" charset="0"/>
              </a:rPr>
              <a:t>ENDURANCE</a:t>
            </a:r>
            <a:endParaRPr lang="it-IT" sz="1197" b="1" dirty="0">
              <a:solidFill>
                <a:srgbClr val="C00000"/>
              </a:solidFill>
              <a:latin typeface="Century Gothic" panose="020B0502020202020204" pitchFamily="34" charset="0"/>
              <a:cs typeface="Calibri" pitchFamily="34" charset="0"/>
            </a:endParaRPr>
          </a:p>
          <a:p>
            <a:pPr>
              <a:spcBef>
                <a:spcPct val="50000"/>
              </a:spcBef>
              <a:defRPr/>
            </a:pPr>
            <a:r>
              <a:rPr lang="en-GB" sz="1200" dirty="0">
                <a:solidFill>
                  <a:srgbClr val="002060"/>
                </a:solidFill>
                <a:latin typeface="Century Gothic" panose="020B0502020202020204" pitchFamily="34" charset="0"/>
              </a:rPr>
              <a:t>moderate-intensity aerobic (endurance) physical activity for a minimum of 30 min on five days each week or vigorous-intensity aerobic physical activity for a minimum of 20 min on three days each week. </a:t>
            </a:r>
            <a:endParaRPr lang="en-GB" sz="1200" dirty="0" smtClean="0">
              <a:solidFill>
                <a:srgbClr val="002060"/>
              </a:solidFill>
              <a:latin typeface="Century Gothic" panose="020B0502020202020204" pitchFamily="34" charset="0"/>
            </a:endParaRPr>
          </a:p>
          <a:p>
            <a:pPr>
              <a:spcBef>
                <a:spcPct val="50000"/>
              </a:spcBef>
              <a:defRPr/>
            </a:pPr>
            <a:r>
              <a:rPr lang="it-IT" sz="1197" b="1" dirty="0" smtClean="0">
                <a:solidFill>
                  <a:srgbClr val="C00000"/>
                </a:solidFill>
                <a:latin typeface="Century Gothic" panose="020B0502020202020204" pitchFamily="34" charset="0"/>
                <a:cs typeface="Times New Roman" pitchFamily="18" charset="0"/>
              </a:rPr>
              <a:t>RESISTANCE</a:t>
            </a:r>
            <a:endParaRPr lang="it-IT" sz="1197" b="1" dirty="0" smtClean="0">
              <a:solidFill>
                <a:srgbClr val="002060"/>
              </a:solidFill>
              <a:latin typeface="Century Gothic" panose="020B0502020202020204" pitchFamily="34" charset="0"/>
              <a:cs typeface="Times New Roman" pitchFamily="18" charset="0"/>
            </a:endParaRPr>
          </a:p>
          <a:p>
            <a:pPr>
              <a:spcBef>
                <a:spcPct val="50000"/>
              </a:spcBef>
              <a:defRPr/>
            </a:pPr>
            <a:r>
              <a:rPr lang="it-IT" sz="1197" dirty="0" smtClean="0">
                <a:solidFill>
                  <a:srgbClr val="002060"/>
                </a:solidFill>
                <a:latin typeface="Century Gothic" panose="020B0502020202020204" pitchFamily="34" charset="0"/>
                <a:cs typeface="Times New Roman" pitchFamily="18" charset="0"/>
              </a:rPr>
              <a:t>2 days/week moderate intensity</a:t>
            </a:r>
            <a:endParaRPr lang="it-IT" sz="1197" i="1" dirty="0">
              <a:solidFill>
                <a:srgbClr val="002060"/>
              </a:solidFill>
              <a:latin typeface="Century Gothic" panose="020B0502020202020204" pitchFamily="34" charset="0"/>
            </a:endParaRPr>
          </a:p>
          <a:p>
            <a:endParaRPr lang="en-US" sz="1539" dirty="0" err="1">
              <a:latin typeface="Century Gothic" panose="020B0502020202020204" pitchFamily="34" charset="0"/>
            </a:endParaRPr>
          </a:p>
        </p:txBody>
      </p:sp>
      <p:sp>
        <p:nvSpPr>
          <p:cNvPr id="10" name="TextBox 9"/>
          <p:cNvSpPr txBox="1"/>
          <p:nvPr/>
        </p:nvSpPr>
        <p:spPr>
          <a:xfrm>
            <a:off x="754500" y="3574933"/>
            <a:ext cx="2770734" cy="1106457"/>
          </a:xfrm>
          <a:prstGeom prst="rect">
            <a:avLst/>
          </a:prstGeom>
          <a:noFill/>
        </p:spPr>
        <p:txBody>
          <a:bodyPr wrap="square" rtlCol="0">
            <a:spAutoFit/>
          </a:bodyPr>
          <a:lstStyle/>
          <a:p>
            <a:pPr>
              <a:spcBef>
                <a:spcPct val="50000"/>
              </a:spcBef>
              <a:defRPr/>
            </a:pPr>
            <a:r>
              <a:rPr lang="en-GB" altLang="en-US" sz="1200" b="1" dirty="0" smtClean="0">
                <a:solidFill>
                  <a:srgbClr val="C00000"/>
                </a:solidFill>
                <a:latin typeface="Century Gothic" panose="020B0502020202020204" pitchFamily="34" charset="0"/>
              </a:rPr>
              <a:t>SEDENTARY BEHAVIOUR REDUCTION</a:t>
            </a:r>
          </a:p>
          <a:p>
            <a:pPr>
              <a:spcBef>
                <a:spcPct val="50000"/>
              </a:spcBef>
              <a:defRPr/>
            </a:pPr>
            <a:r>
              <a:rPr lang="it-IT" sz="1197" dirty="0" smtClean="0">
                <a:solidFill>
                  <a:srgbClr val="003366"/>
                </a:solidFill>
                <a:latin typeface="Century Gothic" panose="020B0502020202020204" pitchFamily="34" charset="0"/>
                <a:cs typeface="Calibri" pitchFamily="34" charset="0"/>
              </a:rPr>
              <a:t>Take any opportunity to perform physical activity!</a:t>
            </a:r>
            <a:endParaRPr lang="it-IT" sz="1197" dirty="0">
              <a:solidFill>
                <a:srgbClr val="003366"/>
              </a:solidFill>
              <a:latin typeface="Century Gothic" panose="020B0502020202020204" pitchFamily="34" charset="0"/>
              <a:cs typeface="Calibri" pitchFamily="34" charset="0"/>
            </a:endParaRPr>
          </a:p>
          <a:p>
            <a:r>
              <a:rPr lang="it-IT" sz="1197" dirty="0" smtClean="0">
                <a:solidFill>
                  <a:srgbClr val="003366"/>
                </a:solidFill>
                <a:latin typeface="Century Gothic" panose="020B0502020202020204" pitchFamily="34" charset="0"/>
              </a:rPr>
              <a:t> </a:t>
            </a:r>
            <a:r>
              <a:rPr lang="it-IT" sz="1197" dirty="0">
                <a:solidFill>
                  <a:srgbClr val="003366"/>
                </a:solidFill>
                <a:latin typeface="Century Gothic" panose="020B0502020202020204" pitchFamily="34" charset="0"/>
              </a:rPr>
              <a:t>1 </a:t>
            </a:r>
            <a:r>
              <a:rPr lang="it-IT" sz="1197" dirty="0" smtClean="0">
                <a:solidFill>
                  <a:srgbClr val="003366"/>
                </a:solidFill>
                <a:latin typeface="Century Gothic" panose="020B0502020202020204" pitchFamily="34" charset="0"/>
              </a:rPr>
              <a:t>mile walking = 100 Kcal</a:t>
            </a:r>
            <a:endParaRPr lang="en-US" sz="1197" dirty="0" err="1">
              <a:latin typeface="Century Gothic" panose="020B0502020202020204" pitchFamily="34" charset="0"/>
            </a:endParaRPr>
          </a:p>
        </p:txBody>
      </p:sp>
      <p:sp>
        <p:nvSpPr>
          <p:cNvPr id="12" name="Rectangle 11"/>
          <p:cNvSpPr/>
          <p:nvPr/>
        </p:nvSpPr>
        <p:spPr>
          <a:xfrm>
            <a:off x="446506" y="5865799"/>
            <a:ext cx="3348994" cy="486993"/>
          </a:xfrm>
          <a:prstGeom prst="rect">
            <a:avLst/>
          </a:prstGeom>
        </p:spPr>
        <p:txBody>
          <a:bodyPr wrap="none">
            <a:spAutoFit/>
          </a:bodyPr>
          <a:lstStyle/>
          <a:p>
            <a:pPr>
              <a:spcBef>
                <a:spcPct val="50000"/>
              </a:spcBef>
              <a:defRPr/>
            </a:pPr>
            <a:r>
              <a:rPr lang="it-IT" sz="1026" i="1" dirty="0">
                <a:solidFill>
                  <a:srgbClr val="003366"/>
                </a:solidFill>
                <a:latin typeface="Century Gothic" panose="020B0502020202020204" pitchFamily="34" charset="0"/>
              </a:rPr>
              <a:t>ACSM’s Guidelines for Exercise e prescription 2014</a:t>
            </a:r>
          </a:p>
          <a:p>
            <a:pPr>
              <a:spcBef>
                <a:spcPct val="50000"/>
              </a:spcBef>
              <a:defRPr/>
            </a:pPr>
            <a:r>
              <a:rPr lang="it-IT" sz="1026" i="1" dirty="0">
                <a:solidFill>
                  <a:srgbClr val="003366"/>
                </a:solidFill>
                <a:latin typeface="Century Gothic" panose="020B0502020202020204" pitchFamily="34" charset="0"/>
              </a:rPr>
              <a:t>JACC 2014;63:1345-54</a:t>
            </a:r>
          </a:p>
        </p:txBody>
      </p:sp>
      <p:sp>
        <p:nvSpPr>
          <p:cNvPr id="11" name="Text Box 6"/>
          <p:cNvSpPr txBox="1">
            <a:spLocks noChangeArrowheads="1"/>
          </p:cNvSpPr>
          <p:nvPr/>
        </p:nvSpPr>
        <p:spPr bwMode="auto">
          <a:xfrm>
            <a:off x="536492" y="6449323"/>
            <a:ext cx="9741792" cy="223653"/>
          </a:xfrm>
          <a:prstGeom prst="rect">
            <a:avLst/>
          </a:prstGeom>
          <a:noFill/>
          <a:ln w="9525">
            <a:noFill/>
            <a:miter lim="800000"/>
            <a:headEnd/>
            <a:tailEnd/>
          </a:ln>
        </p:spPr>
        <p:txBody>
          <a:bodyPr wrap="square" lIns="99569" tIns="49785" rIns="99569" bIns="49785">
            <a:spAutoFit/>
          </a:bodyPr>
          <a:lstStyle/>
          <a:p>
            <a:r>
              <a:rPr lang="it-IT" sz="800" baseline="0" dirty="0">
                <a:solidFill>
                  <a:srgbClr val="002060"/>
                </a:solidFill>
                <a:latin typeface="Century Gothic" panose="020B0502020202020204" pitchFamily="34" charset="0"/>
              </a:rPr>
              <a:t>CONFIDENTIAL AND </a:t>
            </a:r>
            <a:r>
              <a:rPr lang="it-IT" sz="800" baseline="0" dirty="0" smtClean="0">
                <a:solidFill>
                  <a:srgbClr val="002060"/>
                </a:solidFill>
                <a:latin typeface="Century Gothic" panose="020B0502020202020204" pitchFamily="34" charset="0"/>
              </a:rPr>
              <a:t>PROPRIETARY: D. Lucini.. Vietata la duplicazione e qualsiasi utilizzo</a:t>
            </a:r>
            <a:endParaRPr lang="it-IT" sz="800" baseline="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9860540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1568619"/>
            <a:ext cx="6129338" cy="4949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74262"/>
            <a:ext cx="7277100" cy="1239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6550" y="419163"/>
            <a:ext cx="990600" cy="5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54480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29559" y="194444"/>
            <a:ext cx="7665022" cy="2056597"/>
          </a:xfrm>
          <a:prstGeom prst="rect">
            <a:avLst/>
          </a:prstGeom>
          <a:ln>
            <a:solidFill>
              <a:srgbClr val="C00000"/>
            </a:solidFill>
          </a:ln>
        </p:spPr>
      </p:pic>
      <p:pic>
        <p:nvPicPr>
          <p:cNvPr id="4" name="Picture 3"/>
          <p:cNvPicPr>
            <a:picLocks noChangeAspect="1"/>
          </p:cNvPicPr>
          <p:nvPr/>
        </p:nvPicPr>
        <p:blipFill>
          <a:blip r:embed="rId3"/>
          <a:stretch>
            <a:fillRect/>
          </a:stretch>
        </p:blipFill>
        <p:spPr>
          <a:xfrm>
            <a:off x="829559" y="2367156"/>
            <a:ext cx="3497884" cy="2130711"/>
          </a:xfrm>
          <a:prstGeom prst="rect">
            <a:avLst/>
          </a:prstGeom>
        </p:spPr>
      </p:pic>
      <p:sp>
        <p:nvSpPr>
          <p:cNvPr id="6" name="TextBox 5"/>
          <p:cNvSpPr txBox="1"/>
          <p:nvPr/>
        </p:nvSpPr>
        <p:spPr>
          <a:xfrm>
            <a:off x="4429957" y="3431701"/>
            <a:ext cx="4064623" cy="1169551"/>
          </a:xfrm>
          <a:prstGeom prst="rect">
            <a:avLst/>
          </a:prstGeom>
          <a:noFill/>
        </p:spPr>
        <p:txBody>
          <a:bodyPr wrap="square" rtlCol="0">
            <a:spAutoFit/>
          </a:bodyPr>
          <a:lstStyle/>
          <a:p>
            <a:pPr algn="just"/>
            <a:r>
              <a:rPr lang="en-US" sz="1400" dirty="0"/>
              <a:t>“</a:t>
            </a:r>
            <a:r>
              <a:rPr lang="en-US" sz="1400" i="1" dirty="0"/>
              <a:t>men </a:t>
            </a:r>
            <a:r>
              <a:rPr lang="en-US" sz="1400" dirty="0"/>
              <a:t>in</a:t>
            </a:r>
            <a:r>
              <a:rPr lang="en-US" sz="1400" i="1" dirty="0"/>
              <a:t> </a:t>
            </a:r>
            <a:r>
              <a:rPr lang="en-US" sz="1400" dirty="0"/>
              <a:t>physi</a:t>
            </a:r>
            <a:r>
              <a:rPr lang="en-US" sz="1400" i="1" dirty="0"/>
              <a:t>cally active jobs have a lower incidence of coronary heart disease in middle-age than men in physically in­ active jobs. More important, the disease is not so severe in </a:t>
            </a:r>
            <a:r>
              <a:rPr lang="en-US" sz="1400" dirty="0"/>
              <a:t>ph</a:t>
            </a:r>
            <a:r>
              <a:rPr lang="en-US" sz="1400" i="1" dirty="0"/>
              <a:t>ysically active workers, tending to present in them </a:t>
            </a:r>
            <a:r>
              <a:rPr lang="en-US" sz="1400" dirty="0"/>
              <a:t>in</a:t>
            </a:r>
            <a:r>
              <a:rPr lang="en-US" sz="1400" i="1" dirty="0"/>
              <a:t> </a:t>
            </a:r>
            <a:r>
              <a:rPr lang="en-US" sz="1400"/>
              <a:t>relatively </a:t>
            </a:r>
            <a:r>
              <a:rPr lang="en-US" sz="1400" i="1" smtClean="0"/>
              <a:t>benign </a:t>
            </a:r>
            <a:r>
              <a:rPr lang="en-US" sz="1400" i="1" dirty="0"/>
              <a:t>forms.</a:t>
            </a:r>
            <a:r>
              <a:rPr lang="en-US" sz="1400" dirty="0"/>
              <a:t>”</a:t>
            </a:r>
            <a:r>
              <a:rPr lang="en-US" sz="1400" i="1" dirty="0"/>
              <a:t> </a:t>
            </a:r>
            <a:endParaRPr lang="en-US" sz="1400" dirty="0"/>
          </a:p>
        </p:txBody>
      </p:sp>
    </p:spTree>
    <p:extLst>
      <p:ext uri="{BB962C8B-B14F-4D97-AF65-F5344CB8AC3E}">
        <p14:creationId xmlns:p14="http://schemas.microsoft.com/office/powerpoint/2010/main" val="3402816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392913" y="1553407"/>
            <a:ext cx="4732993" cy="4884559"/>
          </a:xfrm>
          <a:prstGeom prst="rect">
            <a:avLst/>
          </a:prstGeom>
        </p:spPr>
      </p:pic>
      <p:pic>
        <p:nvPicPr>
          <p:cNvPr id="6" name="Picture 5"/>
          <p:cNvPicPr>
            <a:picLocks noChangeAspect="1"/>
          </p:cNvPicPr>
          <p:nvPr/>
        </p:nvPicPr>
        <p:blipFill>
          <a:blip r:embed="rId3"/>
          <a:stretch>
            <a:fillRect/>
          </a:stretch>
        </p:blipFill>
        <p:spPr>
          <a:xfrm>
            <a:off x="452487" y="172389"/>
            <a:ext cx="6883040" cy="1618065"/>
          </a:xfrm>
          <a:prstGeom prst="rect">
            <a:avLst/>
          </a:prstGeom>
        </p:spPr>
      </p:pic>
    </p:spTree>
    <p:extLst>
      <p:ext uri="{BB962C8B-B14F-4D97-AF65-F5344CB8AC3E}">
        <p14:creationId xmlns:p14="http://schemas.microsoft.com/office/powerpoint/2010/main" val="35157906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36948" y="1901085"/>
            <a:ext cx="6165129" cy="4674798"/>
          </a:xfrm>
          <a:prstGeom prst="rect">
            <a:avLst/>
          </a:prstGeom>
          <a:ln>
            <a:solidFill>
              <a:srgbClr val="C00000"/>
            </a:solidFill>
          </a:ln>
        </p:spPr>
      </p:pic>
      <p:pic>
        <p:nvPicPr>
          <p:cNvPr id="3" name="Picture 2"/>
          <p:cNvPicPr>
            <a:picLocks noChangeAspect="1"/>
          </p:cNvPicPr>
          <p:nvPr/>
        </p:nvPicPr>
        <p:blipFill>
          <a:blip r:embed="rId3"/>
          <a:stretch>
            <a:fillRect/>
          </a:stretch>
        </p:blipFill>
        <p:spPr>
          <a:xfrm>
            <a:off x="94268" y="254524"/>
            <a:ext cx="4340356" cy="1716148"/>
          </a:xfrm>
          <a:prstGeom prst="rect">
            <a:avLst/>
          </a:prstGeom>
          <a:ln>
            <a:solidFill>
              <a:schemeClr val="tx2"/>
            </a:solidFill>
          </a:ln>
        </p:spPr>
      </p:pic>
    </p:spTree>
    <p:extLst>
      <p:ext uri="{BB962C8B-B14F-4D97-AF65-F5344CB8AC3E}">
        <p14:creationId xmlns:p14="http://schemas.microsoft.com/office/powerpoint/2010/main" val="18531882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6437" y="2260828"/>
            <a:ext cx="7921756" cy="3860505"/>
          </a:xfrm>
          <a:prstGeom prst="rect">
            <a:avLst/>
          </a:prstGeom>
          <a:ln>
            <a:solidFill>
              <a:srgbClr val="C00000"/>
            </a:solidFill>
          </a:ln>
        </p:spPr>
      </p:pic>
      <p:pic>
        <p:nvPicPr>
          <p:cNvPr id="3" name="Picture 2"/>
          <p:cNvPicPr>
            <a:picLocks noChangeAspect="1"/>
          </p:cNvPicPr>
          <p:nvPr/>
        </p:nvPicPr>
        <p:blipFill>
          <a:blip r:embed="rId3"/>
          <a:stretch>
            <a:fillRect/>
          </a:stretch>
        </p:blipFill>
        <p:spPr>
          <a:xfrm>
            <a:off x="162465" y="482927"/>
            <a:ext cx="8849560" cy="933498"/>
          </a:xfrm>
          <a:prstGeom prst="rect">
            <a:avLst/>
          </a:prstGeom>
          <a:ln>
            <a:solidFill>
              <a:srgbClr val="002060"/>
            </a:solidFill>
          </a:ln>
        </p:spPr>
      </p:pic>
      <p:pic>
        <p:nvPicPr>
          <p:cNvPr id="4" name="Picture 3"/>
          <p:cNvPicPr>
            <a:picLocks noChangeAspect="1"/>
          </p:cNvPicPr>
          <p:nvPr/>
        </p:nvPicPr>
        <p:blipFill>
          <a:blip r:embed="rId4"/>
          <a:stretch>
            <a:fillRect/>
          </a:stretch>
        </p:blipFill>
        <p:spPr>
          <a:xfrm>
            <a:off x="5992600" y="1073819"/>
            <a:ext cx="3019425" cy="314325"/>
          </a:xfrm>
          <a:prstGeom prst="rect">
            <a:avLst/>
          </a:prstGeom>
        </p:spPr>
      </p:pic>
    </p:spTree>
    <p:extLst>
      <p:ext uri="{BB962C8B-B14F-4D97-AF65-F5344CB8AC3E}">
        <p14:creationId xmlns:p14="http://schemas.microsoft.com/office/powerpoint/2010/main" val="10708208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6058" y="1963239"/>
            <a:ext cx="5144923" cy="4159617"/>
          </a:xfrm>
          <a:prstGeom prst="rect">
            <a:avLst/>
          </a:prstGeom>
          <a:ln>
            <a:solidFill>
              <a:schemeClr val="tx2"/>
            </a:solidFill>
          </a:ln>
        </p:spPr>
      </p:pic>
      <p:pic>
        <p:nvPicPr>
          <p:cNvPr id="3" name="Picture 2"/>
          <p:cNvPicPr>
            <a:picLocks noChangeAspect="1"/>
          </p:cNvPicPr>
          <p:nvPr/>
        </p:nvPicPr>
        <p:blipFill>
          <a:blip r:embed="rId3"/>
          <a:stretch>
            <a:fillRect/>
          </a:stretch>
        </p:blipFill>
        <p:spPr>
          <a:xfrm>
            <a:off x="222021" y="179207"/>
            <a:ext cx="6305550" cy="1352550"/>
          </a:xfrm>
          <a:prstGeom prst="rect">
            <a:avLst/>
          </a:prstGeom>
          <a:ln>
            <a:solidFill>
              <a:srgbClr val="C00000"/>
            </a:solidFill>
          </a:ln>
        </p:spPr>
      </p:pic>
      <p:pic>
        <p:nvPicPr>
          <p:cNvPr id="4" name="Picture 3"/>
          <p:cNvPicPr>
            <a:picLocks noChangeAspect="1"/>
          </p:cNvPicPr>
          <p:nvPr/>
        </p:nvPicPr>
        <p:blipFill>
          <a:blip r:embed="rId4"/>
          <a:stretch>
            <a:fillRect/>
          </a:stretch>
        </p:blipFill>
        <p:spPr>
          <a:xfrm>
            <a:off x="5943600" y="6221641"/>
            <a:ext cx="2743200" cy="466725"/>
          </a:xfrm>
          <a:prstGeom prst="rect">
            <a:avLst/>
          </a:prstGeom>
        </p:spPr>
      </p:pic>
    </p:spTree>
    <p:extLst>
      <p:ext uri="{BB962C8B-B14F-4D97-AF65-F5344CB8AC3E}">
        <p14:creationId xmlns:p14="http://schemas.microsoft.com/office/powerpoint/2010/main" val="20692382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8663" y="3146083"/>
            <a:ext cx="3167627" cy="2570390"/>
          </a:xfrm>
          <a:prstGeom prst="rect">
            <a:avLst/>
          </a:prstGeom>
        </p:spPr>
      </p:pic>
      <p:pic>
        <p:nvPicPr>
          <p:cNvPr id="3" name="Picture 2"/>
          <p:cNvPicPr>
            <a:picLocks noChangeAspect="1"/>
          </p:cNvPicPr>
          <p:nvPr/>
        </p:nvPicPr>
        <p:blipFill>
          <a:blip r:embed="rId3"/>
          <a:stretch>
            <a:fillRect/>
          </a:stretch>
        </p:blipFill>
        <p:spPr>
          <a:xfrm>
            <a:off x="3909768" y="2886812"/>
            <a:ext cx="3637604" cy="2978207"/>
          </a:xfrm>
          <a:prstGeom prst="rect">
            <a:avLst/>
          </a:prstGeom>
        </p:spPr>
      </p:pic>
      <p:pic>
        <p:nvPicPr>
          <p:cNvPr id="4" name="Picture 3"/>
          <p:cNvPicPr>
            <a:picLocks noChangeAspect="1"/>
          </p:cNvPicPr>
          <p:nvPr/>
        </p:nvPicPr>
        <p:blipFill>
          <a:blip r:embed="rId4"/>
          <a:stretch>
            <a:fillRect/>
          </a:stretch>
        </p:blipFill>
        <p:spPr>
          <a:xfrm>
            <a:off x="5032824" y="172390"/>
            <a:ext cx="4006796" cy="1126482"/>
          </a:xfrm>
          <a:prstGeom prst="rect">
            <a:avLst/>
          </a:prstGeom>
        </p:spPr>
      </p:pic>
      <p:pic>
        <p:nvPicPr>
          <p:cNvPr id="5" name="Picture 4"/>
          <p:cNvPicPr>
            <a:picLocks noChangeAspect="1"/>
          </p:cNvPicPr>
          <p:nvPr/>
        </p:nvPicPr>
        <p:blipFill>
          <a:blip r:embed="rId5"/>
          <a:stretch>
            <a:fillRect/>
          </a:stretch>
        </p:blipFill>
        <p:spPr>
          <a:xfrm>
            <a:off x="7615237" y="4916373"/>
            <a:ext cx="1528763" cy="800100"/>
          </a:xfrm>
          <a:prstGeom prst="rect">
            <a:avLst/>
          </a:prstGeom>
        </p:spPr>
      </p:pic>
      <p:pic>
        <p:nvPicPr>
          <p:cNvPr id="6" name="Picture 5"/>
          <p:cNvPicPr>
            <a:picLocks noChangeAspect="1"/>
          </p:cNvPicPr>
          <p:nvPr/>
        </p:nvPicPr>
        <p:blipFill>
          <a:blip r:embed="rId6"/>
          <a:stretch>
            <a:fillRect/>
          </a:stretch>
        </p:blipFill>
        <p:spPr>
          <a:xfrm>
            <a:off x="127591" y="208479"/>
            <a:ext cx="4518275" cy="982745"/>
          </a:xfrm>
          <a:prstGeom prst="rect">
            <a:avLst/>
          </a:prstGeom>
          <a:ln>
            <a:solidFill>
              <a:srgbClr val="C00000"/>
            </a:solidFill>
          </a:ln>
        </p:spPr>
      </p:pic>
      <p:sp>
        <p:nvSpPr>
          <p:cNvPr id="7" name="Rectangle 6"/>
          <p:cNvSpPr/>
          <p:nvPr/>
        </p:nvSpPr>
        <p:spPr>
          <a:xfrm>
            <a:off x="751345" y="5865019"/>
            <a:ext cx="7534815" cy="461665"/>
          </a:xfrm>
          <a:prstGeom prst="rect">
            <a:avLst/>
          </a:prstGeom>
        </p:spPr>
        <p:txBody>
          <a:bodyPr wrap="square">
            <a:spAutoFit/>
          </a:bodyPr>
          <a:lstStyle/>
          <a:p>
            <a:r>
              <a:rPr lang="it-IT" sz="1200" dirty="0" smtClean="0">
                <a:solidFill>
                  <a:srgbClr val="003366"/>
                </a:solidFill>
                <a:latin typeface="Century Gothic" panose="020B0502020202020204" pitchFamily="34" charset="0"/>
              </a:rPr>
              <a:t>Sitting time &amp; physical activity                                             TV viewing &amp; </a:t>
            </a:r>
            <a:r>
              <a:rPr lang="it-IT" sz="1200" dirty="0">
                <a:solidFill>
                  <a:srgbClr val="003366"/>
                </a:solidFill>
                <a:latin typeface="Century Gothic" panose="020B0502020202020204" pitchFamily="34" charset="0"/>
              </a:rPr>
              <a:t>physical activity</a:t>
            </a:r>
            <a:endParaRPr lang="en-GB" sz="1200" dirty="0">
              <a:latin typeface="Century Gothic" panose="020B0502020202020204" pitchFamily="34" charset="0"/>
            </a:endParaRPr>
          </a:p>
          <a:p>
            <a:endParaRPr lang="en-GB" sz="1200" dirty="0">
              <a:latin typeface="Century Gothic" panose="020B0502020202020204" pitchFamily="34" charset="0"/>
            </a:endParaRPr>
          </a:p>
        </p:txBody>
      </p:sp>
      <p:grpSp>
        <p:nvGrpSpPr>
          <p:cNvPr id="8" name="Gruppo 7"/>
          <p:cNvGrpSpPr/>
          <p:nvPr/>
        </p:nvGrpSpPr>
        <p:grpSpPr>
          <a:xfrm>
            <a:off x="183822" y="1538844"/>
            <a:ext cx="8960178" cy="1014756"/>
            <a:chOff x="183822" y="1538844"/>
            <a:chExt cx="8960178" cy="1014756"/>
          </a:xfrm>
        </p:grpSpPr>
        <p:sp>
          <p:nvSpPr>
            <p:cNvPr id="9" name="Rectangle 8"/>
            <p:cNvSpPr/>
            <p:nvPr/>
          </p:nvSpPr>
          <p:spPr>
            <a:xfrm>
              <a:off x="183822" y="1538844"/>
              <a:ext cx="8960178" cy="553998"/>
            </a:xfrm>
            <a:prstGeom prst="rect">
              <a:avLst/>
            </a:prstGeom>
          </p:spPr>
          <p:txBody>
            <a:bodyPr wrap="square">
              <a:spAutoFit/>
            </a:bodyPr>
            <a:lstStyle/>
            <a:p>
              <a:r>
                <a:rPr lang="it-IT" dirty="0" smtClean="0">
                  <a:solidFill>
                    <a:srgbClr val="003366"/>
                  </a:solidFill>
                  <a:latin typeface="Century Gothic" panose="020B0502020202020204" pitchFamily="34" charset="0"/>
                </a:rPr>
                <a:t>Physical activity may attenuate detrimental effects of sedentary behavior </a:t>
              </a:r>
              <a:endParaRPr lang="en-GB" dirty="0">
                <a:latin typeface="Century Gothic" panose="020B0502020202020204" pitchFamily="34" charset="0"/>
              </a:endParaRPr>
            </a:p>
            <a:p>
              <a:endParaRPr lang="en-GB" sz="1200" dirty="0">
                <a:latin typeface="Century Gothic" panose="020B0502020202020204" pitchFamily="34" charset="0"/>
              </a:endParaRPr>
            </a:p>
          </p:txBody>
        </p:sp>
        <p:sp>
          <p:nvSpPr>
            <p:cNvPr id="10" name="Rectangle 9"/>
            <p:cNvSpPr/>
            <p:nvPr/>
          </p:nvSpPr>
          <p:spPr>
            <a:xfrm>
              <a:off x="183822" y="2184268"/>
              <a:ext cx="8960178" cy="369332"/>
            </a:xfrm>
            <a:prstGeom prst="rect">
              <a:avLst/>
            </a:prstGeom>
          </p:spPr>
          <p:txBody>
            <a:bodyPr wrap="square">
              <a:spAutoFit/>
            </a:bodyPr>
            <a:lstStyle/>
            <a:p>
              <a:r>
                <a:rPr lang="it-IT" dirty="0" smtClean="0">
                  <a:solidFill>
                    <a:srgbClr val="003366"/>
                  </a:solidFill>
                  <a:latin typeface="Century Gothic" panose="020B0502020202020204" pitchFamily="34" charset="0"/>
                </a:rPr>
                <a:t>Sedentary </a:t>
              </a:r>
              <a:r>
                <a:rPr lang="it-IT" dirty="0">
                  <a:solidFill>
                    <a:srgbClr val="003366"/>
                  </a:solidFill>
                  <a:latin typeface="Century Gothic" panose="020B0502020202020204" pitchFamily="34" charset="0"/>
                </a:rPr>
                <a:t>behavior </a:t>
              </a:r>
              <a:r>
                <a:rPr lang="it-IT" dirty="0" smtClean="0">
                  <a:solidFill>
                    <a:srgbClr val="003366"/>
                  </a:solidFill>
                  <a:latin typeface="Century Gothic" panose="020B0502020202020204" pitchFamily="34" charset="0"/>
                </a:rPr>
                <a:t>may reduce beneficial effects of Physical activity</a:t>
              </a:r>
              <a:endParaRPr lang="en-GB" sz="1200" dirty="0">
                <a:latin typeface="Century Gothic" panose="020B0502020202020204" pitchFamily="34" charset="0"/>
              </a:endParaRPr>
            </a:p>
          </p:txBody>
        </p:sp>
      </p:grpSp>
    </p:spTree>
    <p:extLst>
      <p:ext uri="{BB962C8B-B14F-4D97-AF65-F5344CB8AC3E}">
        <p14:creationId xmlns:p14="http://schemas.microsoft.com/office/powerpoint/2010/main" val="32846024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417" y="593889"/>
            <a:ext cx="8816836" cy="1785104"/>
          </a:xfrm>
          <a:prstGeom prst="rect">
            <a:avLst/>
          </a:prstGeom>
          <a:noFill/>
        </p:spPr>
        <p:txBody>
          <a:bodyPr wrap="none" lIns="91440" tIns="45720" rIns="91440" bIns="45720">
            <a:spAutoFit/>
          </a:bodyPr>
          <a:lstStyle/>
          <a:p>
            <a:pPr algn="ctr"/>
            <a:r>
              <a:rPr lang="it-IT" sz="5400" b="1" dirty="0" smtClean="0">
                <a:ln w="0"/>
                <a:solidFill>
                  <a:srgbClr val="C00000"/>
                </a:solidFill>
                <a:effectLst>
                  <a:reflection blurRad="6350" stA="53000" endA="300" endPos="35500" dir="5400000" sy="-90000" algn="bl" rotWithShape="0"/>
                </a:effectLst>
                <a:latin typeface="Century Gothic" panose="020B0502020202020204" pitchFamily="34" charset="0"/>
              </a:rPr>
              <a:t>STILE DI VITA</a:t>
            </a:r>
          </a:p>
          <a:p>
            <a:pPr algn="ctr"/>
            <a:r>
              <a:rPr lang="it-IT" sz="2800" b="1" cap="none" spc="0" dirty="0" smtClean="0">
                <a:ln w="0"/>
                <a:solidFill>
                  <a:srgbClr val="002060"/>
                </a:solidFill>
                <a:effectLst>
                  <a:reflection blurRad="6350" stA="53000" endA="300" endPos="35500" dir="5400000" sy="-90000" algn="bl" rotWithShape="0"/>
                </a:effectLst>
                <a:latin typeface="Century Gothic" panose="020B0502020202020204" pitchFamily="34" charset="0"/>
              </a:rPr>
              <a:t>Strumento di sostenibilità per politiche sulla Salute</a:t>
            </a:r>
          </a:p>
          <a:p>
            <a:pPr algn="ctr"/>
            <a:r>
              <a:rPr lang="it-IT" sz="2800" b="1" cap="none" spc="0" dirty="0" smtClean="0">
                <a:ln w="0"/>
                <a:solidFill>
                  <a:srgbClr val="002060"/>
                </a:solidFill>
                <a:effectLst>
                  <a:reflection blurRad="6350" stA="53000" endA="300" endPos="35500" dir="5400000" sy="-90000" algn="bl" rotWithShape="0"/>
                </a:effectLst>
                <a:latin typeface="Century Gothic" panose="020B0502020202020204" pitchFamily="34" charset="0"/>
              </a:rPr>
              <a:t> e per Salute individuale</a:t>
            </a:r>
            <a:endParaRPr lang="en-US" sz="2800" b="1" cap="none" spc="0" dirty="0">
              <a:ln w="0"/>
              <a:solidFill>
                <a:srgbClr val="002060"/>
              </a:solidFill>
              <a:effectLst>
                <a:reflection blurRad="6350" stA="53000" endA="300" endPos="35500" dir="5400000" sy="-90000" algn="bl" rotWithShape="0"/>
              </a:effectLst>
              <a:latin typeface="Century Gothic" panose="020B0502020202020204" pitchFamily="34" charset="0"/>
            </a:endParaRPr>
          </a:p>
        </p:txBody>
      </p:sp>
      <p:pic>
        <p:nvPicPr>
          <p:cNvPr id="4" name="Picture 3"/>
          <p:cNvPicPr>
            <a:picLocks noChangeAspect="1"/>
          </p:cNvPicPr>
          <p:nvPr/>
        </p:nvPicPr>
        <p:blipFill>
          <a:blip r:embed="rId2"/>
          <a:stretch>
            <a:fillRect/>
          </a:stretch>
        </p:blipFill>
        <p:spPr>
          <a:xfrm>
            <a:off x="1636729" y="2605875"/>
            <a:ext cx="5584203" cy="3843448"/>
          </a:xfrm>
          <a:prstGeom prst="rect">
            <a:avLst/>
          </a:prstGeom>
        </p:spPr>
      </p:pic>
      <p:sp>
        <p:nvSpPr>
          <p:cNvPr id="5" name="Text Box 6"/>
          <p:cNvSpPr txBox="1">
            <a:spLocks noChangeArrowheads="1"/>
          </p:cNvSpPr>
          <p:nvPr/>
        </p:nvSpPr>
        <p:spPr bwMode="auto">
          <a:xfrm>
            <a:off x="536492" y="6449323"/>
            <a:ext cx="9741792" cy="223653"/>
          </a:xfrm>
          <a:prstGeom prst="rect">
            <a:avLst/>
          </a:prstGeom>
          <a:noFill/>
          <a:ln w="9525">
            <a:noFill/>
            <a:miter lim="800000"/>
            <a:headEnd/>
            <a:tailEnd/>
          </a:ln>
        </p:spPr>
        <p:txBody>
          <a:bodyPr wrap="square" lIns="99569" tIns="49785" rIns="99569" bIns="49785">
            <a:spAutoFit/>
          </a:bodyPr>
          <a:lstStyle/>
          <a:p>
            <a:r>
              <a:rPr lang="it-IT" sz="800" baseline="0" dirty="0">
                <a:solidFill>
                  <a:srgbClr val="003366"/>
                </a:solidFill>
                <a:latin typeface="Century Gothic" panose="020B0502020202020204" pitchFamily="34" charset="0"/>
              </a:rPr>
              <a:t>CONFIDENTIAL AND </a:t>
            </a:r>
            <a:r>
              <a:rPr lang="it-IT" sz="800" baseline="0" dirty="0" smtClean="0">
                <a:solidFill>
                  <a:srgbClr val="003366"/>
                </a:solidFill>
                <a:latin typeface="Century Gothic" panose="020B0502020202020204" pitchFamily="34" charset="0"/>
              </a:rPr>
              <a:t>PROPRIETARY: D. Lucini. Materiale per studio personale. Vietata la duplicazione e qualsiasi altro utilizzo</a:t>
            </a:r>
            <a:endParaRPr lang="it-IT" sz="800" baseline="0" dirty="0">
              <a:solidFill>
                <a:srgbClr val="003366"/>
              </a:solidFill>
              <a:latin typeface="Century Gothic" panose="020B0502020202020204" pitchFamily="34" charset="0"/>
            </a:endParaRPr>
          </a:p>
        </p:txBody>
      </p:sp>
    </p:spTree>
    <p:extLst>
      <p:ext uri="{BB962C8B-B14F-4D97-AF65-F5344CB8AC3E}">
        <p14:creationId xmlns:p14="http://schemas.microsoft.com/office/powerpoint/2010/main" val="10813553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4453952" y="3909392"/>
            <a:ext cx="4419279" cy="2287996"/>
          </a:xfrm>
          <a:prstGeom prst="rect">
            <a:avLst/>
          </a:prstGeom>
        </p:spPr>
      </p:pic>
      <p:pic>
        <p:nvPicPr>
          <p:cNvPr id="5" name="Immagine 4"/>
          <p:cNvPicPr>
            <a:picLocks noChangeAspect="1"/>
          </p:cNvPicPr>
          <p:nvPr/>
        </p:nvPicPr>
        <p:blipFill>
          <a:blip r:embed="rId3"/>
          <a:stretch>
            <a:fillRect/>
          </a:stretch>
        </p:blipFill>
        <p:spPr>
          <a:xfrm>
            <a:off x="549480" y="4029878"/>
            <a:ext cx="3335499" cy="2223666"/>
          </a:xfrm>
          <a:prstGeom prst="rect">
            <a:avLst/>
          </a:prstGeom>
        </p:spPr>
      </p:pic>
      <p:pic>
        <p:nvPicPr>
          <p:cNvPr id="6" name="Immagine 5"/>
          <p:cNvPicPr>
            <a:picLocks noChangeAspect="1"/>
          </p:cNvPicPr>
          <p:nvPr/>
        </p:nvPicPr>
        <p:blipFill>
          <a:blip r:embed="rId4"/>
          <a:stretch>
            <a:fillRect/>
          </a:stretch>
        </p:blipFill>
        <p:spPr>
          <a:xfrm>
            <a:off x="4673421" y="668457"/>
            <a:ext cx="3763791" cy="2508450"/>
          </a:xfrm>
          <a:prstGeom prst="rect">
            <a:avLst/>
          </a:prstGeom>
        </p:spPr>
      </p:pic>
      <p:pic>
        <p:nvPicPr>
          <p:cNvPr id="7" name="Immagine 6"/>
          <p:cNvPicPr>
            <a:picLocks noChangeAspect="1"/>
          </p:cNvPicPr>
          <p:nvPr/>
        </p:nvPicPr>
        <p:blipFill rotWithShape="1">
          <a:blip r:embed="rId5"/>
          <a:srcRect r="28394"/>
          <a:stretch/>
        </p:blipFill>
        <p:spPr>
          <a:xfrm>
            <a:off x="363607" y="429917"/>
            <a:ext cx="3993081" cy="3136746"/>
          </a:xfrm>
          <a:prstGeom prst="rect">
            <a:avLst/>
          </a:prstGeom>
        </p:spPr>
      </p:pic>
    </p:spTree>
    <p:extLst>
      <p:ext uri="{BB962C8B-B14F-4D97-AF65-F5344CB8AC3E}">
        <p14:creationId xmlns:p14="http://schemas.microsoft.com/office/powerpoint/2010/main" val="18685910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6" name="Picture 2" descr="Picture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297932"/>
            <a:ext cx="6246812" cy="6322006"/>
          </a:xfrm>
          <a:prstGeom prst="rect">
            <a:avLst/>
          </a:prstGeom>
          <a:noFill/>
          <a:ln w="9525">
            <a:solidFill>
              <a:srgbClr val="003366"/>
            </a:solidFill>
            <a:miter lim="800000"/>
            <a:headEnd/>
            <a:tailEnd/>
          </a:ln>
          <a:extLst>
            <a:ext uri="{909E8E84-426E-40DD-AFC4-6F175D3DCCD1}">
              <a14:hiddenFill xmlns:a14="http://schemas.microsoft.com/office/drawing/2010/main">
                <a:solidFill>
                  <a:srgbClr val="FFFFFF"/>
                </a:solidFill>
              </a14:hiddenFill>
            </a:ext>
          </a:extLst>
        </p:spPr>
      </p:pic>
      <p:grpSp>
        <p:nvGrpSpPr>
          <p:cNvPr id="676867" name="Group 3"/>
          <p:cNvGrpSpPr>
            <a:grpSpLocks/>
          </p:cNvGrpSpPr>
          <p:nvPr/>
        </p:nvGrpSpPr>
        <p:grpSpPr bwMode="auto">
          <a:xfrm>
            <a:off x="3276601" y="6347539"/>
            <a:ext cx="2971800" cy="233484"/>
            <a:chOff x="3888" y="2448"/>
            <a:chExt cx="1872" cy="156"/>
          </a:xfrm>
        </p:grpSpPr>
        <p:pic>
          <p:nvPicPr>
            <p:cNvPr id="676868" name="Picture 4" descr="Picture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8" y="2448"/>
              <a:ext cx="1116" cy="156"/>
            </a:xfrm>
            <a:prstGeom prst="rect">
              <a:avLst/>
            </a:prstGeom>
            <a:noFill/>
            <a:extLst>
              <a:ext uri="{909E8E84-426E-40DD-AFC4-6F175D3DCCD1}">
                <a14:hiddenFill xmlns:a14="http://schemas.microsoft.com/office/drawing/2010/main">
                  <a:solidFill>
                    <a:srgbClr val="FFFFFF"/>
                  </a:solidFill>
                </a14:hiddenFill>
              </a:ext>
            </a:extLst>
          </p:spPr>
        </p:pic>
        <p:pic>
          <p:nvPicPr>
            <p:cNvPr id="676869" name="Picture 5" descr="Picture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0" y="2448"/>
              <a:ext cx="750" cy="1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6871" name="Group 7"/>
          <p:cNvGrpSpPr>
            <a:grpSpLocks/>
          </p:cNvGrpSpPr>
          <p:nvPr/>
        </p:nvGrpSpPr>
        <p:grpSpPr bwMode="auto">
          <a:xfrm>
            <a:off x="4787901" y="3225451"/>
            <a:ext cx="4211638" cy="706436"/>
            <a:chOff x="3016" y="2024"/>
            <a:chExt cx="2653" cy="472"/>
          </a:xfrm>
        </p:grpSpPr>
        <p:pic>
          <p:nvPicPr>
            <p:cNvPr id="67687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6" y="2024"/>
              <a:ext cx="2653" cy="472"/>
            </a:xfrm>
            <a:prstGeom prst="rect">
              <a:avLst/>
            </a:prstGeom>
            <a:noFill/>
            <a:ln w="952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6873" name="Rectangle 9"/>
            <p:cNvSpPr>
              <a:spLocks noChangeArrowheads="1"/>
            </p:cNvSpPr>
            <p:nvPr/>
          </p:nvSpPr>
          <p:spPr bwMode="auto">
            <a:xfrm>
              <a:off x="4604" y="2387"/>
              <a:ext cx="1043" cy="9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539"/>
            </a:p>
          </p:txBody>
        </p:sp>
      </p:grpSp>
      <p:sp>
        <p:nvSpPr>
          <p:cNvPr id="10" name="Rectangle 9"/>
          <p:cNvSpPr/>
          <p:nvPr/>
        </p:nvSpPr>
        <p:spPr>
          <a:xfrm>
            <a:off x="1554848" y="411847"/>
            <a:ext cx="4432373" cy="669004"/>
          </a:xfrm>
          <a:prstGeom prst="rect">
            <a:avLst/>
          </a:prstGeom>
          <a:noFill/>
        </p:spPr>
        <p:txBody>
          <a:bodyPr wrap="square" lIns="89193" tIns="44596" rIns="89193" bIns="44596">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762" b="1" cap="all" dirty="0">
                <a:ln w="0"/>
                <a:solidFill>
                  <a:srgbClr val="003366"/>
                </a:solidFill>
                <a:effectLst>
                  <a:reflection blurRad="12700" stA="50000" endPos="50000" dist="5000" dir="5400000" sy="-100000" rotWithShape="0"/>
                </a:effectLst>
                <a:latin typeface="Century Gothic" panose="020B0502020202020204" pitchFamily="34" charset="0"/>
              </a:rPr>
              <a:t>diabetes</a:t>
            </a:r>
            <a:endParaRPr lang="en-US" sz="3762" b="1" dirty="0">
              <a:ln w="11430"/>
              <a:solidFill>
                <a:srgbClr val="003366"/>
              </a:solidFill>
              <a:effectLst>
                <a:outerShdw blurRad="50800" dist="39000" dir="5460000" algn="tl">
                  <a:srgbClr val="000000">
                    <a:alpha val="38000"/>
                  </a:srgbClr>
                </a:outerShdw>
              </a:effectLst>
              <a:latin typeface="Century Gothic" panose="020B0502020202020204" pitchFamily="34" charset="0"/>
              <a:cs typeface="Calibri" pitchFamily="34" charset="0"/>
            </a:endParaRPr>
          </a:p>
        </p:txBody>
      </p:sp>
    </p:spTree>
    <p:extLst>
      <p:ext uri="{BB962C8B-B14F-4D97-AF65-F5344CB8AC3E}">
        <p14:creationId xmlns:p14="http://schemas.microsoft.com/office/powerpoint/2010/main" val="1550661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Pict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633" y="438619"/>
            <a:ext cx="7848600" cy="6223225"/>
          </a:xfrm>
          <a:prstGeom prst="rect">
            <a:avLst/>
          </a:prstGeom>
          <a:noFill/>
          <a:ln w="9525">
            <a:solidFill>
              <a:srgbClr val="008152"/>
            </a:solidFill>
            <a:miter lim="800000"/>
            <a:headEnd/>
            <a:tailEnd/>
          </a:ln>
          <a:extLst>
            <a:ext uri="{909E8E84-426E-40DD-AFC4-6F175D3DCCD1}">
              <a14:hiddenFill xmlns:a14="http://schemas.microsoft.com/office/drawing/2010/main">
                <a:solidFill>
                  <a:srgbClr val="FFFFFF"/>
                </a:solidFill>
              </a14:hiddenFill>
            </a:ext>
          </a:extLst>
        </p:spPr>
      </p:pic>
      <p:pic>
        <p:nvPicPr>
          <p:cNvPr id="54275" name="Picture 3" descr="Pictu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5262443"/>
            <a:ext cx="2743200" cy="278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AutoShape 5"/>
          <p:cNvSpPr>
            <a:spLocks noChangeArrowheads="1"/>
          </p:cNvSpPr>
          <p:nvPr/>
        </p:nvSpPr>
        <p:spPr bwMode="auto">
          <a:xfrm rot="-5400000">
            <a:off x="2756557" y="2094936"/>
            <a:ext cx="1424846" cy="503238"/>
          </a:xfrm>
          <a:prstGeom prst="leftArrow">
            <a:avLst>
              <a:gd name="adj1" fmla="val 50000"/>
              <a:gd name="adj2" fmla="val 75079"/>
            </a:avLst>
          </a:prstGeom>
          <a:gradFill rotWithShape="1">
            <a:gsLst>
              <a:gs pos="0">
                <a:srgbClr val="FF0000"/>
              </a:gs>
              <a:gs pos="100000">
                <a:schemeClr val="accent2"/>
              </a:gs>
            </a:gsLst>
            <a:lin ang="0" scaled="1"/>
          </a:gra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lIns="89193" tIns="44596" rIns="89193" bIns="44596" anchor="ctr"/>
          <a:lstStyle>
            <a:lvl1pPr eaLnBrk="0" hangingPunct="0">
              <a:spcBef>
                <a:spcPct val="20000"/>
              </a:spcBef>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endParaRPr lang="en-US" altLang="en-US" sz="1796"/>
          </a:p>
        </p:txBody>
      </p:sp>
      <p:sp>
        <p:nvSpPr>
          <p:cNvPr id="54278" name="AutoShape 6"/>
          <p:cNvSpPr>
            <a:spLocks noChangeArrowheads="1"/>
          </p:cNvSpPr>
          <p:nvPr/>
        </p:nvSpPr>
        <p:spPr bwMode="auto">
          <a:xfrm rot="-5400000">
            <a:off x="3350510" y="1180524"/>
            <a:ext cx="1424846" cy="503238"/>
          </a:xfrm>
          <a:prstGeom prst="leftArrow">
            <a:avLst>
              <a:gd name="adj1" fmla="val 50000"/>
              <a:gd name="adj2" fmla="val 75079"/>
            </a:avLst>
          </a:prstGeom>
          <a:gradFill rotWithShape="1">
            <a:gsLst>
              <a:gs pos="0">
                <a:srgbClr val="FF0000"/>
              </a:gs>
              <a:gs pos="100000">
                <a:schemeClr val="accent2"/>
              </a:gs>
            </a:gsLst>
            <a:lin ang="0" scaled="1"/>
          </a:gra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lIns="89193" tIns="44596" rIns="89193" bIns="44596" anchor="ctr"/>
          <a:lstStyle>
            <a:lvl1pPr eaLnBrk="0" hangingPunct="0">
              <a:spcBef>
                <a:spcPct val="20000"/>
              </a:spcBef>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endParaRPr lang="en-US" altLang="en-US" sz="1796"/>
          </a:p>
        </p:txBody>
      </p:sp>
      <p:sp>
        <p:nvSpPr>
          <p:cNvPr id="7" name="Rectangle 6"/>
          <p:cNvSpPr/>
          <p:nvPr/>
        </p:nvSpPr>
        <p:spPr>
          <a:xfrm>
            <a:off x="4572000" y="438619"/>
            <a:ext cx="4432373" cy="1247944"/>
          </a:xfrm>
          <a:prstGeom prst="rect">
            <a:avLst/>
          </a:prstGeom>
          <a:noFill/>
        </p:spPr>
        <p:txBody>
          <a:bodyPr wrap="square" lIns="89193" tIns="44596" rIns="89193" bIns="44596">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762" b="1" cap="all" dirty="0">
                <a:ln w="0"/>
                <a:solidFill>
                  <a:srgbClr val="003366"/>
                </a:solidFill>
                <a:effectLst>
                  <a:reflection blurRad="12700" stA="50000" endPos="50000" dist="5000" dir="5400000" sy="-100000" rotWithShape="0"/>
                </a:effectLst>
                <a:latin typeface="Century Gothic" panose="020B0502020202020204" pitchFamily="34" charset="0"/>
              </a:rPr>
              <a:t>Arterial hypertension</a:t>
            </a:r>
            <a:endParaRPr lang="en-US" sz="3762" b="1" dirty="0">
              <a:ln w="11430"/>
              <a:solidFill>
                <a:srgbClr val="003366"/>
              </a:solidFill>
              <a:effectLst>
                <a:outerShdw blurRad="50800" dist="39000" dir="5460000" algn="tl">
                  <a:srgbClr val="000000">
                    <a:alpha val="38000"/>
                  </a:srgbClr>
                </a:outerShdw>
              </a:effectLst>
              <a:latin typeface="Century Gothic" panose="020B0502020202020204" pitchFamily="34" charset="0"/>
              <a:cs typeface="Calibri" pitchFamily="34" charset="0"/>
            </a:endParaRPr>
          </a:p>
        </p:txBody>
      </p:sp>
    </p:spTree>
    <p:extLst>
      <p:ext uri="{BB962C8B-B14F-4D97-AF65-F5344CB8AC3E}">
        <p14:creationId xmlns:p14="http://schemas.microsoft.com/office/powerpoint/2010/main" val="24760803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1615" y="-115663"/>
            <a:ext cx="755182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200208" y="5976114"/>
            <a:ext cx="2524556" cy="326553"/>
          </a:xfrm>
          <a:prstGeom prst="rect">
            <a:avLst/>
          </a:prstGeom>
          <a:solidFill>
            <a:schemeClr val="bg1"/>
          </a:solidFill>
          <a:ln w="44450" cap="flat" cmpd="sng" algn="ctr">
            <a:noFill/>
            <a:prstDash val="solid"/>
            <a:round/>
            <a:headEnd type="none" w="med" len="med"/>
            <a:tailEnd type="none" w="med" len="med"/>
          </a:ln>
          <a:effectLst/>
        </p:spPr>
        <p:txBody>
          <a:bodyPr vert="horz" wrap="none" lIns="80147" tIns="40074" rIns="80147" bIns="40074" numCol="1" rtlCol="0" anchor="ctr" anchorCtr="0" compatLnSpc="1">
            <a:prstTxWarp prst="textNoShape">
              <a:avLst/>
            </a:prstTxWarp>
          </a:bodyPr>
          <a:lstStyle/>
          <a:p>
            <a:pPr marL="400736" algn="ctr" defTabSz="801472"/>
            <a:endParaRPr lang="en-GB" sz="1400" baseline="-25000">
              <a:latin typeface="HelveticaNeueLT Com 55 Roman" pitchFamily="34" charset="0"/>
              <a:cs typeface="Arial" charset="0"/>
            </a:endParaRPr>
          </a:p>
        </p:txBody>
      </p:sp>
      <p:sp>
        <p:nvSpPr>
          <p:cNvPr id="15" name="Rectangle 14"/>
          <p:cNvSpPr/>
          <p:nvPr/>
        </p:nvSpPr>
        <p:spPr>
          <a:xfrm>
            <a:off x="-4512" y="1043442"/>
            <a:ext cx="3552926" cy="5877389"/>
          </a:xfrm>
          <a:prstGeom prst="rect">
            <a:avLst/>
          </a:prstGeom>
        </p:spPr>
        <p:txBody>
          <a:bodyPr wrap="square" lIns="80147" tIns="40074" rIns="80147" bIns="40074">
            <a:spAutoFit/>
          </a:bodyPr>
          <a:lstStyle/>
          <a:p>
            <a:pPr marL="457200" indent="-457200">
              <a:lnSpc>
                <a:spcPts val="3068"/>
              </a:lnSpc>
              <a:buAutoNum type="arabicParenR"/>
            </a:pPr>
            <a:r>
              <a:rPr lang="it-IT" altLang="en-US" sz="2500" dirty="0" smtClean="0">
                <a:solidFill>
                  <a:srgbClr val="C00000"/>
                </a:solidFill>
                <a:latin typeface="Century Gothic" panose="020B0502020202020204" pitchFamily="34" charset="0"/>
                <a:cs typeface="Times New Roman" pitchFamily="18" charset="0"/>
              </a:rPr>
              <a:t>ATTIVITA’ STRUTTURATA</a:t>
            </a:r>
          </a:p>
          <a:p>
            <a:pPr>
              <a:lnSpc>
                <a:spcPts val="3068"/>
              </a:lnSpc>
            </a:pPr>
            <a:endParaRPr lang="it-IT" altLang="en-US" sz="2500" dirty="0" smtClean="0">
              <a:solidFill>
                <a:srgbClr val="003366"/>
              </a:solidFill>
              <a:latin typeface="Georgia" pitchFamily="18" charset="0"/>
              <a:cs typeface="Times New Roman" pitchFamily="18" charset="0"/>
            </a:endParaRPr>
          </a:p>
          <a:p>
            <a:pPr>
              <a:lnSpc>
                <a:spcPts val="3068"/>
              </a:lnSpc>
            </a:pPr>
            <a:r>
              <a:rPr lang="it-IT" altLang="en-US" sz="2500" dirty="0" smtClean="0">
                <a:solidFill>
                  <a:srgbClr val="003366"/>
                </a:solidFill>
                <a:latin typeface="Georgia" pitchFamily="18" charset="0"/>
                <a:cs typeface="Times New Roman" pitchFamily="18" charset="0"/>
                <a:sym typeface="Wingdings"/>
              </a:rPr>
              <a:t>  </a:t>
            </a:r>
            <a:r>
              <a:rPr lang="it-IT" altLang="en-US" sz="2500" dirty="0" smtClean="0">
                <a:solidFill>
                  <a:srgbClr val="003366"/>
                </a:solidFill>
                <a:latin typeface="Century Gothic" panose="020B0502020202020204" pitchFamily="34" charset="0"/>
                <a:cs typeface="Times New Roman" pitchFamily="18" charset="0"/>
                <a:sym typeface="Wingdings"/>
              </a:rPr>
              <a:t>Forza/Stretching</a:t>
            </a:r>
          </a:p>
          <a:p>
            <a:pPr marL="342900" indent="-342900">
              <a:lnSpc>
                <a:spcPts val="3068"/>
              </a:lnSpc>
              <a:buFont typeface="Wingdings"/>
              <a:buChar char=" "/>
            </a:pPr>
            <a:endParaRPr lang="it-IT" altLang="en-US" sz="2500" dirty="0" smtClean="0">
              <a:solidFill>
                <a:srgbClr val="003366"/>
              </a:solidFill>
              <a:latin typeface="Century Gothic" panose="020B0502020202020204" pitchFamily="34" charset="0"/>
              <a:cs typeface="Times New Roman" pitchFamily="18" charset="0"/>
              <a:sym typeface="Wingdings"/>
            </a:endParaRPr>
          </a:p>
          <a:p>
            <a:pPr marL="342900" indent="-342900">
              <a:lnSpc>
                <a:spcPts val="3068"/>
              </a:lnSpc>
              <a:buFont typeface="Wingdings"/>
              <a:buChar char=" "/>
            </a:pPr>
            <a:endParaRPr lang="it-IT" altLang="en-US" sz="2500" dirty="0">
              <a:solidFill>
                <a:srgbClr val="003366"/>
              </a:solidFill>
              <a:latin typeface="Century Gothic" panose="020B0502020202020204" pitchFamily="34" charset="0"/>
              <a:cs typeface="Times New Roman" pitchFamily="18" charset="0"/>
              <a:sym typeface="Wingdings"/>
            </a:endParaRPr>
          </a:p>
          <a:p>
            <a:pPr marL="342900" indent="-342900">
              <a:lnSpc>
                <a:spcPts val="3068"/>
              </a:lnSpc>
              <a:buFont typeface="Wingdings"/>
              <a:buChar char=" "/>
            </a:pPr>
            <a:endParaRPr lang="it-IT" altLang="en-US" sz="2500" dirty="0">
              <a:solidFill>
                <a:srgbClr val="003366"/>
              </a:solidFill>
              <a:latin typeface="Century Gothic" panose="020B0502020202020204" pitchFamily="34" charset="0"/>
              <a:cs typeface="Times New Roman" pitchFamily="18" charset="0"/>
              <a:sym typeface="Wingdings"/>
            </a:endParaRPr>
          </a:p>
          <a:p>
            <a:pPr>
              <a:lnSpc>
                <a:spcPts val="3068"/>
              </a:lnSpc>
            </a:pPr>
            <a:r>
              <a:rPr lang="it-IT" altLang="en-US" sz="2500" dirty="0">
                <a:solidFill>
                  <a:srgbClr val="003366"/>
                </a:solidFill>
                <a:latin typeface="Century Gothic" panose="020B0502020202020204" pitchFamily="34" charset="0"/>
                <a:cs typeface="Times New Roman" pitchFamily="18" charset="0"/>
                <a:sym typeface="Wingdings"/>
              </a:rPr>
              <a:t> </a:t>
            </a:r>
            <a:r>
              <a:rPr lang="it-IT" altLang="en-US" sz="2500" dirty="0" smtClean="0">
                <a:solidFill>
                  <a:srgbClr val="003366"/>
                </a:solidFill>
                <a:latin typeface="Century Gothic" panose="020B0502020202020204" pitchFamily="34" charset="0"/>
                <a:cs typeface="Times New Roman" pitchFamily="18" charset="0"/>
                <a:sym typeface="Wingdings"/>
              </a:rPr>
              <a:t>Endurance (aerobica)</a:t>
            </a:r>
          </a:p>
          <a:p>
            <a:pPr marL="342900" indent="-342900">
              <a:lnSpc>
                <a:spcPts val="3068"/>
              </a:lnSpc>
              <a:buFont typeface="Wingdings"/>
              <a:buChar char=" "/>
            </a:pPr>
            <a:endParaRPr lang="it-IT" altLang="en-US" sz="2500" dirty="0">
              <a:solidFill>
                <a:srgbClr val="003366"/>
              </a:solidFill>
              <a:latin typeface="Century Gothic" panose="020B0502020202020204" pitchFamily="34" charset="0"/>
              <a:cs typeface="Times New Roman" pitchFamily="18" charset="0"/>
              <a:sym typeface="Wingdings"/>
            </a:endParaRPr>
          </a:p>
          <a:p>
            <a:pPr marL="342900" indent="-342900">
              <a:lnSpc>
                <a:spcPts val="3068"/>
              </a:lnSpc>
              <a:buFont typeface="Wingdings"/>
              <a:buChar char=" "/>
            </a:pPr>
            <a:endParaRPr lang="it-IT" altLang="en-US" sz="2500" dirty="0" smtClean="0">
              <a:solidFill>
                <a:srgbClr val="003366"/>
              </a:solidFill>
              <a:latin typeface="Century Gothic" panose="020B0502020202020204" pitchFamily="34" charset="0"/>
              <a:cs typeface="Times New Roman" pitchFamily="18" charset="0"/>
              <a:sym typeface="Wingdings"/>
            </a:endParaRPr>
          </a:p>
          <a:p>
            <a:pPr>
              <a:lnSpc>
                <a:spcPts val="3068"/>
              </a:lnSpc>
            </a:pPr>
            <a:endParaRPr lang="it-IT" altLang="en-US" sz="2500" dirty="0" smtClean="0">
              <a:solidFill>
                <a:srgbClr val="003366"/>
              </a:solidFill>
              <a:latin typeface="Century Gothic" panose="020B0502020202020204" pitchFamily="34" charset="0"/>
              <a:cs typeface="Times New Roman" pitchFamily="18" charset="0"/>
              <a:sym typeface="Wingdings"/>
            </a:endParaRPr>
          </a:p>
          <a:p>
            <a:pPr marL="457200" indent="-457200">
              <a:lnSpc>
                <a:spcPts val="3068"/>
              </a:lnSpc>
              <a:buAutoNum type="arabicParenR" startAt="2"/>
            </a:pPr>
            <a:r>
              <a:rPr lang="it-IT" altLang="en-US" sz="2500" dirty="0" smtClean="0">
                <a:solidFill>
                  <a:srgbClr val="C00000"/>
                </a:solidFill>
                <a:latin typeface="Century Gothic" panose="020B0502020202020204" pitchFamily="34" charset="0"/>
                <a:cs typeface="Times New Roman" pitchFamily="18" charset="0"/>
                <a:sym typeface="Wingdings"/>
              </a:rPr>
              <a:t>RIDUZIONE         SEDENTARIETA</a:t>
            </a:r>
            <a:r>
              <a:rPr lang="it-IT" altLang="en-US" sz="2500" dirty="0" smtClean="0">
                <a:solidFill>
                  <a:srgbClr val="C00000"/>
                </a:solidFill>
                <a:latin typeface="Georgia" pitchFamily="18" charset="0"/>
                <a:cs typeface="Times New Roman" pitchFamily="18" charset="0"/>
                <a:sym typeface="Wingdings"/>
              </a:rPr>
              <a:t>’</a:t>
            </a:r>
            <a:endParaRPr lang="it-IT" altLang="en-US" sz="2500" dirty="0">
              <a:solidFill>
                <a:srgbClr val="C00000"/>
              </a:solidFill>
              <a:latin typeface="Georgia" pitchFamily="18" charset="0"/>
              <a:cs typeface="Times New Roman" pitchFamily="18" charset="0"/>
            </a:endParaRPr>
          </a:p>
          <a:p>
            <a:pPr>
              <a:lnSpc>
                <a:spcPts val="1797"/>
              </a:lnSpc>
            </a:pPr>
            <a:endParaRPr lang="it-IT" altLang="en-US" sz="2500" dirty="0">
              <a:solidFill>
                <a:srgbClr val="003366"/>
              </a:solidFill>
              <a:latin typeface="Georgia" pitchFamily="18" charset="0"/>
              <a:cs typeface="Times New Roman" pitchFamily="18" charset="0"/>
            </a:endParaRPr>
          </a:p>
        </p:txBody>
      </p:sp>
      <p:cxnSp>
        <p:nvCxnSpPr>
          <p:cNvPr id="16" name="Straight Connector 15"/>
          <p:cNvCxnSpPr/>
          <p:nvPr/>
        </p:nvCxnSpPr>
        <p:spPr bwMode="auto">
          <a:xfrm>
            <a:off x="2906973" y="2538484"/>
            <a:ext cx="2033517" cy="0"/>
          </a:xfrm>
          <a:prstGeom prst="line">
            <a:avLst/>
          </a:prstGeom>
          <a:solidFill>
            <a:schemeClr val="accent1"/>
          </a:solidFill>
          <a:ln w="28575" cap="flat" cmpd="sng" algn="ctr">
            <a:solidFill>
              <a:srgbClr val="002060"/>
            </a:solidFill>
            <a:prstDash val="solid"/>
            <a:miter lim="800000"/>
            <a:headEnd type="none" w="med" len="med"/>
            <a:tailEnd type="arrow" w="med" len="med"/>
          </a:ln>
          <a:effectLst/>
        </p:spPr>
      </p:cxnSp>
      <p:cxnSp>
        <p:nvCxnSpPr>
          <p:cNvPr id="18" name="Straight Connector 17"/>
          <p:cNvCxnSpPr/>
          <p:nvPr/>
        </p:nvCxnSpPr>
        <p:spPr bwMode="auto">
          <a:xfrm>
            <a:off x="3384640" y="3982136"/>
            <a:ext cx="900757" cy="0"/>
          </a:xfrm>
          <a:prstGeom prst="line">
            <a:avLst/>
          </a:prstGeom>
          <a:solidFill>
            <a:schemeClr val="accent1"/>
          </a:solidFill>
          <a:ln w="28575" cap="flat" cmpd="sng" algn="ctr">
            <a:solidFill>
              <a:srgbClr val="002060"/>
            </a:solidFill>
            <a:prstDash val="solid"/>
            <a:miter lim="800000"/>
            <a:headEnd type="none" w="med" len="med"/>
            <a:tailEnd type="arrow" w="med" len="med"/>
          </a:ln>
          <a:effectLst/>
        </p:spPr>
      </p:cxnSp>
      <p:cxnSp>
        <p:nvCxnSpPr>
          <p:cNvPr id="31" name="Straight Arrow Connector 30"/>
          <p:cNvCxnSpPr/>
          <p:nvPr/>
        </p:nvCxnSpPr>
        <p:spPr bwMode="auto">
          <a:xfrm>
            <a:off x="2601615" y="5540991"/>
            <a:ext cx="823970" cy="0"/>
          </a:xfrm>
          <a:prstGeom prst="straightConnector1">
            <a:avLst/>
          </a:prstGeom>
          <a:solidFill>
            <a:schemeClr val="accent1"/>
          </a:solidFill>
          <a:ln w="28575" cap="flat" cmpd="sng" algn="ctr">
            <a:solidFill>
              <a:schemeClr val="tx1"/>
            </a:solidFill>
            <a:prstDash val="solid"/>
            <a:miter lim="800000"/>
            <a:headEnd type="none" w="med" len="med"/>
            <a:tailEnd type="arrow"/>
          </a:ln>
          <a:effectLst/>
        </p:spPr>
      </p:cxnSp>
      <p:sp>
        <p:nvSpPr>
          <p:cNvPr id="8" name="Text Box 6"/>
          <p:cNvSpPr txBox="1">
            <a:spLocks noChangeArrowheads="1"/>
          </p:cNvSpPr>
          <p:nvPr/>
        </p:nvSpPr>
        <p:spPr bwMode="auto">
          <a:xfrm>
            <a:off x="536492" y="6449323"/>
            <a:ext cx="9741792" cy="223653"/>
          </a:xfrm>
          <a:prstGeom prst="rect">
            <a:avLst/>
          </a:prstGeom>
          <a:noFill/>
          <a:ln w="9525">
            <a:noFill/>
            <a:miter lim="800000"/>
            <a:headEnd/>
            <a:tailEnd/>
          </a:ln>
        </p:spPr>
        <p:txBody>
          <a:bodyPr wrap="square" lIns="99569" tIns="49785" rIns="99569" bIns="49785">
            <a:spAutoFit/>
          </a:bodyPr>
          <a:lstStyle/>
          <a:p>
            <a:r>
              <a:rPr lang="it-IT" sz="800" baseline="0" dirty="0">
                <a:solidFill>
                  <a:srgbClr val="002060"/>
                </a:solidFill>
                <a:latin typeface="Century Gothic" panose="020B0502020202020204" pitchFamily="34" charset="0"/>
              </a:rPr>
              <a:t>CONFIDENTIAL AND </a:t>
            </a:r>
            <a:r>
              <a:rPr lang="it-IT" sz="800" baseline="0" dirty="0" smtClean="0">
                <a:solidFill>
                  <a:srgbClr val="002060"/>
                </a:solidFill>
                <a:latin typeface="Century Gothic" panose="020B0502020202020204" pitchFamily="34" charset="0"/>
              </a:rPr>
              <a:t>PROPRIETARY: D. Lucini.. Vietata la duplicazione e qualsiasi utilizzo</a:t>
            </a:r>
            <a:endParaRPr lang="it-IT" sz="800" baseline="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5059359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CFCC66-3F51-46DD-B863-4784757D440D}" type="slidenum">
              <a:rPr lang="en-US" smtClean="0"/>
              <a:pPr/>
              <a:t>24</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4526"/>
            <a:ext cx="5445761" cy="688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65653" y="2564202"/>
            <a:ext cx="8004690" cy="2527754"/>
          </a:xfrm>
          <a:prstGeom prst="rect">
            <a:avLst/>
          </a:prstGeom>
          <a:noFill/>
        </p:spPr>
        <p:txBody>
          <a:bodyPr wrap="square" lIns="80147" tIns="40074" rIns="80147" bIns="40074">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5300" b="1" cap="all" dirty="0" smtClean="0">
                <a:ln w="0"/>
                <a:solidFill>
                  <a:srgbClr val="003366"/>
                </a:solidFill>
                <a:effectLst>
                  <a:reflection blurRad="12700" stA="50000" endPos="50000" dist="5000" dir="5400000" sy="-100000" rotWithShape="0"/>
                </a:effectLst>
                <a:latin typeface="Century Gothic" panose="020B0502020202020204" pitchFamily="34" charset="0"/>
              </a:rPr>
              <a:t>Quale e’ </a:t>
            </a:r>
            <a:r>
              <a:rPr lang="en-US" sz="5300" b="1" cap="all" dirty="0" err="1" smtClean="0">
                <a:ln w="0"/>
                <a:solidFill>
                  <a:srgbClr val="003366"/>
                </a:solidFill>
                <a:effectLst>
                  <a:reflection blurRad="12700" stA="50000" endPos="50000" dist="5000" dir="5400000" sy="-100000" rotWithShape="0"/>
                </a:effectLst>
                <a:latin typeface="Century Gothic" panose="020B0502020202020204" pitchFamily="34" charset="0"/>
              </a:rPr>
              <a:t>l’attivita</a:t>
            </a:r>
            <a:r>
              <a:rPr lang="en-US" sz="5300" b="1" cap="all" dirty="0" smtClean="0">
                <a:ln w="0"/>
                <a:solidFill>
                  <a:srgbClr val="003366"/>
                </a:solidFill>
                <a:effectLst>
                  <a:reflection blurRad="12700" stA="50000" endPos="50000" dist="5000" dir="5400000" sy="-100000" rotWithShape="0"/>
                </a:effectLst>
                <a:latin typeface="Century Gothic" panose="020B0502020202020204" pitchFamily="34" charset="0"/>
              </a:rPr>
              <a:t>’ </a:t>
            </a:r>
            <a:r>
              <a:rPr lang="en-US" sz="5300" b="1" cap="all" dirty="0" err="1" smtClean="0">
                <a:ln w="0"/>
                <a:solidFill>
                  <a:srgbClr val="003366"/>
                </a:solidFill>
                <a:effectLst>
                  <a:reflection blurRad="12700" stA="50000" endPos="50000" dist="5000" dir="5400000" sy="-100000" rotWithShape="0"/>
                </a:effectLst>
                <a:latin typeface="Century Gothic" panose="020B0502020202020204" pitchFamily="34" charset="0"/>
              </a:rPr>
              <a:t>fisica</a:t>
            </a:r>
            <a:r>
              <a:rPr lang="en-US" sz="5300" b="1" cap="all" dirty="0" smtClean="0">
                <a:ln w="0"/>
                <a:solidFill>
                  <a:srgbClr val="003366"/>
                </a:solidFill>
                <a:effectLst>
                  <a:reflection blurRad="12700" stA="50000" endPos="50000" dist="5000" dir="5400000" sy="-100000" rotWithShape="0"/>
                </a:effectLst>
                <a:latin typeface="Century Gothic" panose="020B0502020202020204" pitchFamily="34" charset="0"/>
              </a:rPr>
              <a:t> </a:t>
            </a:r>
            <a:r>
              <a:rPr lang="en-US" sz="5300" b="1" cap="all" dirty="0" err="1" smtClean="0">
                <a:ln w="0"/>
                <a:solidFill>
                  <a:srgbClr val="003366"/>
                </a:solidFill>
                <a:effectLst>
                  <a:reflection blurRad="12700" stA="50000" endPos="50000" dist="5000" dir="5400000" sy="-100000" rotWithShape="0"/>
                </a:effectLst>
                <a:latin typeface="Century Gothic" panose="020B0502020202020204" pitchFamily="34" charset="0"/>
              </a:rPr>
              <a:t>giusta</a:t>
            </a:r>
            <a:r>
              <a:rPr lang="en-US" sz="5300" b="1" cap="all" dirty="0" smtClean="0">
                <a:ln w="0"/>
                <a:solidFill>
                  <a:srgbClr val="003366"/>
                </a:solidFill>
                <a:effectLst>
                  <a:reflection blurRad="12700" stA="50000" endPos="50000" dist="5000" dir="5400000" sy="-100000" rotWithShape="0"/>
                </a:effectLst>
                <a:latin typeface="Century Gothic" panose="020B0502020202020204" pitchFamily="34" charset="0"/>
              </a:rPr>
              <a:t> da fare?</a:t>
            </a:r>
            <a:endParaRPr lang="en-US" sz="5300" b="1" cap="all" dirty="0">
              <a:ln w="0"/>
              <a:solidFill>
                <a:srgbClr val="003366"/>
              </a:solidFill>
              <a:effectLst>
                <a:reflection blurRad="12700" stA="50000" endPos="50000" dist="5000" dir="5400000" sy="-100000" rotWithShape="0"/>
              </a:effectLst>
              <a:latin typeface="Century Gothic" panose="020B0502020202020204" pitchFamily="34" charset="0"/>
            </a:endParaRPr>
          </a:p>
        </p:txBody>
      </p:sp>
      <p:sp>
        <p:nvSpPr>
          <p:cNvPr id="5" name="Text Box 6"/>
          <p:cNvSpPr txBox="1">
            <a:spLocks noChangeArrowheads="1"/>
          </p:cNvSpPr>
          <p:nvPr/>
        </p:nvSpPr>
        <p:spPr bwMode="auto">
          <a:xfrm>
            <a:off x="536492" y="6449323"/>
            <a:ext cx="9741792" cy="223653"/>
          </a:xfrm>
          <a:prstGeom prst="rect">
            <a:avLst/>
          </a:prstGeom>
          <a:noFill/>
          <a:ln w="9525">
            <a:noFill/>
            <a:miter lim="800000"/>
            <a:headEnd/>
            <a:tailEnd/>
          </a:ln>
        </p:spPr>
        <p:txBody>
          <a:bodyPr wrap="square" lIns="99569" tIns="49785" rIns="99569" bIns="49785">
            <a:spAutoFit/>
          </a:bodyPr>
          <a:lstStyle/>
          <a:p>
            <a:r>
              <a:rPr lang="it-IT" sz="800" baseline="0" dirty="0">
                <a:solidFill>
                  <a:srgbClr val="002060"/>
                </a:solidFill>
                <a:latin typeface="Century Gothic" panose="020B0502020202020204" pitchFamily="34" charset="0"/>
              </a:rPr>
              <a:t>CONFIDENTIAL AND </a:t>
            </a:r>
            <a:r>
              <a:rPr lang="it-IT" sz="800" baseline="0" dirty="0" smtClean="0">
                <a:solidFill>
                  <a:srgbClr val="002060"/>
                </a:solidFill>
                <a:latin typeface="Century Gothic" panose="020B0502020202020204" pitchFamily="34" charset="0"/>
              </a:rPr>
              <a:t>PROPRIETARY: D. Lucini.. Vietata la duplicazione e qualsiasi utilizzo</a:t>
            </a:r>
            <a:endParaRPr lang="it-IT" sz="800" baseline="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8209815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DEC1FC4-D5BB-42BF-BC97-F972D058C6F7}" type="slidenum">
              <a:rPr lang="it-IT" smtClean="0"/>
              <a:pPr>
                <a:defRPr/>
              </a:pPr>
              <a:t>25</a:t>
            </a:fld>
            <a:endParaRPr lang="it-IT"/>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80" y="842870"/>
            <a:ext cx="4471992" cy="3883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510426" y="1089168"/>
            <a:ext cx="4371792" cy="1353229"/>
          </a:xfrm>
          <a:prstGeom prst="rect">
            <a:avLst/>
          </a:prstGeom>
          <a:noFill/>
        </p:spPr>
        <p:txBody>
          <a:bodyPr wrap="square" lIns="89193" tIns="44596" rIns="89193" bIns="44596">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it-IT" sz="4104" b="1" dirty="0">
                <a:ln w="11430"/>
                <a:solidFill>
                  <a:srgbClr val="003366"/>
                </a:solidFill>
                <a:effectLst>
                  <a:outerShdw blurRad="50800" dist="39000" dir="5460000" algn="tl">
                    <a:srgbClr val="000000">
                      <a:alpha val="38000"/>
                    </a:srgbClr>
                  </a:outerShdw>
                </a:effectLst>
                <a:latin typeface="Century Gothic" panose="020B0502020202020204" pitchFamily="34" charset="0"/>
                <a:cs typeface="Calibri" pitchFamily="34" charset="0"/>
              </a:rPr>
              <a:t>GOAL(S) SETTINGS</a:t>
            </a:r>
            <a:endParaRPr lang="en-US" sz="4104" b="1" dirty="0">
              <a:ln w="11430"/>
              <a:solidFill>
                <a:srgbClr val="003366"/>
              </a:solidFill>
              <a:effectLst>
                <a:outerShdw blurRad="50800" dist="39000" dir="5460000" algn="tl">
                  <a:srgbClr val="000000">
                    <a:alpha val="38000"/>
                  </a:srgbClr>
                </a:outerShdw>
              </a:effectLst>
              <a:latin typeface="Century Gothic" panose="020B0502020202020204" pitchFamily="34" charset="0"/>
              <a:cs typeface="Calibri" pitchFamily="34" charset="0"/>
            </a:endParaRPr>
          </a:p>
        </p:txBody>
      </p:sp>
      <p:pic>
        <p:nvPicPr>
          <p:cNvPr id="5"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0961" y="3739398"/>
            <a:ext cx="1622446" cy="215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Picture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4424" y="3739398"/>
            <a:ext cx="1869368" cy="215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6200" y="3739398"/>
            <a:ext cx="1523120" cy="2157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6"/>
          <p:cNvSpPr txBox="1">
            <a:spLocks noChangeArrowheads="1"/>
          </p:cNvSpPr>
          <p:nvPr/>
        </p:nvSpPr>
        <p:spPr bwMode="auto">
          <a:xfrm>
            <a:off x="536492" y="6449323"/>
            <a:ext cx="9741792" cy="223653"/>
          </a:xfrm>
          <a:prstGeom prst="rect">
            <a:avLst/>
          </a:prstGeom>
          <a:noFill/>
          <a:ln w="9525">
            <a:noFill/>
            <a:miter lim="800000"/>
            <a:headEnd/>
            <a:tailEnd/>
          </a:ln>
        </p:spPr>
        <p:txBody>
          <a:bodyPr wrap="square" lIns="99569" tIns="49785" rIns="99569" bIns="49785">
            <a:spAutoFit/>
          </a:bodyPr>
          <a:lstStyle/>
          <a:p>
            <a:r>
              <a:rPr lang="it-IT" sz="800" baseline="0" dirty="0">
                <a:solidFill>
                  <a:srgbClr val="002060"/>
                </a:solidFill>
                <a:latin typeface="Century Gothic" panose="020B0502020202020204" pitchFamily="34" charset="0"/>
              </a:rPr>
              <a:t>CONFIDENTIAL AND </a:t>
            </a:r>
            <a:r>
              <a:rPr lang="it-IT" sz="800" baseline="0" dirty="0" smtClean="0">
                <a:solidFill>
                  <a:srgbClr val="002060"/>
                </a:solidFill>
                <a:latin typeface="Century Gothic" panose="020B0502020202020204" pitchFamily="34" charset="0"/>
              </a:rPr>
              <a:t>PROPRIETARY: D. Lucini.. Vietata la duplicazione e qualsiasi utilizzo</a:t>
            </a:r>
            <a:endParaRPr lang="it-IT" sz="800" baseline="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7021359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692316" y="596614"/>
            <a:ext cx="616297" cy="355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42988" eaLnBrk="0" hangingPunct="0">
              <a:defRPr sz="2400">
                <a:solidFill>
                  <a:schemeClr val="tx1"/>
                </a:solidFill>
                <a:latin typeface="Arial" charset="0"/>
              </a:defRPr>
            </a:lvl1pPr>
            <a:lvl2pPr marL="742950" indent="-285750" defTabSz="1042988" eaLnBrk="0" hangingPunct="0">
              <a:defRPr sz="2400">
                <a:solidFill>
                  <a:schemeClr val="tx1"/>
                </a:solidFill>
                <a:latin typeface="Arial" charset="0"/>
              </a:defRPr>
            </a:lvl2pPr>
            <a:lvl3pPr marL="1143000" indent="-228600" defTabSz="1042988" eaLnBrk="0" hangingPunct="0">
              <a:defRPr sz="2400">
                <a:solidFill>
                  <a:schemeClr val="tx1"/>
                </a:solidFill>
                <a:latin typeface="Arial" charset="0"/>
              </a:defRPr>
            </a:lvl3pPr>
            <a:lvl4pPr marL="1600200" indent="-228600" defTabSz="1042988" eaLnBrk="0" hangingPunct="0">
              <a:defRPr sz="2400">
                <a:solidFill>
                  <a:schemeClr val="tx1"/>
                </a:solidFill>
                <a:latin typeface="Arial" charset="0"/>
              </a:defRPr>
            </a:lvl4pPr>
            <a:lvl5pPr marL="2057400" indent="-228600" defTabSz="1042988" eaLnBrk="0" hangingPunct="0">
              <a:defRPr sz="2400">
                <a:solidFill>
                  <a:schemeClr val="tx1"/>
                </a:solidFill>
                <a:latin typeface="Arial" charset="0"/>
              </a:defRPr>
            </a:lvl5pPr>
            <a:lvl6pPr marL="2514600" indent="-228600" defTabSz="1042988" eaLnBrk="0" fontAlgn="base" hangingPunct="0">
              <a:spcBef>
                <a:spcPct val="0"/>
              </a:spcBef>
              <a:spcAft>
                <a:spcPct val="0"/>
              </a:spcAft>
              <a:defRPr sz="2400">
                <a:solidFill>
                  <a:schemeClr val="tx1"/>
                </a:solidFill>
                <a:latin typeface="Arial" charset="0"/>
              </a:defRPr>
            </a:lvl6pPr>
            <a:lvl7pPr marL="2971800" indent="-228600" defTabSz="1042988" eaLnBrk="0" fontAlgn="base" hangingPunct="0">
              <a:spcBef>
                <a:spcPct val="0"/>
              </a:spcBef>
              <a:spcAft>
                <a:spcPct val="0"/>
              </a:spcAft>
              <a:defRPr sz="2400">
                <a:solidFill>
                  <a:schemeClr val="tx1"/>
                </a:solidFill>
                <a:latin typeface="Arial" charset="0"/>
              </a:defRPr>
            </a:lvl7pPr>
            <a:lvl8pPr marL="3429000" indent="-228600" defTabSz="1042988" eaLnBrk="0" fontAlgn="base" hangingPunct="0">
              <a:spcBef>
                <a:spcPct val="0"/>
              </a:spcBef>
              <a:spcAft>
                <a:spcPct val="0"/>
              </a:spcAft>
              <a:defRPr sz="2400">
                <a:solidFill>
                  <a:schemeClr val="tx1"/>
                </a:solidFill>
                <a:latin typeface="Arial" charset="0"/>
              </a:defRPr>
            </a:lvl8pPr>
            <a:lvl9pPr marL="3886200" indent="-228600" defTabSz="1042988"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it-IT" altLang="en-US" sz="1710">
                <a:solidFill>
                  <a:schemeClr val="bg1"/>
                </a:solidFill>
                <a:latin typeface="Georgia" pitchFamily="18" charset="0"/>
              </a:rPr>
              <a:t>12</a:t>
            </a:r>
          </a:p>
        </p:txBody>
      </p:sp>
      <p:sp>
        <p:nvSpPr>
          <p:cNvPr id="15363" name="Rectangle 3"/>
          <p:cNvSpPr>
            <a:spLocks noChangeArrowheads="1"/>
          </p:cNvSpPr>
          <p:nvPr/>
        </p:nvSpPr>
        <p:spPr bwMode="auto">
          <a:xfrm>
            <a:off x="2614511" y="657701"/>
            <a:ext cx="3620405" cy="31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defTabSz="1042988" eaLnBrk="0" hangingPunct="0">
              <a:defRPr sz="2400">
                <a:solidFill>
                  <a:schemeClr val="tx1"/>
                </a:solidFill>
                <a:latin typeface="Arial" charset="0"/>
              </a:defRPr>
            </a:lvl1pPr>
            <a:lvl2pPr marL="742950" indent="-285750" defTabSz="1042988" eaLnBrk="0" hangingPunct="0">
              <a:defRPr sz="2400">
                <a:solidFill>
                  <a:schemeClr val="tx1"/>
                </a:solidFill>
                <a:latin typeface="Arial" charset="0"/>
              </a:defRPr>
            </a:lvl2pPr>
            <a:lvl3pPr marL="1143000" indent="-228600" defTabSz="1042988" eaLnBrk="0" hangingPunct="0">
              <a:defRPr sz="2400">
                <a:solidFill>
                  <a:schemeClr val="tx1"/>
                </a:solidFill>
                <a:latin typeface="Arial" charset="0"/>
              </a:defRPr>
            </a:lvl3pPr>
            <a:lvl4pPr marL="1600200" indent="-228600" defTabSz="1042988" eaLnBrk="0" hangingPunct="0">
              <a:defRPr sz="2400">
                <a:solidFill>
                  <a:schemeClr val="tx1"/>
                </a:solidFill>
                <a:latin typeface="Arial" charset="0"/>
              </a:defRPr>
            </a:lvl4pPr>
            <a:lvl5pPr marL="2057400" indent="-228600" defTabSz="1042988" eaLnBrk="0" hangingPunct="0">
              <a:defRPr sz="2400">
                <a:solidFill>
                  <a:schemeClr val="tx1"/>
                </a:solidFill>
                <a:latin typeface="Arial" charset="0"/>
              </a:defRPr>
            </a:lvl5pPr>
            <a:lvl6pPr marL="2514600" indent="-228600" defTabSz="1042988" eaLnBrk="0" fontAlgn="base" hangingPunct="0">
              <a:spcBef>
                <a:spcPct val="0"/>
              </a:spcBef>
              <a:spcAft>
                <a:spcPct val="0"/>
              </a:spcAft>
              <a:defRPr sz="2400">
                <a:solidFill>
                  <a:schemeClr val="tx1"/>
                </a:solidFill>
                <a:latin typeface="Arial" charset="0"/>
              </a:defRPr>
            </a:lvl6pPr>
            <a:lvl7pPr marL="2971800" indent="-228600" defTabSz="1042988" eaLnBrk="0" fontAlgn="base" hangingPunct="0">
              <a:spcBef>
                <a:spcPct val="0"/>
              </a:spcBef>
              <a:spcAft>
                <a:spcPct val="0"/>
              </a:spcAft>
              <a:defRPr sz="2400">
                <a:solidFill>
                  <a:schemeClr val="tx1"/>
                </a:solidFill>
                <a:latin typeface="Arial" charset="0"/>
              </a:defRPr>
            </a:lvl7pPr>
            <a:lvl8pPr marL="3429000" indent="-228600" defTabSz="1042988" eaLnBrk="0" fontAlgn="base" hangingPunct="0">
              <a:spcBef>
                <a:spcPct val="0"/>
              </a:spcBef>
              <a:spcAft>
                <a:spcPct val="0"/>
              </a:spcAft>
              <a:defRPr sz="2400">
                <a:solidFill>
                  <a:schemeClr val="tx1"/>
                </a:solidFill>
                <a:latin typeface="Arial" charset="0"/>
              </a:defRPr>
            </a:lvl8pPr>
            <a:lvl9pPr marL="3886200" indent="-228600" defTabSz="1042988" eaLnBrk="0" fontAlgn="base" hangingPunct="0">
              <a:spcBef>
                <a:spcPct val="0"/>
              </a:spcBef>
              <a:spcAft>
                <a:spcPct val="0"/>
              </a:spcAft>
              <a:defRPr sz="2400">
                <a:solidFill>
                  <a:schemeClr val="tx1"/>
                </a:solidFill>
                <a:latin typeface="Arial" charset="0"/>
              </a:defRPr>
            </a:lvl9pPr>
          </a:lstStyle>
          <a:p>
            <a:pPr eaLnBrk="1" hangingPunct="1">
              <a:lnSpc>
                <a:spcPts val="1710"/>
              </a:lnSpc>
            </a:pPr>
            <a:r>
              <a:rPr lang="it-IT" altLang="en-US" sz="1710" b="1" dirty="0">
                <a:solidFill>
                  <a:schemeClr val="bg1"/>
                </a:solidFill>
                <a:latin typeface="Georgia" pitchFamily="18" charset="0"/>
              </a:rPr>
              <a:t>Esercizio Fisico</a:t>
            </a:r>
          </a:p>
        </p:txBody>
      </p:sp>
      <p:sp>
        <p:nvSpPr>
          <p:cNvPr id="7" name="Text Box 7"/>
          <p:cNvSpPr txBox="1">
            <a:spLocks noChangeArrowheads="1"/>
          </p:cNvSpPr>
          <p:nvPr/>
        </p:nvSpPr>
        <p:spPr bwMode="auto">
          <a:xfrm>
            <a:off x="134392" y="1259066"/>
            <a:ext cx="5561604" cy="5276098"/>
          </a:xfrm>
          <a:prstGeom prst="rect">
            <a:avLst/>
          </a:prstGeom>
          <a:noFill/>
          <a:ln w="28575">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193" tIns="44596" rIns="89193" bIns="44596">
            <a:spAutoFit/>
          </a:bodyPr>
          <a:lstStyle/>
          <a:p>
            <a:pPr>
              <a:spcBef>
                <a:spcPct val="50000"/>
              </a:spcBef>
              <a:defRPr/>
            </a:pPr>
            <a:r>
              <a:rPr lang="it-IT" sz="2000" b="1" dirty="0">
                <a:solidFill>
                  <a:srgbClr val="CC0000"/>
                </a:solidFill>
                <a:latin typeface="Century Gothic" panose="020B0502020202020204" pitchFamily="34" charset="0"/>
                <a:cs typeface="Calibri" pitchFamily="34" charset="0"/>
              </a:rPr>
              <a:t>ESERCIZIO AEROBICO</a:t>
            </a:r>
            <a:endParaRPr lang="it-IT" sz="2000" dirty="0">
              <a:latin typeface="Century Gothic" panose="020B0502020202020204" pitchFamily="34" charset="0"/>
              <a:cs typeface="Calibri" pitchFamily="34" charset="0"/>
            </a:endParaRPr>
          </a:p>
          <a:p>
            <a:pPr>
              <a:spcBef>
                <a:spcPct val="50000"/>
              </a:spcBef>
              <a:defRPr/>
            </a:pPr>
            <a:r>
              <a:rPr lang="it-IT" sz="2000" dirty="0">
                <a:solidFill>
                  <a:srgbClr val="003366"/>
                </a:solidFill>
                <a:latin typeface="Century Gothic" panose="020B0502020202020204" pitchFamily="34" charset="0"/>
                <a:cs typeface="Calibri" pitchFamily="34" charset="0"/>
              </a:rPr>
              <a:t>30 min di attivita’ aerobica moderata  la maggior parte, preferibilmente tutti, i giorni della settimana; oppure 20 min di attività aerobica vigorosa 3 volte alla settimana. Particolarmente utile la combinazione tra attività moderata e vigorosa</a:t>
            </a:r>
            <a:endParaRPr lang="it-IT" sz="2000" i="1" dirty="0">
              <a:solidFill>
                <a:srgbClr val="003366"/>
              </a:solidFill>
              <a:latin typeface="Century Gothic" panose="020B0502020202020204" pitchFamily="34" charset="0"/>
              <a:cs typeface="Calibri" pitchFamily="34" charset="0"/>
            </a:endParaRPr>
          </a:p>
          <a:p>
            <a:pPr>
              <a:spcBef>
                <a:spcPct val="50000"/>
              </a:spcBef>
              <a:defRPr/>
            </a:pPr>
            <a:r>
              <a:rPr lang="it-IT" sz="2000" b="1" dirty="0">
                <a:solidFill>
                  <a:srgbClr val="C00000"/>
                </a:solidFill>
                <a:latin typeface="Century Gothic" panose="020B0502020202020204" pitchFamily="34" charset="0"/>
                <a:cs typeface="Times New Roman" pitchFamily="18" charset="0"/>
              </a:rPr>
              <a:t>Esercizio di forza: </a:t>
            </a:r>
            <a:r>
              <a:rPr lang="it-IT" sz="2000" dirty="0">
                <a:solidFill>
                  <a:srgbClr val="003366"/>
                </a:solidFill>
                <a:latin typeface="Century Gothic" panose="020B0502020202020204" pitchFamily="34" charset="0"/>
                <a:cs typeface="Times New Roman" pitchFamily="18" charset="0"/>
              </a:rPr>
              <a:t>2 volte/settimana ad intensità </a:t>
            </a:r>
            <a:r>
              <a:rPr lang="it-IT" sz="2000" dirty="0" smtClean="0">
                <a:solidFill>
                  <a:srgbClr val="003366"/>
                </a:solidFill>
                <a:latin typeface="Century Gothic" panose="020B0502020202020204" pitchFamily="34" charset="0"/>
                <a:cs typeface="Times New Roman" pitchFamily="18" charset="0"/>
              </a:rPr>
              <a:t>moderata</a:t>
            </a:r>
          </a:p>
          <a:p>
            <a:pPr>
              <a:spcBef>
                <a:spcPct val="50000"/>
              </a:spcBef>
              <a:defRPr/>
            </a:pPr>
            <a:endParaRPr lang="it-IT" sz="2000" i="1" dirty="0">
              <a:solidFill>
                <a:srgbClr val="003366"/>
              </a:solidFill>
              <a:latin typeface="Century Gothic" panose="020B0502020202020204" pitchFamily="34" charset="0"/>
              <a:cs typeface="Times New Roman" pitchFamily="18" charset="0"/>
            </a:endParaRPr>
          </a:p>
          <a:p>
            <a:pPr>
              <a:spcBef>
                <a:spcPct val="50000"/>
              </a:spcBef>
              <a:defRPr/>
            </a:pPr>
            <a:endParaRPr lang="it-IT" sz="2000" i="1" dirty="0">
              <a:solidFill>
                <a:srgbClr val="003366"/>
              </a:solidFill>
              <a:latin typeface="Century Gothic" panose="020B0502020202020204" pitchFamily="34" charset="0"/>
            </a:endParaRPr>
          </a:p>
          <a:p>
            <a:pPr>
              <a:spcBef>
                <a:spcPct val="50000"/>
              </a:spcBef>
              <a:defRPr/>
            </a:pPr>
            <a:r>
              <a:rPr lang="it-IT" sz="1400" i="1" dirty="0">
                <a:solidFill>
                  <a:srgbClr val="003366"/>
                </a:solidFill>
                <a:latin typeface="Century Gothic" panose="020B0502020202020204" pitchFamily="34" charset="0"/>
              </a:rPr>
              <a:t>Nelson ME  et al. Circulation 2007</a:t>
            </a:r>
          </a:p>
          <a:p>
            <a:pPr>
              <a:spcBef>
                <a:spcPct val="50000"/>
              </a:spcBef>
              <a:defRPr/>
            </a:pPr>
            <a:r>
              <a:rPr lang="it-IT" sz="1400" i="1" dirty="0">
                <a:solidFill>
                  <a:srgbClr val="003366"/>
                </a:solidFill>
                <a:latin typeface="Century Gothic" panose="020B0502020202020204" pitchFamily="34" charset="0"/>
              </a:rPr>
              <a:t>ACSM’s Guidelines for Exercise e prescription 2006</a:t>
            </a:r>
          </a:p>
          <a:p>
            <a:pPr>
              <a:spcBef>
                <a:spcPct val="50000"/>
              </a:spcBef>
              <a:defRPr/>
            </a:pPr>
            <a:r>
              <a:rPr lang="it-IT" sz="1400" i="1" dirty="0">
                <a:solidFill>
                  <a:srgbClr val="003366"/>
                </a:solidFill>
                <a:latin typeface="Century Gothic" panose="020B0502020202020204" pitchFamily="34" charset="0"/>
              </a:rPr>
              <a:t>ACSM’s Exercise is Medicine. A clinician’s guide to exrcise prescription 2009</a:t>
            </a:r>
          </a:p>
        </p:txBody>
      </p:sp>
      <p:sp>
        <p:nvSpPr>
          <p:cNvPr id="8" name="Text Box 4"/>
          <p:cNvSpPr txBox="1">
            <a:spLocks noChangeArrowheads="1"/>
          </p:cNvSpPr>
          <p:nvPr/>
        </p:nvSpPr>
        <p:spPr bwMode="auto">
          <a:xfrm>
            <a:off x="5809120" y="1259066"/>
            <a:ext cx="3124924" cy="1195366"/>
          </a:xfrm>
          <a:prstGeom prst="rect">
            <a:avLst/>
          </a:prstGeom>
          <a:noFill/>
          <a:ln w="28575">
            <a:solidFill>
              <a:srgbClr val="3366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193" tIns="44596" rIns="89193" bIns="44596">
            <a:spAutoFit/>
          </a:bodyPr>
          <a:lstStyle/>
          <a:p>
            <a:pPr>
              <a:spcBef>
                <a:spcPct val="50000"/>
              </a:spcBef>
              <a:defRPr/>
            </a:pPr>
            <a:r>
              <a:rPr lang="it-IT" sz="2394" dirty="0">
                <a:solidFill>
                  <a:srgbClr val="003366"/>
                </a:solidFill>
                <a:latin typeface="Century Gothic" panose="020B0502020202020204" pitchFamily="34" charset="0"/>
                <a:cs typeface="Calibri" pitchFamily="34" charset="0"/>
              </a:rPr>
              <a:t>Consumo energetico </a:t>
            </a:r>
            <a:r>
              <a:rPr lang="en-US" sz="2394" dirty="0">
                <a:solidFill>
                  <a:srgbClr val="003366"/>
                </a:solidFill>
                <a:latin typeface="Century Gothic" panose="020B0502020202020204" pitchFamily="34" charset="0"/>
                <a:cs typeface="Calibri" pitchFamily="34" charset="0"/>
                <a:sym typeface="Symbol" pitchFamily="18" charset="2"/>
              </a:rPr>
              <a:t> </a:t>
            </a:r>
            <a:r>
              <a:rPr lang="en-GB" sz="2394" dirty="0">
                <a:solidFill>
                  <a:srgbClr val="003366"/>
                </a:solidFill>
                <a:latin typeface="Century Gothic" panose="020B0502020202020204" pitchFamily="34" charset="0"/>
                <a:cs typeface="Calibri" pitchFamily="34" charset="0"/>
              </a:rPr>
              <a:t> </a:t>
            </a:r>
            <a:r>
              <a:rPr lang="it-IT" sz="2394" dirty="0">
                <a:solidFill>
                  <a:srgbClr val="003366"/>
                </a:solidFill>
                <a:latin typeface="Century Gothic" panose="020B0502020202020204" pitchFamily="34" charset="0"/>
                <a:cs typeface="Calibri" pitchFamily="34" charset="0"/>
              </a:rPr>
              <a:t>1000 Kcal/settimana </a:t>
            </a:r>
            <a:endParaRPr lang="en-GB" sz="2394" dirty="0">
              <a:solidFill>
                <a:srgbClr val="003366"/>
              </a:solidFill>
              <a:latin typeface="Century Gothic" panose="020B0502020202020204" pitchFamily="34" charset="0"/>
              <a:cs typeface="Calibri" pitchFamily="34" charset="0"/>
            </a:endParaRPr>
          </a:p>
        </p:txBody>
      </p:sp>
      <p:sp>
        <p:nvSpPr>
          <p:cNvPr id="9" name="Text Box 5"/>
          <p:cNvSpPr txBox="1">
            <a:spLocks noChangeArrowheads="1"/>
          </p:cNvSpPr>
          <p:nvPr/>
        </p:nvSpPr>
        <p:spPr bwMode="auto">
          <a:xfrm>
            <a:off x="5825485" y="2505235"/>
            <a:ext cx="3099131" cy="1195366"/>
          </a:xfrm>
          <a:prstGeom prst="rect">
            <a:avLst/>
          </a:prstGeom>
          <a:noFill/>
          <a:ln w="28575">
            <a:solidFill>
              <a:srgbClr val="2E8A5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193" tIns="44596" rIns="89193" bIns="44596">
            <a:spAutoFit/>
          </a:bodyPr>
          <a:lstStyle/>
          <a:p>
            <a:pPr>
              <a:spcBef>
                <a:spcPct val="50000"/>
              </a:spcBef>
              <a:defRPr/>
            </a:pPr>
            <a:r>
              <a:rPr lang="it-IT" sz="2394" dirty="0">
                <a:solidFill>
                  <a:srgbClr val="003366"/>
                </a:solidFill>
                <a:latin typeface="Century Gothic" panose="020B0502020202020204" pitchFamily="34" charset="0"/>
                <a:cs typeface="Calibri" pitchFamily="34" charset="0"/>
              </a:rPr>
              <a:t>rischio mortalità per tutte le cause ridotto     20-30% </a:t>
            </a:r>
          </a:p>
        </p:txBody>
      </p:sp>
      <p:grpSp>
        <p:nvGrpSpPr>
          <p:cNvPr id="15367" name="Group 9"/>
          <p:cNvGrpSpPr>
            <a:grpSpLocks/>
          </p:cNvGrpSpPr>
          <p:nvPr/>
        </p:nvGrpSpPr>
        <p:grpSpPr bwMode="auto">
          <a:xfrm>
            <a:off x="5742150" y="3774480"/>
            <a:ext cx="3180581" cy="2809988"/>
            <a:chOff x="6884988" y="4184650"/>
            <a:chExt cx="3719512" cy="3286125"/>
          </a:xfrm>
        </p:grpSpPr>
        <p:pic>
          <p:nvPicPr>
            <p:cNvPr id="1536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4988" y="5638800"/>
              <a:ext cx="3409950" cy="183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3550" y="4184650"/>
              <a:ext cx="2520950" cy="144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4988" y="4184650"/>
              <a:ext cx="2089150"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ectangle 11"/>
          <p:cNvSpPr/>
          <p:nvPr/>
        </p:nvSpPr>
        <p:spPr>
          <a:xfrm>
            <a:off x="-27524" y="113917"/>
            <a:ext cx="5921814" cy="923330"/>
          </a:xfrm>
          <a:prstGeom prst="rect">
            <a:avLst/>
          </a:prstGeom>
          <a:noFill/>
        </p:spPr>
        <p:txBody>
          <a:bodyPr wrap="none" lIns="91440" tIns="45720" rIns="91440" bIns="45720">
            <a:spAutoFit/>
          </a:bodyPr>
          <a:lstStyle/>
          <a:p>
            <a:pPr algn="ctr"/>
            <a:r>
              <a:rPr lang="it-IT" sz="5400" b="1" dirty="0" smtClean="0">
                <a:ln w="0"/>
                <a:solidFill>
                  <a:srgbClr val="002060"/>
                </a:solidFill>
                <a:effectLst>
                  <a:reflection blurRad="6350" stA="53000" endA="300" endPos="35500" dir="5400000" sy="-90000" algn="bl" rotWithShape="0"/>
                </a:effectLst>
                <a:latin typeface="Century Gothic" panose="020B0502020202020204" pitchFamily="34" charset="0"/>
              </a:rPr>
              <a:t>ESERCIZIO FISICO</a:t>
            </a:r>
            <a:endParaRPr lang="en-US" sz="5400" b="1" cap="none" spc="0" dirty="0">
              <a:ln w="0"/>
              <a:solidFill>
                <a:srgbClr val="002060"/>
              </a:solidFill>
              <a:effectLst>
                <a:reflection blurRad="6350" stA="53000" endA="300" endPos="35500" dir="5400000" sy="-90000" algn="bl" rotWithShape="0"/>
              </a:effectLst>
              <a:latin typeface="Century Gothic" panose="020B0502020202020204" pitchFamily="34" charset="0"/>
            </a:endParaRPr>
          </a:p>
        </p:txBody>
      </p:sp>
      <p:sp>
        <p:nvSpPr>
          <p:cNvPr id="13" name="Text Box 6"/>
          <p:cNvSpPr txBox="1">
            <a:spLocks noChangeArrowheads="1"/>
          </p:cNvSpPr>
          <p:nvPr/>
        </p:nvSpPr>
        <p:spPr bwMode="auto">
          <a:xfrm>
            <a:off x="536492" y="6449323"/>
            <a:ext cx="9741792" cy="223653"/>
          </a:xfrm>
          <a:prstGeom prst="rect">
            <a:avLst/>
          </a:prstGeom>
          <a:noFill/>
          <a:ln w="9525">
            <a:noFill/>
            <a:miter lim="800000"/>
            <a:headEnd/>
            <a:tailEnd/>
          </a:ln>
        </p:spPr>
        <p:txBody>
          <a:bodyPr wrap="square" lIns="99569" tIns="49785" rIns="99569" bIns="49785">
            <a:spAutoFit/>
          </a:bodyPr>
          <a:lstStyle/>
          <a:p>
            <a:r>
              <a:rPr lang="it-IT" sz="800" baseline="0" dirty="0">
                <a:solidFill>
                  <a:srgbClr val="002060"/>
                </a:solidFill>
                <a:latin typeface="Century Gothic" panose="020B0502020202020204" pitchFamily="34" charset="0"/>
              </a:rPr>
              <a:t>CONFIDENTIAL AND </a:t>
            </a:r>
            <a:r>
              <a:rPr lang="it-IT" sz="800" baseline="0" dirty="0" smtClean="0">
                <a:solidFill>
                  <a:srgbClr val="002060"/>
                </a:solidFill>
                <a:latin typeface="Century Gothic" panose="020B0502020202020204" pitchFamily="34" charset="0"/>
              </a:rPr>
              <a:t>PROPRIETARY: D. Lucini.. Vietata la duplicazione e qualsiasi utilizzo</a:t>
            </a:r>
            <a:endParaRPr lang="it-IT" sz="800" baseline="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1711770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ChangeArrowheads="1"/>
          </p:cNvSpPr>
          <p:nvPr/>
        </p:nvSpPr>
        <p:spPr bwMode="auto">
          <a:xfrm>
            <a:off x="2614511" y="657701"/>
            <a:ext cx="1957489" cy="31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defTabSz="1042988" eaLnBrk="0" hangingPunct="0">
              <a:defRPr sz="2400">
                <a:solidFill>
                  <a:schemeClr val="tx1"/>
                </a:solidFill>
                <a:latin typeface="Arial" charset="0"/>
              </a:defRPr>
            </a:lvl1pPr>
            <a:lvl2pPr marL="742950" indent="-285750" defTabSz="1042988" eaLnBrk="0" hangingPunct="0">
              <a:defRPr sz="2400">
                <a:solidFill>
                  <a:schemeClr val="tx1"/>
                </a:solidFill>
                <a:latin typeface="Arial" charset="0"/>
              </a:defRPr>
            </a:lvl2pPr>
            <a:lvl3pPr marL="1143000" indent="-228600" defTabSz="1042988" eaLnBrk="0" hangingPunct="0">
              <a:defRPr sz="2400">
                <a:solidFill>
                  <a:schemeClr val="tx1"/>
                </a:solidFill>
                <a:latin typeface="Arial" charset="0"/>
              </a:defRPr>
            </a:lvl3pPr>
            <a:lvl4pPr marL="1600200" indent="-228600" defTabSz="1042988" eaLnBrk="0" hangingPunct="0">
              <a:defRPr sz="2400">
                <a:solidFill>
                  <a:schemeClr val="tx1"/>
                </a:solidFill>
                <a:latin typeface="Arial" charset="0"/>
              </a:defRPr>
            </a:lvl4pPr>
            <a:lvl5pPr marL="2057400" indent="-228600" defTabSz="1042988" eaLnBrk="0" hangingPunct="0">
              <a:defRPr sz="2400">
                <a:solidFill>
                  <a:schemeClr val="tx1"/>
                </a:solidFill>
                <a:latin typeface="Arial" charset="0"/>
              </a:defRPr>
            </a:lvl5pPr>
            <a:lvl6pPr marL="2514600" indent="-228600" defTabSz="1042988" eaLnBrk="0" fontAlgn="base" hangingPunct="0">
              <a:spcBef>
                <a:spcPct val="0"/>
              </a:spcBef>
              <a:spcAft>
                <a:spcPct val="0"/>
              </a:spcAft>
              <a:defRPr sz="2400">
                <a:solidFill>
                  <a:schemeClr val="tx1"/>
                </a:solidFill>
                <a:latin typeface="Arial" charset="0"/>
              </a:defRPr>
            </a:lvl6pPr>
            <a:lvl7pPr marL="2971800" indent="-228600" defTabSz="1042988" eaLnBrk="0" fontAlgn="base" hangingPunct="0">
              <a:spcBef>
                <a:spcPct val="0"/>
              </a:spcBef>
              <a:spcAft>
                <a:spcPct val="0"/>
              </a:spcAft>
              <a:defRPr sz="2400">
                <a:solidFill>
                  <a:schemeClr val="tx1"/>
                </a:solidFill>
                <a:latin typeface="Arial" charset="0"/>
              </a:defRPr>
            </a:lvl7pPr>
            <a:lvl8pPr marL="3429000" indent="-228600" defTabSz="1042988" eaLnBrk="0" fontAlgn="base" hangingPunct="0">
              <a:spcBef>
                <a:spcPct val="0"/>
              </a:spcBef>
              <a:spcAft>
                <a:spcPct val="0"/>
              </a:spcAft>
              <a:defRPr sz="2400">
                <a:solidFill>
                  <a:schemeClr val="tx1"/>
                </a:solidFill>
                <a:latin typeface="Arial" charset="0"/>
              </a:defRPr>
            </a:lvl8pPr>
            <a:lvl9pPr marL="3886200" indent="-228600" defTabSz="1042988" eaLnBrk="0" fontAlgn="base" hangingPunct="0">
              <a:spcBef>
                <a:spcPct val="0"/>
              </a:spcBef>
              <a:spcAft>
                <a:spcPct val="0"/>
              </a:spcAft>
              <a:defRPr sz="2400">
                <a:solidFill>
                  <a:schemeClr val="tx1"/>
                </a:solidFill>
                <a:latin typeface="Arial" charset="0"/>
              </a:defRPr>
            </a:lvl9pPr>
          </a:lstStyle>
          <a:p>
            <a:pPr eaLnBrk="1" hangingPunct="1">
              <a:lnSpc>
                <a:spcPts val="1710"/>
              </a:lnSpc>
            </a:pPr>
            <a:endParaRPr lang="en-US" altLang="en-US" sz="1197">
              <a:solidFill>
                <a:schemeClr val="bg1"/>
              </a:solidFill>
              <a:latin typeface="Georgia" pitchFamily="18" charset="0"/>
            </a:endParaRPr>
          </a:p>
        </p:txBody>
      </p:sp>
      <p:sp>
        <p:nvSpPr>
          <p:cNvPr id="61445" name="TextBox 1"/>
          <p:cNvSpPr txBox="1">
            <a:spLocks noChangeArrowheads="1"/>
          </p:cNvSpPr>
          <p:nvPr/>
        </p:nvSpPr>
        <p:spPr bwMode="auto">
          <a:xfrm>
            <a:off x="5679705" y="3819277"/>
            <a:ext cx="781910" cy="78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2052" b="1">
                <a:solidFill>
                  <a:schemeClr val="bg1"/>
                </a:solidFill>
                <a:latin typeface="Georgia" pitchFamily="18" charset="0"/>
              </a:rPr>
              <a:t>89.3%</a:t>
            </a:r>
          </a:p>
          <a:p>
            <a:pPr eaLnBrk="1" hangingPunct="1"/>
            <a:r>
              <a:rPr lang="en-US" altLang="en-US" sz="2052" b="1">
                <a:solidFill>
                  <a:schemeClr val="bg1"/>
                </a:solidFill>
                <a:latin typeface="Georgia" pitchFamily="18" charset="0"/>
              </a:rPr>
              <a:t>normopeso</a:t>
            </a:r>
          </a:p>
        </p:txBody>
      </p:sp>
      <p:sp>
        <p:nvSpPr>
          <p:cNvPr id="61446" name="Rectangle 1"/>
          <p:cNvSpPr>
            <a:spLocks noChangeArrowheads="1"/>
          </p:cNvSpPr>
          <p:nvPr/>
        </p:nvSpPr>
        <p:spPr bwMode="auto">
          <a:xfrm>
            <a:off x="1185082" y="576252"/>
            <a:ext cx="1601829" cy="44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42988" eaLnBrk="0" hangingPunct="0">
              <a:defRPr sz="2400">
                <a:solidFill>
                  <a:schemeClr val="tx1"/>
                </a:solidFill>
                <a:latin typeface="Arial" charset="0"/>
              </a:defRPr>
            </a:lvl1pPr>
            <a:lvl2pPr marL="742950" indent="-285750" defTabSz="1042988" eaLnBrk="0" hangingPunct="0">
              <a:defRPr sz="2400">
                <a:solidFill>
                  <a:schemeClr val="tx1"/>
                </a:solidFill>
                <a:latin typeface="Arial" charset="0"/>
              </a:defRPr>
            </a:lvl2pPr>
            <a:lvl3pPr marL="1143000" indent="-228600" defTabSz="1042988" eaLnBrk="0" hangingPunct="0">
              <a:defRPr sz="2400">
                <a:solidFill>
                  <a:schemeClr val="tx1"/>
                </a:solidFill>
                <a:latin typeface="Arial" charset="0"/>
              </a:defRPr>
            </a:lvl3pPr>
            <a:lvl4pPr marL="1600200" indent="-228600" defTabSz="1042988" eaLnBrk="0" hangingPunct="0">
              <a:defRPr sz="2400">
                <a:solidFill>
                  <a:schemeClr val="tx1"/>
                </a:solidFill>
                <a:latin typeface="Arial" charset="0"/>
              </a:defRPr>
            </a:lvl4pPr>
            <a:lvl5pPr marL="2057400" indent="-228600" defTabSz="1042988" eaLnBrk="0" hangingPunct="0">
              <a:defRPr sz="2400">
                <a:solidFill>
                  <a:schemeClr val="tx1"/>
                </a:solidFill>
                <a:latin typeface="Arial" charset="0"/>
              </a:defRPr>
            </a:lvl5pPr>
            <a:lvl6pPr marL="2514600" indent="-228600" defTabSz="1042988" eaLnBrk="0" fontAlgn="base" hangingPunct="0">
              <a:spcBef>
                <a:spcPct val="0"/>
              </a:spcBef>
              <a:spcAft>
                <a:spcPct val="0"/>
              </a:spcAft>
              <a:defRPr sz="2400">
                <a:solidFill>
                  <a:schemeClr val="tx1"/>
                </a:solidFill>
                <a:latin typeface="Arial" charset="0"/>
              </a:defRPr>
            </a:lvl6pPr>
            <a:lvl7pPr marL="2971800" indent="-228600" defTabSz="1042988" eaLnBrk="0" fontAlgn="base" hangingPunct="0">
              <a:spcBef>
                <a:spcPct val="0"/>
              </a:spcBef>
              <a:spcAft>
                <a:spcPct val="0"/>
              </a:spcAft>
              <a:defRPr sz="2400">
                <a:solidFill>
                  <a:schemeClr val="tx1"/>
                </a:solidFill>
                <a:latin typeface="Arial" charset="0"/>
              </a:defRPr>
            </a:lvl7pPr>
            <a:lvl8pPr marL="3429000" indent="-228600" defTabSz="1042988" eaLnBrk="0" fontAlgn="base" hangingPunct="0">
              <a:spcBef>
                <a:spcPct val="0"/>
              </a:spcBef>
              <a:spcAft>
                <a:spcPct val="0"/>
              </a:spcAft>
              <a:defRPr sz="2400">
                <a:solidFill>
                  <a:schemeClr val="tx1"/>
                </a:solidFill>
                <a:latin typeface="Arial" charset="0"/>
              </a:defRPr>
            </a:lvl8pPr>
            <a:lvl9pPr marL="3886200" indent="-228600" defTabSz="1042988" eaLnBrk="0" fontAlgn="base" hangingPunct="0">
              <a:spcBef>
                <a:spcPct val="0"/>
              </a:spcBef>
              <a:spcAft>
                <a:spcPct val="0"/>
              </a:spcAft>
              <a:defRPr sz="2400">
                <a:solidFill>
                  <a:schemeClr val="tx1"/>
                </a:solidFill>
                <a:latin typeface="Arial" charset="0"/>
              </a:defRPr>
            </a:lvl9pPr>
          </a:lstStyle>
          <a:p>
            <a:pPr algn="ctr" eaLnBrk="1" hangingPunct="1"/>
            <a:r>
              <a:rPr lang="it-IT" altLang="en-US" sz="770">
                <a:solidFill>
                  <a:srgbClr val="FFFFFF"/>
                </a:solidFill>
                <a:latin typeface="Georgia" pitchFamily="18" charset="0"/>
              </a:rPr>
              <a:t>UNIVERSITA</a:t>
            </a:r>
            <a:r>
              <a:rPr lang="en-US" altLang="en-US" sz="770">
                <a:solidFill>
                  <a:srgbClr val="FFFFFF"/>
                </a:solidFill>
                <a:latin typeface="Georgia" pitchFamily="18" charset="0"/>
              </a:rPr>
              <a:t>’                           DEGLI STUDI DI MILANO                                       Facolta’ di Medicina e Chirurgia</a:t>
            </a:r>
            <a:endParaRPr lang="it-IT" altLang="en-US" sz="770">
              <a:solidFill>
                <a:srgbClr val="FFFFFF"/>
              </a:solidFill>
              <a:latin typeface="Georgia" pitchFamily="18" charset="0"/>
            </a:endParaRPr>
          </a:p>
        </p:txBody>
      </p:sp>
      <p:pic>
        <p:nvPicPr>
          <p:cNvPr id="6144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816" y="258601"/>
            <a:ext cx="4365663" cy="6306862"/>
          </a:xfrm>
          <a:prstGeom prst="rect">
            <a:avLst/>
          </a:prstGeom>
          <a:noFill/>
          <a:ln w="1905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74056" y="576251"/>
            <a:ext cx="4371792" cy="3346980"/>
          </a:xfrm>
          <a:prstGeom prst="rect">
            <a:avLst/>
          </a:prstGeom>
          <a:noFill/>
        </p:spPr>
        <p:txBody>
          <a:bodyPr lIns="89193" tIns="44596" rIns="89193" bIns="44596">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it-IT" sz="2000" b="1" dirty="0">
                <a:ln w="11430"/>
                <a:solidFill>
                  <a:srgbClr val="C00000"/>
                </a:solidFill>
                <a:effectLst>
                  <a:outerShdw blurRad="50800" dist="39000" dir="5460000" algn="tl">
                    <a:srgbClr val="000000">
                      <a:alpha val="38000"/>
                    </a:srgbClr>
                  </a:outerShdw>
                </a:effectLst>
                <a:latin typeface="Century Gothic" panose="020B0502020202020204" pitchFamily="34" charset="0"/>
                <a:cs typeface="Calibri" pitchFamily="34" charset="0"/>
              </a:rPr>
              <a:t>PRESCRIZIONE ESERCIZIO</a:t>
            </a:r>
          </a:p>
          <a:p>
            <a:pPr>
              <a:defRPr/>
            </a:pPr>
            <a:endParaRPr lang="it-IT" sz="2000" b="1" dirty="0">
              <a:ln w="11430"/>
              <a:solidFill>
                <a:srgbClr val="C00000"/>
              </a:solidFill>
              <a:effectLst>
                <a:outerShdw blurRad="50800" dist="39000" dir="5460000" algn="tl">
                  <a:srgbClr val="000000">
                    <a:alpha val="38000"/>
                  </a:srgbClr>
                </a:outerShdw>
              </a:effectLst>
              <a:latin typeface="Century Gothic" panose="020B0502020202020204" pitchFamily="34" charset="0"/>
              <a:cs typeface="Calibri" pitchFamily="34" charset="0"/>
            </a:endParaRPr>
          </a:p>
          <a:p>
            <a:pPr>
              <a:defRPr/>
            </a:pPr>
            <a:r>
              <a:rPr lang="it-IT" sz="2000" b="1" dirty="0">
                <a:solidFill>
                  <a:srgbClr val="003366"/>
                </a:solidFill>
                <a:effectLst>
                  <a:outerShdw blurRad="38100" dist="38100" dir="2700000" algn="tl">
                    <a:srgbClr val="000000">
                      <a:alpha val="43137"/>
                    </a:srgbClr>
                  </a:outerShdw>
                </a:effectLst>
                <a:latin typeface="Century Gothic" panose="020B0502020202020204" pitchFamily="34" charset="0"/>
                <a:cs typeface="Calibri" pitchFamily="34" charset="0"/>
                <a:sym typeface="Wingdings 2"/>
              </a:rPr>
              <a:t> Modalità </a:t>
            </a:r>
            <a:r>
              <a:rPr lang="it-IT" sz="2000" dirty="0">
                <a:solidFill>
                  <a:srgbClr val="003366"/>
                </a:solidFill>
                <a:effectLst>
                  <a:outerShdw blurRad="38100" dist="38100" dir="2700000" algn="tl">
                    <a:srgbClr val="000000">
                      <a:alpha val="43137"/>
                    </a:srgbClr>
                  </a:outerShdw>
                </a:effectLst>
                <a:latin typeface="Century Gothic" panose="020B0502020202020204" pitchFamily="34" charset="0"/>
                <a:cs typeface="Calibri" pitchFamily="34" charset="0"/>
                <a:sym typeface="Wingdings 2"/>
              </a:rPr>
              <a:t>(quale tipo di esercizio)</a:t>
            </a:r>
            <a:endParaRPr lang="it-IT" sz="2000" b="1" dirty="0">
              <a:solidFill>
                <a:srgbClr val="003366"/>
              </a:solidFill>
              <a:effectLst>
                <a:outerShdw blurRad="38100" dist="38100" dir="2700000" algn="tl">
                  <a:srgbClr val="000000">
                    <a:alpha val="43137"/>
                  </a:srgbClr>
                </a:outerShdw>
              </a:effectLst>
              <a:latin typeface="Century Gothic" panose="020B0502020202020204" pitchFamily="34" charset="0"/>
              <a:cs typeface="Calibri" pitchFamily="34" charset="0"/>
              <a:sym typeface="Wingdings 2"/>
            </a:endParaRPr>
          </a:p>
          <a:p>
            <a:pPr>
              <a:defRPr/>
            </a:pPr>
            <a:r>
              <a:rPr lang="it-IT" sz="2000" b="1" dirty="0">
                <a:solidFill>
                  <a:srgbClr val="003366"/>
                </a:solidFill>
                <a:effectLst>
                  <a:outerShdw blurRad="38100" dist="38100" dir="2700000" algn="tl">
                    <a:srgbClr val="000000">
                      <a:alpha val="43137"/>
                    </a:srgbClr>
                  </a:outerShdw>
                </a:effectLst>
                <a:latin typeface="Century Gothic" panose="020B0502020202020204" pitchFamily="34" charset="0"/>
                <a:cs typeface="Calibri" pitchFamily="34" charset="0"/>
                <a:sym typeface="Wingdings 2"/>
              </a:rPr>
              <a:t> Intensità </a:t>
            </a:r>
            <a:r>
              <a:rPr lang="it-IT" sz="2000" dirty="0">
                <a:solidFill>
                  <a:srgbClr val="003366"/>
                </a:solidFill>
                <a:effectLst>
                  <a:outerShdw blurRad="38100" dist="38100" dir="2700000" algn="tl">
                    <a:srgbClr val="000000">
                      <a:alpha val="43137"/>
                    </a:srgbClr>
                  </a:outerShdw>
                </a:effectLst>
                <a:latin typeface="Century Gothic" panose="020B0502020202020204" pitchFamily="34" charset="0"/>
                <a:cs typeface="Calibri" pitchFamily="34" charset="0"/>
                <a:sym typeface="Wingdings 2"/>
              </a:rPr>
              <a:t>(quanta fatica)</a:t>
            </a:r>
            <a:endParaRPr lang="it-IT" sz="2000" b="1" dirty="0">
              <a:solidFill>
                <a:srgbClr val="003366"/>
              </a:solidFill>
              <a:effectLst>
                <a:outerShdw blurRad="38100" dist="38100" dir="2700000" algn="tl">
                  <a:srgbClr val="000000">
                    <a:alpha val="43137"/>
                  </a:srgbClr>
                </a:outerShdw>
              </a:effectLst>
              <a:latin typeface="Century Gothic" panose="020B0502020202020204" pitchFamily="34" charset="0"/>
              <a:cs typeface="Calibri" pitchFamily="34" charset="0"/>
              <a:sym typeface="Wingdings 2"/>
            </a:endParaRPr>
          </a:p>
          <a:p>
            <a:pPr>
              <a:defRPr/>
            </a:pPr>
            <a:r>
              <a:rPr lang="it-IT" sz="2000" b="1" dirty="0">
                <a:solidFill>
                  <a:srgbClr val="003366"/>
                </a:solidFill>
                <a:effectLst>
                  <a:outerShdw blurRad="38100" dist="38100" dir="2700000" algn="tl">
                    <a:srgbClr val="000000">
                      <a:alpha val="43137"/>
                    </a:srgbClr>
                  </a:outerShdw>
                </a:effectLst>
                <a:latin typeface="Century Gothic" panose="020B0502020202020204" pitchFamily="34" charset="0"/>
                <a:cs typeface="Calibri" pitchFamily="34" charset="0"/>
                <a:sym typeface="Wingdings 2"/>
              </a:rPr>
              <a:t> Frequenza </a:t>
            </a:r>
            <a:r>
              <a:rPr lang="it-IT" sz="2000" dirty="0">
                <a:solidFill>
                  <a:srgbClr val="003366"/>
                </a:solidFill>
                <a:effectLst>
                  <a:outerShdw blurRad="38100" dist="38100" dir="2700000" algn="tl">
                    <a:srgbClr val="000000">
                      <a:alpha val="43137"/>
                    </a:srgbClr>
                  </a:outerShdw>
                </a:effectLst>
                <a:latin typeface="Century Gothic" panose="020B0502020202020204" pitchFamily="34" charset="0"/>
                <a:cs typeface="Calibri" pitchFamily="34" charset="0"/>
                <a:sym typeface="Wingdings 2"/>
              </a:rPr>
              <a:t>(quante volte/sett)</a:t>
            </a:r>
            <a:endParaRPr lang="it-IT" sz="2000" b="1" dirty="0">
              <a:solidFill>
                <a:srgbClr val="003366"/>
              </a:solidFill>
              <a:effectLst>
                <a:outerShdw blurRad="38100" dist="38100" dir="2700000" algn="tl">
                  <a:srgbClr val="000000">
                    <a:alpha val="43137"/>
                  </a:srgbClr>
                </a:outerShdw>
              </a:effectLst>
              <a:latin typeface="Century Gothic" panose="020B0502020202020204" pitchFamily="34" charset="0"/>
              <a:cs typeface="Calibri" pitchFamily="34" charset="0"/>
              <a:sym typeface="Wingdings 2"/>
            </a:endParaRPr>
          </a:p>
          <a:p>
            <a:pPr>
              <a:defRPr/>
            </a:pPr>
            <a:r>
              <a:rPr lang="it-IT" sz="2000" b="1" dirty="0">
                <a:solidFill>
                  <a:srgbClr val="003366"/>
                </a:solidFill>
                <a:effectLst>
                  <a:outerShdw blurRad="38100" dist="38100" dir="2700000" algn="tl">
                    <a:srgbClr val="000000">
                      <a:alpha val="43137"/>
                    </a:srgbClr>
                  </a:outerShdw>
                </a:effectLst>
                <a:latin typeface="Century Gothic" panose="020B0502020202020204" pitchFamily="34" charset="0"/>
                <a:cs typeface="Calibri" pitchFamily="34" charset="0"/>
                <a:sym typeface="Wingdings 2"/>
              </a:rPr>
              <a:t> Durata </a:t>
            </a:r>
            <a:r>
              <a:rPr lang="it-IT" sz="2000" dirty="0">
                <a:solidFill>
                  <a:srgbClr val="003366"/>
                </a:solidFill>
                <a:effectLst>
                  <a:outerShdw blurRad="38100" dist="38100" dir="2700000" algn="tl">
                    <a:srgbClr val="000000">
                      <a:alpha val="43137"/>
                    </a:srgbClr>
                  </a:outerShdw>
                </a:effectLst>
                <a:latin typeface="Century Gothic" panose="020B0502020202020204" pitchFamily="34" charset="0"/>
                <a:cs typeface="Calibri" pitchFamily="34" charset="0"/>
                <a:sym typeface="Wingdings 2"/>
              </a:rPr>
              <a:t>(per quanto tempo)</a:t>
            </a:r>
            <a:endParaRPr lang="it-IT" sz="2000" b="1" dirty="0">
              <a:solidFill>
                <a:srgbClr val="003366"/>
              </a:solidFill>
              <a:effectLst>
                <a:outerShdw blurRad="38100" dist="38100" dir="2700000" algn="tl">
                  <a:srgbClr val="000000">
                    <a:alpha val="43137"/>
                  </a:srgbClr>
                </a:outerShdw>
              </a:effectLst>
              <a:latin typeface="Century Gothic" panose="020B0502020202020204" pitchFamily="34" charset="0"/>
              <a:cs typeface="Calibri" pitchFamily="34" charset="0"/>
              <a:sym typeface="Wingdings 2"/>
            </a:endParaRPr>
          </a:p>
          <a:p>
            <a:pPr>
              <a:defRPr/>
            </a:pPr>
            <a:r>
              <a:rPr lang="it-IT" sz="2000" b="1" dirty="0">
                <a:solidFill>
                  <a:srgbClr val="003366"/>
                </a:solidFill>
                <a:effectLst>
                  <a:outerShdw blurRad="38100" dist="38100" dir="2700000" algn="tl">
                    <a:srgbClr val="000000">
                      <a:alpha val="43137"/>
                    </a:srgbClr>
                  </a:outerShdw>
                </a:effectLst>
                <a:latin typeface="Georgia" panose="02040502050405020303" pitchFamily="18" charset="0"/>
                <a:cs typeface="Calibri" pitchFamily="34" charset="0"/>
                <a:sym typeface="Wingdings 2"/>
              </a:rPr>
              <a:t> Progressione </a:t>
            </a:r>
            <a:r>
              <a:rPr lang="it-IT" sz="2000" dirty="0">
                <a:solidFill>
                  <a:srgbClr val="003366"/>
                </a:solidFill>
                <a:effectLst>
                  <a:outerShdw blurRad="38100" dist="38100" dir="2700000" algn="tl">
                    <a:srgbClr val="000000">
                      <a:alpha val="43137"/>
                    </a:srgbClr>
                  </a:outerShdw>
                </a:effectLst>
                <a:latin typeface="Georgia" panose="02040502050405020303" pitchFamily="18" charset="0"/>
                <a:cs typeface="Calibri" pitchFamily="34" charset="0"/>
                <a:sym typeface="Wingdings 2"/>
              </a:rPr>
              <a:t>(come raggiungere l’obiettivo)</a:t>
            </a:r>
          </a:p>
          <a:p>
            <a:pPr>
              <a:defRPr/>
            </a:pPr>
            <a:endParaRPr lang="en-US" sz="3164" b="1" dirty="0">
              <a:ln w="11430"/>
              <a:solidFill>
                <a:srgbClr val="C00000"/>
              </a:solidFill>
              <a:effectLst>
                <a:outerShdw blurRad="50800" dist="39000" dir="5460000" algn="tl">
                  <a:srgbClr val="000000">
                    <a:alpha val="38000"/>
                  </a:srgbClr>
                </a:outerShdw>
              </a:effectLst>
              <a:latin typeface="Georgia" panose="02040502050405020303" pitchFamily="18" charset="0"/>
              <a:cs typeface="Calibri" pitchFamily="34" charset="0"/>
            </a:endParaRPr>
          </a:p>
        </p:txBody>
      </p:sp>
      <p:sp>
        <p:nvSpPr>
          <p:cNvPr id="10" name="Rectangle 9"/>
          <p:cNvSpPr/>
          <p:nvPr/>
        </p:nvSpPr>
        <p:spPr>
          <a:xfrm>
            <a:off x="1185082" y="4975852"/>
            <a:ext cx="4371792" cy="1734872"/>
          </a:xfrm>
          <a:prstGeom prst="rect">
            <a:avLst/>
          </a:prstGeom>
          <a:noFill/>
        </p:spPr>
        <p:txBody>
          <a:bodyPr lIns="89193" tIns="44596" rIns="89193" bIns="44596">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it-IT" sz="3762" b="1" dirty="0">
                <a:ln w="11430"/>
                <a:solidFill>
                  <a:srgbClr val="C00000"/>
                </a:solidFill>
                <a:effectLst>
                  <a:outerShdw blurRad="50800" dist="39000" dir="5460000" algn="tl">
                    <a:srgbClr val="000000">
                      <a:alpha val="38000"/>
                    </a:srgbClr>
                  </a:outerShdw>
                </a:effectLst>
                <a:latin typeface="Georgia" panose="02040502050405020303" pitchFamily="18" charset="0"/>
                <a:cs typeface="Calibri" pitchFamily="34" charset="0"/>
              </a:rPr>
              <a:t>COME UN FARMACO!!!</a:t>
            </a:r>
            <a:endParaRPr lang="it-IT" sz="3762" dirty="0">
              <a:solidFill>
                <a:srgbClr val="003366"/>
              </a:solidFill>
              <a:effectLst>
                <a:outerShdw blurRad="38100" dist="38100" dir="2700000" algn="tl">
                  <a:srgbClr val="000000">
                    <a:alpha val="43137"/>
                  </a:srgbClr>
                </a:outerShdw>
              </a:effectLst>
              <a:latin typeface="Georgia" panose="02040502050405020303" pitchFamily="18" charset="0"/>
              <a:cs typeface="Calibri" pitchFamily="34" charset="0"/>
              <a:sym typeface="Wingdings 2"/>
            </a:endParaRPr>
          </a:p>
          <a:p>
            <a:pPr>
              <a:defRPr/>
            </a:pPr>
            <a:endParaRPr lang="en-US" sz="3164" b="1" dirty="0">
              <a:ln w="11430"/>
              <a:solidFill>
                <a:srgbClr val="C00000"/>
              </a:solidFill>
              <a:effectLst>
                <a:outerShdw blurRad="50800" dist="39000" dir="5460000" algn="tl">
                  <a:srgbClr val="000000">
                    <a:alpha val="38000"/>
                  </a:srgbClr>
                </a:outerShdw>
              </a:effectLst>
              <a:latin typeface="Calibri" pitchFamily="34" charset="0"/>
              <a:cs typeface="Calibri" pitchFamily="34" charset="0"/>
            </a:endParaRPr>
          </a:p>
        </p:txBody>
      </p:sp>
      <p:pic>
        <p:nvPicPr>
          <p:cNvPr id="61451"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37" y="4975852"/>
            <a:ext cx="1053406" cy="985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6"/>
          <p:cNvSpPr txBox="1">
            <a:spLocks noChangeArrowheads="1"/>
          </p:cNvSpPr>
          <p:nvPr/>
        </p:nvSpPr>
        <p:spPr bwMode="auto">
          <a:xfrm>
            <a:off x="536492" y="6449323"/>
            <a:ext cx="9741792" cy="223653"/>
          </a:xfrm>
          <a:prstGeom prst="rect">
            <a:avLst/>
          </a:prstGeom>
          <a:noFill/>
          <a:ln w="9525">
            <a:noFill/>
            <a:miter lim="800000"/>
            <a:headEnd/>
            <a:tailEnd/>
          </a:ln>
        </p:spPr>
        <p:txBody>
          <a:bodyPr wrap="square" lIns="99569" tIns="49785" rIns="99569" bIns="49785">
            <a:spAutoFit/>
          </a:bodyPr>
          <a:lstStyle/>
          <a:p>
            <a:r>
              <a:rPr lang="it-IT" sz="800" baseline="0" dirty="0">
                <a:solidFill>
                  <a:srgbClr val="002060"/>
                </a:solidFill>
                <a:latin typeface="Century Gothic" panose="020B0502020202020204" pitchFamily="34" charset="0"/>
              </a:rPr>
              <a:t>CONFIDENTIAL AND </a:t>
            </a:r>
            <a:r>
              <a:rPr lang="it-IT" sz="800" baseline="0" dirty="0" smtClean="0">
                <a:solidFill>
                  <a:srgbClr val="002060"/>
                </a:solidFill>
                <a:latin typeface="Century Gothic" panose="020B0502020202020204" pitchFamily="34" charset="0"/>
              </a:rPr>
              <a:t>PROPRIETARY: D. Lucini.. Vietata la duplicazione e qualsiasi utilizzo</a:t>
            </a:r>
            <a:endParaRPr lang="it-IT" sz="800" baseline="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84494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305925" cy="6705600"/>
          </a:xfrm>
          <a:prstGeom prst="rect">
            <a:avLst/>
          </a:prstGeom>
        </p:spPr>
      </p:pic>
      <p:pic>
        <p:nvPicPr>
          <p:cNvPr id="4" name="Picture 3"/>
          <p:cNvPicPr>
            <a:picLocks noChangeAspect="1"/>
          </p:cNvPicPr>
          <p:nvPr/>
        </p:nvPicPr>
        <p:blipFill>
          <a:blip r:embed="rId3"/>
          <a:stretch>
            <a:fillRect/>
          </a:stretch>
        </p:blipFill>
        <p:spPr>
          <a:xfrm>
            <a:off x="0" y="-47134"/>
            <a:ext cx="9220200" cy="714375"/>
          </a:xfrm>
          <a:prstGeom prst="rect">
            <a:avLst/>
          </a:prstGeom>
        </p:spPr>
      </p:pic>
      <p:sp>
        <p:nvSpPr>
          <p:cNvPr id="5" name="Rectangle 4"/>
          <p:cNvSpPr/>
          <p:nvPr/>
        </p:nvSpPr>
        <p:spPr>
          <a:xfrm>
            <a:off x="3184276" y="985483"/>
            <a:ext cx="5959724" cy="2769989"/>
          </a:xfrm>
          <a:prstGeom prst="rect">
            <a:avLst/>
          </a:prstGeom>
          <a:noFill/>
        </p:spPr>
        <p:txBody>
          <a:bodyPr wrap="square" lIns="91440" tIns="45720" rIns="91440" bIns="45720">
            <a:spAutoFit/>
          </a:bodyPr>
          <a:lstStyle/>
          <a:p>
            <a:pPr algn="ctr"/>
            <a:endParaRPr lang="it-IT" sz="5400" b="1" dirty="0" smtClean="0">
              <a:ln w="0"/>
              <a:solidFill>
                <a:srgbClr val="C00000"/>
              </a:solidFill>
              <a:effectLst>
                <a:reflection blurRad="6350" stA="53000" endA="300" endPos="35500" dir="5400000" sy="-90000" algn="bl" rotWithShape="0"/>
              </a:effectLst>
              <a:latin typeface="Century Gothic" panose="020B0502020202020204" pitchFamily="34" charset="0"/>
            </a:endParaRPr>
          </a:p>
          <a:p>
            <a:pPr algn="ctr"/>
            <a:r>
              <a:rPr lang="it-IT" sz="6000" b="1" cap="none" spc="0" dirty="0" smtClean="0">
                <a:ln w="0"/>
                <a:solidFill>
                  <a:srgbClr val="002060"/>
                </a:solidFill>
                <a:effectLst>
                  <a:reflection blurRad="6350" stA="53000" endA="300" endPos="35500" dir="5400000" sy="-90000" algn="bl" rotWithShape="0"/>
                </a:effectLst>
                <a:latin typeface="Century Gothic" panose="020B0502020202020204" pitchFamily="34" charset="0"/>
              </a:rPr>
              <a:t>Grazie per l’attenzione</a:t>
            </a:r>
            <a:endParaRPr lang="en-US" sz="6000" b="1" cap="none" spc="0" dirty="0">
              <a:ln w="0"/>
              <a:solidFill>
                <a:srgbClr val="002060"/>
              </a:solidFill>
              <a:effectLst>
                <a:reflection blurRad="6350" stA="53000" endA="300" endPos="35500" dir="5400000" sy="-90000" algn="bl" rotWithShape="0"/>
              </a:effectLst>
              <a:latin typeface="Century Gothic" panose="020B0502020202020204" pitchFamily="34" charset="0"/>
            </a:endParaRPr>
          </a:p>
        </p:txBody>
      </p:sp>
      <p:sp>
        <p:nvSpPr>
          <p:cNvPr id="6" name="Text Box 6"/>
          <p:cNvSpPr txBox="1">
            <a:spLocks noChangeArrowheads="1"/>
          </p:cNvSpPr>
          <p:nvPr/>
        </p:nvSpPr>
        <p:spPr bwMode="auto">
          <a:xfrm>
            <a:off x="536492" y="6449323"/>
            <a:ext cx="9741792" cy="223653"/>
          </a:xfrm>
          <a:prstGeom prst="rect">
            <a:avLst/>
          </a:prstGeom>
          <a:noFill/>
          <a:ln w="9525">
            <a:noFill/>
            <a:miter lim="800000"/>
            <a:headEnd/>
            <a:tailEnd/>
          </a:ln>
        </p:spPr>
        <p:txBody>
          <a:bodyPr wrap="square" lIns="99569" tIns="49785" rIns="99569" bIns="49785">
            <a:spAutoFit/>
          </a:bodyPr>
          <a:lstStyle/>
          <a:p>
            <a:r>
              <a:rPr lang="it-IT" sz="800" baseline="0" dirty="0">
                <a:solidFill>
                  <a:srgbClr val="002060"/>
                </a:solidFill>
                <a:latin typeface="Century Gothic" panose="020B0502020202020204" pitchFamily="34" charset="0"/>
              </a:rPr>
              <a:t>CONFIDENTIAL AND </a:t>
            </a:r>
            <a:r>
              <a:rPr lang="it-IT" sz="800" baseline="0" dirty="0" smtClean="0">
                <a:solidFill>
                  <a:srgbClr val="002060"/>
                </a:solidFill>
                <a:latin typeface="Century Gothic" panose="020B0502020202020204" pitchFamily="34" charset="0"/>
              </a:rPr>
              <a:t>PROPRIETARY: D. Lucini.. Vietata la duplicazione e qualsiasi utilizzo</a:t>
            </a:r>
            <a:endParaRPr lang="it-IT" sz="800" baseline="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1817231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2614511" y="657701"/>
            <a:ext cx="1957489" cy="31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defTabSz="1042988" eaLnBrk="0" hangingPunct="0">
              <a:defRPr sz="2400">
                <a:solidFill>
                  <a:schemeClr val="tx1"/>
                </a:solidFill>
                <a:latin typeface="Arial" charset="0"/>
              </a:defRPr>
            </a:lvl1pPr>
            <a:lvl2pPr marL="742950" indent="-285750" defTabSz="1042988" eaLnBrk="0" hangingPunct="0">
              <a:defRPr sz="2400">
                <a:solidFill>
                  <a:schemeClr val="tx1"/>
                </a:solidFill>
                <a:latin typeface="Arial" charset="0"/>
              </a:defRPr>
            </a:lvl2pPr>
            <a:lvl3pPr marL="1143000" indent="-228600" defTabSz="1042988" eaLnBrk="0" hangingPunct="0">
              <a:defRPr sz="2400">
                <a:solidFill>
                  <a:schemeClr val="tx1"/>
                </a:solidFill>
                <a:latin typeface="Arial" charset="0"/>
              </a:defRPr>
            </a:lvl3pPr>
            <a:lvl4pPr marL="1600200" indent="-228600" defTabSz="1042988" eaLnBrk="0" hangingPunct="0">
              <a:defRPr sz="2400">
                <a:solidFill>
                  <a:schemeClr val="tx1"/>
                </a:solidFill>
                <a:latin typeface="Arial" charset="0"/>
              </a:defRPr>
            </a:lvl4pPr>
            <a:lvl5pPr marL="2057400" indent="-228600" defTabSz="1042988" eaLnBrk="0" hangingPunct="0">
              <a:defRPr sz="2400">
                <a:solidFill>
                  <a:schemeClr val="tx1"/>
                </a:solidFill>
                <a:latin typeface="Arial" charset="0"/>
              </a:defRPr>
            </a:lvl5pPr>
            <a:lvl6pPr marL="2514600" indent="-228600" defTabSz="1042988" eaLnBrk="0" fontAlgn="base" hangingPunct="0">
              <a:spcBef>
                <a:spcPct val="0"/>
              </a:spcBef>
              <a:spcAft>
                <a:spcPct val="0"/>
              </a:spcAft>
              <a:defRPr sz="2400">
                <a:solidFill>
                  <a:schemeClr val="tx1"/>
                </a:solidFill>
                <a:latin typeface="Arial" charset="0"/>
              </a:defRPr>
            </a:lvl6pPr>
            <a:lvl7pPr marL="2971800" indent="-228600" defTabSz="1042988" eaLnBrk="0" fontAlgn="base" hangingPunct="0">
              <a:spcBef>
                <a:spcPct val="0"/>
              </a:spcBef>
              <a:spcAft>
                <a:spcPct val="0"/>
              </a:spcAft>
              <a:defRPr sz="2400">
                <a:solidFill>
                  <a:schemeClr val="tx1"/>
                </a:solidFill>
                <a:latin typeface="Arial" charset="0"/>
              </a:defRPr>
            </a:lvl7pPr>
            <a:lvl8pPr marL="3429000" indent="-228600" defTabSz="1042988" eaLnBrk="0" fontAlgn="base" hangingPunct="0">
              <a:spcBef>
                <a:spcPct val="0"/>
              </a:spcBef>
              <a:spcAft>
                <a:spcPct val="0"/>
              </a:spcAft>
              <a:defRPr sz="2400">
                <a:solidFill>
                  <a:schemeClr val="tx1"/>
                </a:solidFill>
                <a:latin typeface="Arial" charset="0"/>
              </a:defRPr>
            </a:lvl8pPr>
            <a:lvl9pPr marL="3886200" indent="-228600" defTabSz="1042988" eaLnBrk="0" fontAlgn="base" hangingPunct="0">
              <a:spcBef>
                <a:spcPct val="0"/>
              </a:spcBef>
              <a:spcAft>
                <a:spcPct val="0"/>
              </a:spcAft>
              <a:defRPr sz="2400">
                <a:solidFill>
                  <a:schemeClr val="tx1"/>
                </a:solidFill>
                <a:latin typeface="Arial" charset="0"/>
              </a:defRPr>
            </a:lvl9pPr>
          </a:lstStyle>
          <a:p>
            <a:pPr eaLnBrk="1" hangingPunct="1">
              <a:lnSpc>
                <a:spcPts val="1710"/>
              </a:lnSpc>
            </a:pPr>
            <a:endParaRPr lang="en-US" altLang="en-US" sz="1197">
              <a:solidFill>
                <a:schemeClr val="bg1"/>
              </a:solidFill>
              <a:latin typeface="Georgia" pitchFamily="18" charset="0"/>
            </a:endParaRPr>
          </a:p>
        </p:txBody>
      </p:sp>
      <p:sp>
        <p:nvSpPr>
          <p:cNvPr id="4100" name="Rectangle 1"/>
          <p:cNvSpPr>
            <a:spLocks noChangeArrowheads="1"/>
          </p:cNvSpPr>
          <p:nvPr/>
        </p:nvSpPr>
        <p:spPr bwMode="auto">
          <a:xfrm>
            <a:off x="1185082" y="576252"/>
            <a:ext cx="1601829" cy="44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42988" eaLnBrk="0" hangingPunct="0">
              <a:defRPr sz="2400">
                <a:solidFill>
                  <a:schemeClr val="tx1"/>
                </a:solidFill>
                <a:latin typeface="Arial" charset="0"/>
              </a:defRPr>
            </a:lvl1pPr>
            <a:lvl2pPr marL="742950" indent="-285750" defTabSz="1042988" eaLnBrk="0" hangingPunct="0">
              <a:defRPr sz="2400">
                <a:solidFill>
                  <a:schemeClr val="tx1"/>
                </a:solidFill>
                <a:latin typeface="Arial" charset="0"/>
              </a:defRPr>
            </a:lvl2pPr>
            <a:lvl3pPr marL="1143000" indent="-228600" defTabSz="1042988" eaLnBrk="0" hangingPunct="0">
              <a:defRPr sz="2400">
                <a:solidFill>
                  <a:schemeClr val="tx1"/>
                </a:solidFill>
                <a:latin typeface="Arial" charset="0"/>
              </a:defRPr>
            </a:lvl3pPr>
            <a:lvl4pPr marL="1600200" indent="-228600" defTabSz="1042988" eaLnBrk="0" hangingPunct="0">
              <a:defRPr sz="2400">
                <a:solidFill>
                  <a:schemeClr val="tx1"/>
                </a:solidFill>
                <a:latin typeface="Arial" charset="0"/>
              </a:defRPr>
            </a:lvl4pPr>
            <a:lvl5pPr marL="2057400" indent="-228600" defTabSz="1042988" eaLnBrk="0" hangingPunct="0">
              <a:defRPr sz="2400">
                <a:solidFill>
                  <a:schemeClr val="tx1"/>
                </a:solidFill>
                <a:latin typeface="Arial" charset="0"/>
              </a:defRPr>
            </a:lvl5pPr>
            <a:lvl6pPr marL="2514600" indent="-228600" defTabSz="1042988" eaLnBrk="0" fontAlgn="base" hangingPunct="0">
              <a:spcBef>
                <a:spcPct val="0"/>
              </a:spcBef>
              <a:spcAft>
                <a:spcPct val="0"/>
              </a:spcAft>
              <a:defRPr sz="2400">
                <a:solidFill>
                  <a:schemeClr val="tx1"/>
                </a:solidFill>
                <a:latin typeface="Arial" charset="0"/>
              </a:defRPr>
            </a:lvl6pPr>
            <a:lvl7pPr marL="2971800" indent="-228600" defTabSz="1042988" eaLnBrk="0" fontAlgn="base" hangingPunct="0">
              <a:spcBef>
                <a:spcPct val="0"/>
              </a:spcBef>
              <a:spcAft>
                <a:spcPct val="0"/>
              </a:spcAft>
              <a:defRPr sz="2400">
                <a:solidFill>
                  <a:schemeClr val="tx1"/>
                </a:solidFill>
                <a:latin typeface="Arial" charset="0"/>
              </a:defRPr>
            </a:lvl7pPr>
            <a:lvl8pPr marL="3429000" indent="-228600" defTabSz="1042988" eaLnBrk="0" fontAlgn="base" hangingPunct="0">
              <a:spcBef>
                <a:spcPct val="0"/>
              </a:spcBef>
              <a:spcAft>
                <a:spcPct val="0"/>
              </a:spcAft>
              <a:defRPr sz="2400">
                <a:solidFill>
                  <a:schemeClr val="tx1"/>
                </a:solidFill>
                <a:latin typeface="Arial" charset="0"/>
              </a:defRPr>
            </a:lvl8pPr>
            <a:lvl9pPr marL="3886200" indent="-228600" defTabSz="1042988" eaLnBrk="0" fontAlgn="base" hangingPunct="0">
              <a:spcBef>
                <a:spcPct val="0"/>
              </a:spcBef>
              <a:spcAft>
                <a:spcPct val="0"/>
              </a:spcAft>
              <a:defRPr sz="2400">
                <a:solidFill>
                  <a:schemeClr val="tx1"/>
                </a:solidFill>
                <a:latin typeface="Arial" charset="0"/>
              </a:defRPr>
            </a:lvl9pPr>
          </a:lstStyle>
          <a:p>
            <a:pPr algn="ctr" eaLnBrk="1" hangingPunct="1"/>
            <a:r>
              <a:rPr lang="it-IT" altLang="en-US" sz="770">
                <a:solidFill>
                  <a:srgbClr val="FFFFFF"/>
                </a:solidFill>
                <a:latin typeface="Georgia" pitchFamily="18" charset="0"/>
              </a:rPr>
              <a:t>UNIVERSITA</a:t>
            </a:r>
            <a:r>
              <a:rPr lang="en-US" altLang="en-US" sz="770">
                <a:solidFill>
                  <a:srgbClr val="FFFFFF"/>
                </a:solidFill>
                <a:latin typeface="Georgia" pitchFamily="18" charset="0"/>
              </a:rPr>
              <a:t>’                           DEGLI STUDI DI MILANO                                       Facolta’ di Medicina e Chirurgia</a:t>
            </a:r>
            <a:endParaRPr lang="it-IT" altLang="en-US" sz="770">
              <a:solidFill>
                <a:srgbClr val="FFFFFF"/>
              </a:solidFill>
              <a:latin typeface="Georgia" pitchFamily="18" charset="0"/>
            </a:endParaRPr>
          </a:p>
        </p:txBody>
      </p:sp>
      <p:pic>
        <p:nvPicPr>
          <p:cNvPr id="41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2765" y="2040975"/>
            <a:ext cx="4178330" cy="4202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12468"/>
            <a:ext cx="4551638" cy="418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000677" y="392168"/>
            <a:ext cx="6882386" cy="1236835"/>
          </a:xfrm>
          <a:prstGeom prst="rect">
            <a:avLst/>
          </a:prstGeom>
          <a:noFill/>
        </p:spPr>
        <p:txBody>
          <a:bodyPr wrap="square" lIns="78191" tIns="39095" rIns="78191" bIns="39095">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762" b="1" cap="all" dirty="0">
                <a:ln w="0"/>
                <a:solidFill>
                  <a:srgbClr val="003366"/>
                </a:solidFill>
                <a:effectLst>
                  <a:reflection blurRad="12700" stA="50000" endPos="50000" dist="5000" dir="5400000" sy="-100000" rotWithShape="0"/>
                </a:effectLst>
                <a:latin typeface="Century Gothic" panose="020B0502020202020204" pitchFamily="34" charset="0"/>
              </a:rPr>
              <a:t>“QUALE e’ IL SEGRETO PER VIVERE A LUNGO?” </a:t>
            </a:r>
          </a:p>
        </p:txBody>
      </p:sp>
      <p:sp>
        <p:nvSpPr>
          <p:cNvPr id="7" name="Text Box 6"/>
          <p:cNvSpPr txBox="1">
            <a:spLocks noChangeArrowheads="1"/>
          </p:cNvSpPr>
          <p:nvPr/>
        </p:nvSpPr>
        <p:spPr bwMode="auto">
          <a:xfrm>
            <a:off x="536492" y="6449323"/>
            <a:ext cx="9741792" cy="223653"/>
          </a:xfrm>
          <a:prstGeom prst="rect">
            <a:avLst/>
          </a:prstGeom>
          <a:noFill/>
          <a:ln w="9525">
            <a:noFill/>
            <a:miter lim="800000"/>
            <a:headEnd/>
            <a:tailEnd/>
          </a:ln>
        </p:spPr>
        <p:txBody>
          <a:bodyPr wrap="square" lIns="99569" tIns="49785" rIns="99569" bIns="49785">
            <a:spAutoFit/>
          </a:bodyPr>
          <a:lstStyle/>
          <a:p>
            <a:r>
              <a:rPr lang="it-IT" sz="800" baseline="0" dirty="0">
                <a:solidFill>
                  <a:srgbClr val="002060"/>
                </a:solidFill>
                <a:latin typeface="Century Gothic" panose="020B0502020202020204" pitchFamily="34" charset="0"/>
              </a:rPr>
              <a:t>CONFIDENTIAL AND </a:t>
            </a:r>
            <a:r>
              <a:rPr lang="it-IT" sz="800" baseline="0" dirty="0" smtClean="0">
                <a:solidFill>
                  <a:srgbClr val="002060"/>
                </a:solidFill>
                <a:latin typeface="Century Gothic" panose="020B0502020202020204" pitchFamily="34" charset="0"/>
              </a:rPr>
              <a:t>PROPRIETARY: D. Lucini.. Vietata la duplicazione e qualsiasi utilizzo</a:t>
            </a:r>
            <a:endParaRPr lang="it-IT" sz="800" baseline="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5389859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3"/>
          <p:cNvSpPr>
            <a:spLocks noChangeArrowheads="1"/>
          </p:cNvSpPr>
          <p:nvPr/>
        </p:nvSpPr>
        <p:spPr bwMode="auto">
          <a:xfrm>
            <a:off x="2614511" y="657701"/>
            <a:ext cx="1957489" cy="310341"/>
          </a:xfrm>
          <a:prstGeom prst="rect">
            <a:avLst/>
          </a:prstGeom>
          <a:noFill/>
          <a:ln w="9525">
            <a:noFill/>
            <a:miter lim="800000"/>
            <a:headEnd/>
            <a:tailEnd/>
          </a:ln>
        </p:spPr>
        <p:txBody>
          <a:bodyPr lIns="0">
            <a:spAutoFit/>
          </a:bodyPr>
          <a:lstStyle/>
          <a:p>
            <a:pPr defTabSz="891859">
              <a:lnSpc>
                <a:spcPts val="1710"/>
              </a:lnSpc>
            </a:pPr>
            <a:endParaRPr lang="en-US" altLang="en-US" sz="1197">
              <a:solidFill>
                <a:schemeClr val="bg1"/>
              </a:solidFill>
              <a:latin typeface="Georgia" pitchFamily="18" charset="0"/>
            </a:endParaRPr>
          </a:p>
        </p:txBody>
      </p:sp>
      <p:grpSp>
        <p:nvGrpSpPr>
          <p:cNvPr id="2" name="Gruppo 1"/>
          <p:cNvGrpSpPr/>
          <p:nvPr/>
        </p:nvGrpSpPr>
        <p:grpSpPr>
          <a:xfrm>
            <a:off x="363772" y="234166"/>
            <a:ext cx="9741792" cy="6623834"/>
            <a:chOff x="363772" y="234166"/>
            <a:chExt cx="9741792" cy="6623834"/>
          </a:xfrm>
        </p:grpSpPr>
        <p:pic>
          <p:nvPicPr>
            <p:cNvPr id="45059" name="Picture 6"/>
            <p:cNvPicPr>
              <a:picLocks noChangeAspect="1" noChangeArrowheads="1"/>
            </p:cNvPicPr>
            <p:nvPr/>
          </p:nvPicPr>
          <p:blipFill>
            <a:blip r:embed="rId3"/>
            <a:srcRect/>
            <a:stretch>
              <a:fillRect/>
            </a:stretch>
          </p:blipFill>
          <p:spPr bwMode="auto">
            <a:xfrm>
              <a:off x="1985996" y="234166"/>
              <a:ext cx="4596435" cy="847069"/>
            </a:xfrm>
            <a:prstGeom prst="rect">
              <a:avLst/>
            </a:prstGeom>
            <a:noFill/>
            <a:ln w="19050">
              <a:solidFill>
                <a:srgbClr val="C00000"/>
              </a:solidFill>
              <a:miter lim="800000"/>
              <a:headEnd/>
              <a:tailEnd/>
            </a:ln>
          </p:spPr>
        </p:pic>
        <p:pic>
          <p:nvPicPr>
            <p:cNvPr id="45060" name="Picture 9"/>
            <p:cNvPicPr>
              <a:picLocks noChangeAspect="1" noChangeArrowheads="1"/>
            </p:cNvPicPr>
            <p:nvPr/>
          </p:nvPicPr>
          <p:blipFill>
            <a:blip r:embed="rId4"/>
            <a:srcRect/>
            <a:stretch>
              <a:fillRect/>
            </a:stretch>
          </p:blipFill>
          <p:spPr bwMode="auto">
            <a:xfrm>
              <a:off x="1573026" y="2312523"/>
              <a:ext cx="5221510" cy="4545477"/>
            </a:xfrm>
            <a:prstGeom prst="rect">
              <a:avLst/>
            </a:prstGeom>
            <a:noFill/>
            <a:ln w="9525">
              <a:noFill/>
              <a:miter lim="800000"/>
              <a:headEnd/>
              <a:tailEnd/>
            </a:ln>
          </p:spPr>
        </p:pic>
        <p:pic>
          <p:nvPicPr>
            <p:cNvPr id="5128" name="Picture 10"/>
            <p:cNvPicPr>
              <a:picLocks noChangeAspect="1" noChangeArrowheads="1"/>
            </p:cNvPicPr>
            <p:nvPr/>
          </p:nvPicPr>
          <p:blipFill>
            <a:blip r:embed="rId5"/>
            <a:srcRect/>
            <a:stretch>
              <a:fillRect/>
            </a:stretch>
          </p:blipFill>
          <p:spPr bwMode="auto">
            <a:xfrm>
              <a:off x="6794536" y="5203508"/>
              <a:ext cx="1498660" cy="1498660"/>
            </a:xfrm>
            <a:prstGeom prst="rect">
              <a:avLst/>
            </a:prstGeom>
            <a:noFill/>
            <a:ln w="9525">
              <a:noFill/>
              <a:miter lim="800000"/>
              <a:headEnd/>
              <a:tailEnd/>
            </a:ln>
          </p:spPr>
        </p:pic>
        <p:sp>
          <p:nvSpPr>
            <p:cNvPr id="8" name="TextBox 7"/>
            <p:cNvSpPr txBox="1"/>
            <p:nvPr/>
          </p:nvSpPr>
          <p:spPr>
            <a:xfrm>
              <a:off x="940682" y="1403960"/>
              <a:ext cx="3509749" cy="934358"/>
            </a:xfrm>
            <a:prstGeom prst="rect">
              <a:avLst/>
            </a:prstGeom>
            <a:noFill/>
          </p:spPr>
          <p:txBody>
            <a:bodyPr wrap="square" rtlCol="0">
              <a:spAutoFit/>
            </a:bodyPr>
            <a:lstStyle/>
            <a:p>
              <a:pPr algn="ctr"/>
              <a:r>
                <a:rPr lang="en-GB" sz="2736" b="1" dirty="0">
                  <a:solidFill>
                    <a:srgbClr val="003366"/>
                  </a:solidFill>
                  <a:latin typeface="Century Gothic" panose="020B0502020202020204" pitchFamily="34" charset="0"/>
                </a:rPr>
                <a:t>ALIMENTAZIONE RICCA</a:t>
              </a:r>
            </a:p>
          </p:txBody>
        </p:sp>
        <p:sp>
          <p:nvSpPr>
            <p:cNvPr id="9" name="TextBox 8"/>
            <p:cNvSpPr txBox="1"/>
            <p:nvPr/>
          </p:nvSpPr>
          <p:spPr>
            <a:xfrm>
              <a:off x="3670833" y="1407512"/>
              <a:ext cx="3756047" cy="934358"/>
            </a:xfrm>
            <a:prstGeom prst="rect">
              <a:avLst/>
            </a:prstGeom>
            <a:noFill/>
          </p:spPr>
          <p:txBody>
            <a:bodyPr wrap="square" rtlCol="0">
              <a:spAutoFit/>
            </a:bodyPr>
            <a:lstStyle/>
            <a:p>
              <a:pPr algn="ctr"/>
              <a:r>
                <a:rPr lang="en-GB" sz="2736" b="1" dirty="0">
                  <a:solidFill>
                    <a:srgbClr val="C00000"/>
                  </a:solidFill>
                  <a:latin typeface="Century Gothic" panose="020B0502020202020204" pitchFamily="34" charset="0"/>
                </a:rPr>
                <a:t>ALIMENTAZIONE SANA</a:t>
              </a:r>
            </a:p>
          </p:txBody>
        </p:sp>
        <p:sp>
          <p:nvSpPr>
            <p:cNvPr id="11" name="Text Box 6"/>
            <p:cNvSpPr txBox="1">
              <a:spLocks noChangeArrowheads="1"/>
            </p:cNvSpPr>
            <p:nvPr/>
          </p:nvSpPr>
          <p:spPr bwMode="auto">
            <a:xfrm>
              <a:off x="363772" y="6600437"/>
              <a:ext cx="9741792" cy="223653"/>
            </a:xfrm>
            <a:prstGeom prst="rect">
              <a:avLst/>
            </a:prstGeom>
            <a:noFill/>
            <a:ln w="9525">
              <a:noFill/>
              <a:miter lim="800000"/>
              <a:headEnd/>
              <a:tailEnd/>
            </a:ln>
          </p:spPr>
          <p:txBody>
            <a:bodyPr wrap="square" lIns="99569" tIns="49785" rIns="99569" bIns="49785">
              <a:spAutoFit/>
            </a:bodyPr>
            <a:lstStyle/>
            <a:p>
              <a:r>
                <a:rPr lang="it-IT" sz="800" baseline="0" dirty="0">
                  <a:solidFill>
                    <a:srgbClr val="002060"/>
                  </a:solidFill>
                  <a:latin typeface="Century Gothic" panose="020B0502020202020204" pitchFamily="34" charset="0"/>
                </a:rPr>
                <a:t>CONFIDENTIAL AND </a:t>
              </a:r>
              <a:r>
                <a:rPr lang="it-IT" sz="800" baseline="0" dirty="0" smtClean="0">
                  <a:solidFill>
                    <a:srgbClr val="002060"/>
                  </a:solidFill>
                  <a:latin typeface="Century Gothic" panose="020B0502020202020204" pitchFamily="34" charset="0"/>
                </a:rPr>
                <a:t>PROPRIETARY: D. Lucini.. Vietata la duplicazione e qualsiasi utilizzo</a:t>
              </a:r>
              <a:endParaRPr lang="it-IT" sz="800" baseline="0" dirty="0">
                <a:solidFill>
                  <a:srgbClr val="002060"/>
                </a:solidFill>
                <a:latin typeface="Century Gothic" panose="020B0502020202020204" pitchFamily="34" charset="0"/>
              </a:endParaRPr>
            </a:p>
          </p:txBody>
        </p:sp>
      </p:grpSp>
    </p:spTree>
    <p:extLst>
      <p:ext uri="{BB962C8B-B14F-4D97-AF65-F5344CB8AC3E}">
        <p14:creationId xmlns:p14="http://schemas.microsoft.com/office/powerpoint/2010/main" val="462450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DEC1FC4-D5BB-42BF-BC97-F972D058C6F7}" type="slidenum">
              <a:rPr lang="it-IT" smtClean="0"/>
              <a:pPr>
                <a:defRPr/>
              </a:pPr>
              <a:t>5</a:t>
            </a:fld>
            <a:endParaRPr lang="it-IT"/>
          </a:p>
        </p:txBody>
      </p:sp>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7046" y="657700"/>
            <a:ext cx="4596435" cy="847069"/>
          </a:xfrm>
          <a:prstGeom prst="rect">
            <a:avLst/>
          </a:prstGeom>
          <a:noFill/>
          <a:ln w="190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06" y="2114280"/>
            <a:ext cx="8264352" cy="4204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7957" y="4075841"/>
            <a:ext cx="790055" cy="671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8550" y="2320617"/>
            <a:ext cx="840281" cy="614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8004" y="4393492"/>
            <a:ext cx="790055" cy="671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58911" y="2885329"/>
            <a:ext cx="840281" cy="614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6"/>
          <p:cNvSpPr txBox="1">
            <a:spLocks noChangeArrowheads="1"/>
          </p:cNvSpPr>
          <p:nvPr/>
        </p:nvSpPr>
        <p:spPr bwMode="auto">
          <a:xfrm>
            <a:off x="536492" y="6449323"/>
            <a:ext cx="9741792" cy="223653"/>
          </a:xfrm>
          <a:prstGeom prst="rect">
            <a:avLst/>
          </a:prstGeom>
          <a:noFill/>
          <a:ln w="9525">
            <a:noFill/>
            <a:miter lim="800000"/>
            <a:headEnd/>
            <a:tailEnd/>
          </a:ln>
        </p:spPr>
        <p:txBody>
          <a:bodyPr wrap="square" lIns="99569" tIns="49785" rIns="99569" bIns="49785">
            <a:spAutoFit/>
          </a:bodyPr>
          <a:lstStyle/>
          <a:p>
            <a:r>
              <a:rPr lang="it-IT" sz="800" baseline="0" dirty="0">
                <a:solidFill>
                  <a:srgbClr val="002060"/>
                </a:solidFill>
                <a:latin typeface="Century Gothic" panose="020B0502020202020204" pitchFamily="34" charset="0"/>
              </a:rPr>
              <a:t>CONFIDENTIAL AND </a:t>
            </a:r>
            <a:r>
              <a:rPr lang="it-IT" sz="800" baseline="0" dirty="0" smtClean="0">
                <a:solidFill>
                  <a:srgbClr val="002060"/>
                </a:solidFill>
                <a:latin typeface="Century Gothic" panose="020B0502020202020204" pitchFamily="34" charset="0"/>
              </a:rPr>
              <a:t>PROPRIETARY: D. Lucini.. Vietata la duplicazione e qualsiasi utilizzo</a:t>
            </a:r>
            <a:endParaRPr lang="it-IT" sz="800" baseline="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7178857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DEC1FC4-D5BB-42BF-BC97-F972D058C6F7}" type="slidenum">
              <a:rPr lang="it-IT" smtClean="0"/>
              <a:pPr>
                <a:defRPr/>
              </a:pPr>
              <a:t>6</a:t>
            </a:fld>
            <a:endParaRPr lang="it-IT"/>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687" y="196155"/>
            <a:ext cx="10233076" cy="6465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862721" y="1745901"/>
            <a:ext cx="3718322" cy="513346"/>
          </a:xfrm>
          <a:prstGeom prst="rect">
            <a:avLst/>
          </a:prstGeom>
          <a:noFill/>
        </p:spPr>
        <p:txBody>
          <a:bodyPr wrap="square">
            <a:spAutoFit/>
          </a:bodyPr>
          <a:lstStyle/>
          <a:p>
            <a:pPr>
              <a:defRPr/>
            </a:pPr>
            <a:r>
              <a:rPr lang="it-IT" sz="2736" b="1" dirty="0">
                <a:solidFill>
                  <a:srgbClr val="003366"/>
                </a:solidFill>
                <a:effectLst>
                  <a:outerShdw blurRad="38100" dist="38100" dir="2700000" algn="tl">
                    <a:srgbClr val="000000">
                      <a:alpha val="43137"/>
                    </a:srgbClr>
                  </a:outerShdw>
                </a:effectLst>
                <a:latin typeface="Century Gothic" panose="020B0502020202020204" pitchFamily="34" charset="0"/>
                <a:cs typeface="Calibri" pitchFamily="34" charset="0"/>
              </a:rPr>
              <a:t>NUTRITION</a:t>
            </a:r>
            <a:endParaRPr lang="en-GB" sz="2736" b="1" dirty="0">
              <a:solidFill>
                <a:srgbClr val="003366"/>
              </a:solidFill>
              <a:effectLst>
                <a:outerShdw blurRad="38100" dist="38100" dir="2700000" algn="tl">
                  <a:srgbClr val="000000">
                    <a:alpha val="43137"/>
                  </a:srgbClr>
                </a:outerShdw>
              </a:effectLst>
              <a:latin typeface="Century Gothic" panose="020B0502020202020204" pitchFamily="34" charset="0"/>
              <a:cs typeface="Calibri" pitchFamily="34" charset="0"/>
            </a:endParaRPr>
          </a:p>
        </p:txBody>
      </p:sp>
      <p:sp>
        <p:nvSpPr>
          <p:cNvPr id="5" name="TextBox 4"/>
          <p:cNvSpPr txBox="1"/>
          <p:nvPr/>
        </p:nvSpPr>
        <p:spPr>
          <a:xfrm>
            <a:off x="5064597" y="1790903"/>
            <a:ext cx="3270236" cy="934358"/>
          </a:xfrm>
          <a:prstGeom prst="rect">
            <a:avLst/>
          </a:prstGeom>
          <a:noFill/>
        </p:spPr>
        <p:txBody>
          <a:bodyPr wrap="square">
            <a:spAutoFit/>
          </a:bodyPr>
          <a:lstStyle/>
          <a:p>
            <a:pPr>
              <a:defRPr/>
            </a:pPr>
            <a:r>
              <a:rPr lang="it-IT" sz="2736" b="1" dirty="0">
                <a:solidFill>
                  <a:srgbClr val="003366"/>
                </a:solidFill>
                <a:effectLst>
                  <a:outerShdw blurRad="38100" dist="38100" dir="2700000" algn="tl">
                    <a:srgbClr val="000000">
                      <a:alpha val="43137"/>
                    </a:srgbClr>
                  </a:outerShdw>
                </a:effectLst>
                <a:latin typeface="Century Gothic" panose="020B0502020202020204" pitchFamily="34" charset="0"/>
                <a:cs typeface="Calibri" pitchFamily="34" charset="0"/>
              </a:rPr>
              <a:t>PHYSICAL ACTIVITY</a:t>
            </a:r>
            <a:endParaRPr lang="en-GB" sz="2736" b="1" dirty="0">
              <a:solidFill>
                <a:srgbClr val="003366"/>
              </a:solidFill>
              <a:effectLst>
                <a:outerShdw blurRad="38100" dist="38100" dir="2700000" algn="tl">
                  <a:srgbClr val="000000">
                    <a:alpha val="43137"/>
                  </a:srgbClr>
                </a:outerShdw>
              </a:effectLst>
              <a:latin typeface="Century Gothic" panose="020B0502020202020204" pitchFamily="34" charset="0"/>
              <a:cs typeface="Calibri" pitchFamily="34" charset="0"/>
            </a:endParaRPr>
          </a:p>
        </p:txBody>
      </p:sp>
      <p:sp>
        <p:nvSpPr>
          <p:cNvPr id="6" name="TextBox 5"/>
          <p:cNvSpPr txBox="1"/>
          <p:nvPr/>
        </p:nvSpPr>
        <p:spPr>
          <a:xfrm>
            <a:off x="4896610" y="4722065"/>
            <a:ext cx="3185139" cy="934358"/>
          </a:xfrm>
          <a:prstGeom prst="rect">
            <a:avLst/>
          </a:prstGeom>
          <a:noFill/>
        </p:spPr>
        <p:txBody>
          <a:bodyPr wrap="square">
            <a:spAutoFit/>
          </a:bodyPr>
          <a:lstStyle/>
          <a:p>
            <a:pPr>
              <a:defRPr/>
            </a:pPr>
            <a:r>
              <a:rPr lang="it-IT" sz="2736" b="1" dirty="0">
                <a:solidFill>
                  <a:srgbClr val="003366"/>
                </a:solidFill>
                <a:effectLst>
                  <a:outerShdw blurRad="38100" dist="38100" dir="2700000" algn="tl">
                    <a:srgbClr val="000000">
                      <a:alpha val="43137"/>
                    </a:srgbClr>
                  </a:outerShdw>
                </a:effectLst>
                <a:latin typeface="Century Gothic" panose="020B0502020202020204" pitchFamily="34" charset="0"/>
                <a:cs typeface="Calibri" pitchFamily="34" charset="0"/>
              </a:rPr>
              <a:t>STRESS MANAGEMENT</a:t>
            </a:r>
            <a:endParaRPr lang="en-GB" sz="2736" b="1" dirty="0">
              <a:solidFill>
                <a:srgbClr val="003366"/>
              </a:solidFill>
              <a:effectLst>
                <a:outerShdw blurRad="38100" dist="38100" dir="2700000" algn="tl">
                  <a:srgbClr val="000000">
                    <a:alpha val="43137"/>
                  </a:srgbClr>
                </a:outerShdw>
              </a:effectLst>
              <a:latin typeface="Century Gothic" panose="020B0502020202020204" pitchFamily="34" charset="0"/>
              <a:cs typeface="Calibri" pitchFamily="34" charset="0"/>
            </a:endParaRPr>
          </a:p>
        </p:txBody>
      </p:sp>
      <p:sp>
        <p:nvSpPr>
          <p:cNvPr id="7" name="TextBox 6"/>
          <p:cNvSpPr txBox="1"/>
          <p:nvPr/>
        </p:nvSpPr>
        <p:spPr>
          <a:xfrm>
            <a:off x="1634365" y="4414193"/>
            <a:ext cx="3312988" cy="1355371"/>
          </a:xfrm>
          <a:prstGeom prst="rect">
            <a:avLst/>
          </a:prstGeom>
          <a:noFill/>
        </p:spPr>
        <p:txBody>
          <a:bodyPr wrap="square">
            <a:spAutoFit/>
          </a:bodyPr>
          <a:lstStyle/>
          <a:p>
            <a:pPr>
              <a:defRPr/>
            </a:pPr>
            <a:r>
              <a:rPr lang="it-IT" sz="2736" b="1" dirty="0">
                <a:solidFill>
                  <a:srgbClr val="003366"/>
                </a:solidFill>
                <a:effectLst>
                  <a:outerShdw blurRad="38100" dist="38100" dir="2700000" algn="tl">
                    <a:srgbClr val="000000">
                      <a:alpha val="43137"/>
                    </a:srgbClr>
                  </a:outerShdw>
                </a:effectLst>
                <a:latin typeface="Century Gothic" panose="020B0502020202020204" pitchFamily="34" charset="0"/>
                <a:cs typeface="Calibri" pitchFamily="34" charset="0"/>
              </a:rPr>
              <a:t>STOP SMOKING  E SUBSTANCE ABUSE MANAGEMENT</a:t>
            </a:r>
            <a:endParaRPr lang="en-GB" sz="2736" b="1" dirty="0">
              <a:solidFill>
                <a:srgbClr val="003366"/>
              </a:solidFill>
              <a:effectLst>
                <a:outerShdw blurRad="38100" dist="38100" dir="2700000" algn="tl">
                  <a:srgbClr val="000000">
                    <a:alpha val="43137"/>
                  </a:srgbClr>
                </a:outerShdw>
              </a:effectLst>
              <a:latin typeface="Century Gothic" panose="020B0502020202020204" pitchFamily="34" charset="0"/>
              <a:cs typeface="Calibri" pitchFamily="34" charset="0"/>
            </a:endParaRPr>
          </a:p>
        </p:txBody>
      </p:sp>
    </p:spTree>
    <p:extLst>
      <p:ext uri="{BB962C8B-B14F-4D97-AF65-F5344CB8AC3E}">
        <p14:creationId xmlns:p14="http://schemas.microsoft.com/office/powerpoint/2010/main" val="17128182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A9B5B42-5029-48B2-B03E-AE645BD419B2}" type="slidenum">
              <a:rPr lang="it-IT" smtClean="0"/>
              <a:pPr>
                <a:defRPr/>
              </a:pPr>
              <a:t>7</a:t>
            </a:fld>
            <a:endParaRPr lang="it-IT"/>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931" y="5008424"/>
            <a:ext cx="3420346" cy="868579"/>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57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931" y="6402402"/>
            <a:ext cx="2653845" cy="296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11760" y="516570"/>
            <a:ext cx="9391485" cy="584759"/>
          </a:xfrm>
          <a:prstGeom prst="rect">
            <a:avLst/>
          </a:prstGeom>
          <a:noFill/>
        </p:spPr>
        <p:txBody>
          <a:bodyPr wrap="square" lIns="91424" tIns="45712" rIns="91424" bIns="45712">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200" b="1" cap="all" dirty="0" err="1" smtClean="0">
                <a:ln w="0"/>
                <a:solidFill>
                  <a:srgbClr val="003366"/>
                </a:solidFill>
                <a:effectLst>
                  <a:reflection blurRad="12700" stA="50000" endPos="50000" dist="5000" dir="5400000" sy="-100000" rotWithShape="0"/>
                </a:effectLst>
                <a:latin typeface="Century Gothic" panose="020B0502020202020204" pitchFamily="34" charset="0"/>
                <a:cs typeface="Calibri" pitchFamily="34" charset="0"/>
              </a:rPr>
              <a:t>attivitA</a:t>
            </a:r>
            <a:r>
              <a:rPr lang="en-US" sz="3200" b="1" cap="all" dirty="0" smtClean="0">
                <a:ln w="0"/>
                <a:solidFill>
                  <a:srgbClr val="003366"/>
                </a:solidFill>
                <a:effectLst>
                  <a:reflection blurRad="12700" stA="50000" endPos="50000" dist="5000" dir="5400000" sy="-100000" rotWithShape="0"/>
                </a:effectLst>
                <a:latin typeface="Century Gothic" panose="020B0502020202020204" pitchFamily="34" charset="0"/>
                <a:cs typeface="Calibri" pitchFamily="34" charset="0"/>
              </a:rPr>
              <a:t>’ FISICA:   BENEFICI</a:t>
            </a:r>
            <a:endParaRPr lang="en-US" sz="3200" b="1" cap="all" dirty="0">
              <a:ln w="0"/>
              <a:solidFill>
                <a:srgbClr val="003366"/>
              </a:solidFill>
              <a:effectLst>
                <a:reflection blurRad="12700" stA="50000" endPos="50000" dist="5000" dir="5400000" sy="-100000" rotWithShape="0"/>
              </a:effectLst>
              <a:latin typeface="Century Gothic" panose="020B0502020202020204" pitchFamily="34" charset="0"/>
              <a:cs typeface="Calibri" pitchFamily="34" charset="0"/>
            </a:endParaRPr>
          </a:p>
        </p:txBody>
      </p:sp>
      <p:sp>
        <p:nvSpPr>
          <p:cNvPr id="8" name="Rectangle 7"/>
          <p:cNvSpPr/>
          <p:nvPr/>
        </p:nvSpPr>
        <p:spPr>
          <a:xfrm>
            <a:off x="4244454" y="1148114"/>
            <a:ext cx="4353636" cy="6274934"/>
          </a:xfrm>
          <a:prstGeom prst="rect">
            <a:avLst/>
          </a:prstGeom>
        </p:spPr>
        <p:txBody>
          <a:bodyPr wrap="square" lIns="80147" tIns="40074" rIns="80147" bIns="40074">
            <a:spAutoFit/>
          </a:bodyPr>
          <a:lstStyle/>
          <a:p>
            <a:pPr>
              <a:lnSpc>
                <a:spcPts val="3068"/>
              </a:lnSpc>
            </a:pPr>
            <a:r>
              <a:rPr lang="it-IT" altLang="en-US" sz="2500" b="1" dirty="0" smtClean="0">
                <a:solidFill>
                  <a:srgbClr val="C00000"/>
                </a:solidFill>
                <a:latin typeface="Century Gothic" panose="020B0502020202020204" pitchFamily="34" charset="0"/>
                <a:cs typeface="Times New Roman" pitchFamily="18" charset="0"/>
              </a:rPr>
              <a:t>Riduzione del rischio di:</a:t>
            </a:r>
          </a:p>
          <a:p>
            <a:pPr marL="342900" indent="-342900">
              <a:lnSpc>
                <a:spcPts val="3068"/>
              </a:lnSpc>
              <a:buFontTx/>
              <a:buChar char="-"/>
            </a:pPr>
            <a:r>
              <a:rPr lang="it-IT" altLang="en-US" sz="2500" dirty="0" smtClean="0">
                <a:solidFill>
                  <a:srgbClr val="003366"/>
                </a:solidFill>
                <a:latin typeface="Century Gothic" panose="020B0502020202020204" pitchFamily="34" charset="0"/>
                <a:cs typeface="Times New Roman" pitchFamily="18" charset="0"/>
              </a:rPr>
              <a:t>mortalita’ per tutte le cause</a:t>
            </a:r>
          </a:p>
          <a:p>
            <a:pPr marL="342900" indent="-342900">
              <a:lnSpc>
                <a:spcPts val="3068"/>
              </a:lnSpc>
              <a:buFontTx/>
              <a:buChar char="-"/>
            </a:pPr>
            <a:r>
              <a:rPr lang="it-IT" altLang="en-US" sz="2500" dirty="0" smtClean="0">
                <a:solidFill>
                  <a:srgbClr val="003366"/>
                </a:solidFill>
                <a:latin typeface="Century Gothic" panose="020B0502020202020204" pitchFamily="34" charset="0"/>
                <a:cs typeface="Times New Roman" pitchFamily="18" charset="0"/>
              </a:rPr>
              <a:t>Infarto, Ictus, ipertensione</a:t>
            </a:r>
          </a:p>
          <a:p>
            <a:pPr marL="342900" indent="-342900">
              <a:lnSpc>
                <a:spcPts val="3068"/>
              </a:lnSpc>
              <a:buFontTx/>
              <a:buChar char="-"/>
            </a:pPr>
            <a:r>
              <a:rPr lang="it-IT" altLang="en-US" sz="2500" dirty="0" smtClean="0">
                <a:solidFill>
                  <a:srgbClr val="003366"/>
                </a:solidFill>
                <a:latin typeface="Century Gothic" panose="020B0502020202020204" pitchFamily="34" charset="0"/>
                <a:cs typeface="Times New Roman" pitchFamily="18" charset="0"/>
              </a:rPr>
              <a:t>Diabete</a:t>
            </a:r>
          </a:p>
          <a:p>
            <a:pPr marL="342900" indent="-342900">
              <a:lnSpc>
                <a:spcPts val="3068"/>
              </a:lnSpc>
              <a:buFontTx/>
              <a:buChar char="-"/>
            </a:pPr>
            <a:r>
              <a:rPr lang="it-IT" altLang="en-US" sz="2500" dirty="0" smtClean="0">
                <a:solidFill>
                  <a:srgbClr val="003366"/>
                </a:solidFill>
                <a:latin typeface="Century Gothic" panose="020B0502020202020204" pitchFamily="34" charset="0"/>
                <a:cs typeface="Times New Roman" pitchFamily="18" charset="0"/>
              </a:rPr>
              <a:t>Ipercolestrolemia</a:t>
            </a:r>
          </a:p>
          <a:p>
            <a:pPr marL="342900" indent="-342900">
              <a:lnSpc>
                <a:spcPts val="3068"/>
              </a:lnSpc>
              <a:buFontTx/>
              <a:buChar char="-"/>
            </a:pPr>
            <a:r>
              <a:rPr lang="it-IT" altLang="en-US" sz="2500" dirty="0" smtClean="0">
                <a:solidFill>
                  <a:srgbClr val="003366"/>
                </a:solidFill>
                <a:latin typeface="Century Gothic" panose="020B0502020202020204" pitchFamily="34" charset="0"/>
                <a:cs typeface="Times New Roman" pitchFamily="18" charset="0"/>
              </a:rPr>
              <a:t>Cancro (colon e seno)</a:t>
            </a:r>
          </a:p>
          <a:p>
            <a:pPr marL="342900" indent="-342900">
              <a:lnSpc>
                <a:spcPts val="3068"/>
              </a:lnSpc>
              <a:buFontTx/>
              <a:buChar char="-"/>
            </a:pPr>
            <a:r>
              <a:rPr lang="it-IT" altLang="en-US" sz="2500" dirty="0" smtClean="0">
                <a:solidFill>
                  <a:srgbClr val="003366"/>
                </a:solidFill>
                <a:latin typeface="Century Gothic" panose="020B0502020202020204" pitchFamily="34" charset="0"/>
                <a:cs typeface="Times New Roman" pitchFamily="18" charset="0"/>
              </a:rPr>
              <a:t>Obesita’, sovrappeso</a:t>
            </a:r>
          </a:p>
          <a:p>
            <a:pPr marL="342900" indent="-342900">
              <a:lnSpc>
                <a:spcPts val="3068"/>
              </a:lnSpc>
              <a:buFontTx/>
              <a:buChar char="-"/>
            </a:pPr>
            <a:r>
              <a:rPr lang="it-IT" altLang="en-US" sz="2500" dirty="0" smtClean="0">
                <a:solidFill>
                  <a:srgbClr val="003366"/>
                </a:solidFill>
                <a:latin typeface="Century Gothic" panose="020B0502020202020204" pitchFamily="34" charset="0"/>
                <a:cs typeface="Times New Roman" pitchFamily="18" charset="0"/>
              </a:rPr>
              <a:t>Depressione</a:t>
            </a:r>
          </a:p>
          <a:p>
            <a:pPr marL="342900" indent="-342900">
              <a:lnSpc>
                <a:spcPts val="3068"/>
              </a:lnSpc>
              <a:buFontTx/>
              <a:buChar char="-"/>
            </a:pPr>
            <a:r>
              <a:rPr lang="it-IT" altLang="en-US" sz="2500" dirty="0" smtClean="0">
                <a:solidFill>
                  <a:srgbClr val="003366"/>
                </a:solidFill>
                <a:latin typeface="Century Gothic" panose="020B0502020202020204" pitchFamily="34" charset="0"/>
                <a:cs typeface="Times New Roman" pitchFamily="18" charset="0"/>
              </a:rPr>
              <a:t>Possibilita’ di cadute</a:t>
            </a:r>
          </a:p>
          <a:p>
            <a:pPr marL="342900" indent="-342900">
              <a:lnSpc>
                <a:spcPts val="3068"/>
              </a:lnSpc>
              <a:buFontTx/>
              <a:buChar char="-"/>
            </a:pPr>
            <a:r>
              <a:rPr lang="it-IT" altLang="en-US" sz="2500" dirty="0" smtClean="0">
                <a:solidFill>
                  <a:srgbClr val="003366"/>
                </a:solidFill>
                <a:latin typeface="Century Gothic" panose="020B0502020202020204" pitchFamily="34" charset="0"/>
                <a:cs typeface="Times New Roman" pitchFamily="18" charset="0"/>
              </a:rPr>
              <a:t>Deficit respiratori</a:t>
            </a:r>
          </a:p>
          <a:p>
            <a:pPr marL="342900" indent="-342900">
              <a:lnSpc>
                <a:spcPts val="3068"/>
              </a:lnSpc>
              <a:buFontTx/>
              <a:buChar char="-"/>
            </a:pPr>
            <a:r>
              <a:rPr lang="it-IT" altLang="en-US" sz="2500" dirty="0" smtClean="0">
                <a:solidFill>
                  <a:srgbClr val="003366"/>
                </a:solidFill>
                <a:latin typeface="Century Gothic" panose="020B0502020202020204" pitchFamily="34" charset="0"/>
                <a:cs typeface="Times New Roman" pitchFamily="18" charset="0"/>
              </a:rPr>
              <a:t>Fratture ossee</a:t>
            </a:r>
          </a:p>
          <a:p>
            <a:pPr marL="342900" indent="-342900">
              <a:lnSpc>
                <a:spcPts val="3068"/>
              </a:lnSpc>
              <a:buFontTx/>
              <a:buChar char="-"/>
            </a:pPr>
            <a:r>
              <a:rPr lang="it-IT" altLang="en-US" sz="2500" dirty="0" smtClean="0">
                <a:solidFill>
                  <a:srgbClr val="003366"/>
                </a:solidFill>
                <a:latin typeface="Century Gothic" panose="020B0502020202020204" pitchFamily="34" charset="0"/>
                <a:cs typeface="Times New Roman" pitchFamily="18" charset="0"/>
              </a:rPr>
              <a:t>Problemi del sonno</a:t>
            </a:r>
          </a:p>
          <a:p>
            <a:pPr marL="342900" indent="-342900">
              <a:lnSpc>
                <a:spcPts val="3068"/>
              </a:lnSpc>
              <a:buFontTx/>
              <a:buChar char="-"/>
            </a:pPr>
            <a:r>
              <a:rPr lang="it-IT" altLang="en-US" sz="2500" dirty="0" smtClean="0">
                <a:solidFill>
                  <a:srgbClr val="003366"/>
                </a:solidFill>
                <a:latin typeface="Century Gothic" panose="020B0502020202020204" pitchFamily="34" charset="0"/>
                <a:cs typeface="Times New Roman" pitchFamily="18" charset="0"/>
              </a:rPr>
              <a:t>/ecc</a:t>
            </a:r>
            <a:endParaRPr lang="it-IT" altLang="en-US" sz="2500" dirty="0">
              <a:solidFill>
                <a:srgbClr val="C00000"/>
              </a:solidFill>
              <a:latin typeface="Century Gothic" panose="020B0502020202020204" pitchFamily="34" charset="0"/>
              <a:cs typeface="Times New Roman" pitchFamily="18" charset="0"/>
            </a:endParaRPr>
          </a:p>
          <a:p>
            <a:pPr>
              <a:lnSpc>
                <a:spcPts val="1797"/>
              </a:lnSpc>
            </a:pPr>
            <a:endParaRPr lang="it-IT" altLang="en-US" sz="2500" dirty="0">
              <a:solidFill>
                <a:srgbClr val="003366"/>
              </a:solidFill>
              <a:latin typeface="Century Gothic" panose="020B0502020202020204" pitchFamily="34" charset="0"/>
              <a:cs typeface="Times New Roman"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112" y="1405719"/>
            <a:ext cx="3938855" cy="2894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6"/>
          <p:cNvSpPr txBox="1">
            <a:spLocks noChangeArrowheads="1"/>
          </p:cNvSpPr>
          <p:nvPr/>
        </p:nvSpPr>
        <p:spPr bwMode="auto">
          <a:xfrm>
            <a:off x="536492" y="6449323"/>
            <a:ext cx="9741792" cy="223653"/>
          </a:xfrm>
          <a:prstGeom prst="rect">
            <a:avLst/>
          </a:prstGeom>
          <a:noFill/>
          <a:ln w="9525">
            <a:noFill/>
            <a:miter lim="800000"/>
            <a:headEnd/>
            <a:tailEnd/>
          </a:ln>
        </p:spPr>
        <p:txBody>
          <a:bodyPr wrap="square" lIns="99569" tIns="49785" rIns="99569" bIns="49785">
            <a:spAutoFit/>
          </a:bodyPr>
          <a:lstStyle/>
          <a:p>
            <a:r>
              <a:rPr lang="it-IT" sz="800" baseline="0" dirty="0">
                <a:solidFill>
                  <a:srgbClr val="002060"/>
                </a:solidFill>
                <a:latin typeface="Century Gothic" panose="020B0502020202020204" pitchFamily="34" charset="0"/>
              </a:rPr>
              <a:t>CONFIDENTIAL AND </a:t>
            </a:r>
            <a:r>
              <a:rPr lang="it-IT" sz="800" baseline="0" dirty="0" smtClean="0">
                <a:solidFill>
                  <a:srgbClr val="002060"/>
                </a:solidFill>
                <a:latin typeface="Century Gothic" panose="020B0502020202020204" pitchFamily="34" charset="0"/>
              </a:rPr>
              <a:t>PROPRIETARY: D. Lucini.. Vietata la duplicazione e qualsiasi utilizzo</a:t>
            </a:r>
            <a:endParaRPr lang="it-IT" sz="800" baseline="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237340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ChangeArrowheads="1"/>
          </p:cNvSpPr>
          <p:nvPr/>
        </p:nvSpPr>
        <p:spPr bwMode="auto">
          <a:xfrm>
            <a:off x="2614511" y="657701"/>
            <a:ext cx="1957489" cy="31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defTabSz="1042988" eaLnBrk="0" hangingPunct="0">
              <a:defRPr sz="2400">
                <a:solidFill>
                  <a:schemeClr val="tx1"/>
                </a:solidFill>
                <a:latin typeface="Arial" charset="0"/>
              </a:defRPr>
            </a:lvl1pPr>
            <a:lvl2pPr marL="742950" indent="-285750" defTabSz="1042988" eaLnBrk="0" hangingPunct="0">
              <a:defRPr sz="2400">
                <a:solidFill>
                  <a:schemeClr val="tx1"/>
                </a:solidFill>
                <a:latin typeface="Arial" charset="0"/>
              </a:defRPr>
            </a:lvl2pPr>
            <a:lvl3pPr marL="1143000" indent="-228600" defTabSz="1042988" eaLnBrk="0" hangingPunct="0">
              <a:defRPr sz="2400">
                <a:solidFill>
                  <a:schemeClr val="tx1"/>
                </a:solidFill>
                <a:latin typeface="Arial" charset="0"/>
              </a:defRPr>
            </a:lvl3pPr>
            <a:lvl4pPr marL="1600200" indent="-228600" defTabSz="1042988" eaLnBrk="0" hangingPunct="0">
              <a:defRPr sz="2400">
                <a:solidFill>
                  <a:schemeClr val="tx1"/>
                </a:solidFill>
                <a:latin typeface="Arial" charset="0"/>
              </a:defRPr>
            </a:lvl4pPr>
            <a:lvl5pPr marL="2057400" indent="-228600" defTabSz="1042988" eaLnBrk="0" hangingPunct="0">
              <a:defRPr sz="2400">
                <a:solidFill>
                  <a:schemeClr val="tx1"/>
                </a:solidFill>
                <a:latin typeface="Arial" charset="0"/>
              </a:defRPr>
            </a:lvl5pPr>
            <a:lvl6pPr marL="2514600" indent="-228600" defTabSz="1042988" eaLnBrk="0" fontAlgn="base" hangingPunct="0">
              <a:spcBef>
                <a:spcPct val="0"/>
              </a:spcBef>
              <a:spcAft>
                <a:spcPct val="0"/>
              </a:spcAft>
              <a:defRPr sz="2400">
                <a:solidFill>
                  <a:schemeClr val="tx1"/>
                </a:solidFill>
                <a:latin typeface="Arial" charset="0"/>
              </a:defRPr>
            </a:lvl6pPr>
            <a:lvl7pPr marL="2971800" indent="-228600" defTabSz="1042988" eaLnBrk="0" fontAlgn="base" hangingPunct="0">
              <a:spcBef>
                <a:spcPct val="0"/>
              </a:spcBef>
              <a:spcAft>
                <a:spcPct val="0"/>
              </a:spcAft>
              <a:defRPr sz="2400">
                <a:solidFill>
                  <a:schemeClr val="tx1"/>
                </a:solidFill>
                <a:latin typeface="Arial" charset="0"/>
              </a:defRPr>
            </a:lvl7pPr>
            <a:lvl8pPr marL="3429000" indent="-228600" defTabSz="1042988" eaLnBrk="0" fontAlgn="base" hangingPunct="0">
              <a:spcBef>
                <a:spcPct val="0"/>
              </a:spcBef>
              <a:spcAft>
                <a:spcPct val="0"/>
              </a:spcAft>
              <a:defRPr sz="2400">
                <a:solidFill>
                  <a:schemeClr val="tx1"/>
                </a:solidFill>
                <a:latin typeface="Arial" charset="0"/>
              </a:defRPr>
            </a:lvl8pPr>
            <a:lvl9pPr marL="3886200" indent="-228600" defTabSz="1042988" eaLnBrk="0" fontAlgn="base" hangingPunct="0">
              <a:spcBef>
                <a:spcPct val="0"/>
              </a:spcBef>
              <a:spcAft>
                <a:spcPct val="0"/>
              </a:spcAft>
              <a:defRPr sz="2400">
                <a:solidFill>
                  <a:schemeClr val="tx1"/>
                </a:solidFill>
                <a:latin typeface="Arial" charset="0"/>
              </a:defRPr>
            </a:lvl9pPr>
          </a:lstStyle>
          <a:p>
            <a:pPr eaLnBrk="1" hangingPunct="1">
              <a:lnSpc>
                <a:spcPts val="1710"/>
              </a:lnSpc>
            </a:pPr>
            <a:endParaRPr lang="en-US" altLang="en-US" sz="1197">
              <a:solidFill>
                <a:schemeClr val="bg1"/>
              </a:solidFill>
              <a:latin typeface="Georgia" pitchFamily="18" charset="0"/>
            </a:endParaRPr>
          </a:p>
        </p:txBody>
      </p:sp>
      <p:sp>
        <p:nvSpPr>
          <p:cNvPr id="58373" name="Rectangle 1"/>
          <p:cNvSpPr>
            <a:spLocks noChangeArrowheads="1"/>
          </p:cNvSpPr>
          <p:nvPr/>
        </p:nvSpPr>
        <p:spPr bwMode="auto">
          <a:xfrm>
            <a:off x="1185082" y="576252"/>
            <a:ext cx="1601829" cy="44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42988" eaLnBrk="0" hangingPunct="0">
              <a:defRPr sz="2400">
                <a:solidFill>
                  <a:schemeClr val="tx1"/>
                </a:solidFill>
                <a:latin typeface="Arial" charset="0"/>
              </a:defRPr>
            </a:lvl1pPr>
            <a:lvl2pPr marL="742950" indent="-285750" defTabSz="1042988" eaLnBrk="0" hangingPunct="0">
              <a:defRPr sz="2400">
                <a:solidFill>
                  <a:schemeClr val="tx1"/>
                </a:solidFill>
                <a:latin typeface="Arial" charset="0"/>
              </a:defRPr>
            </a:lvl2pPr>
            <a:lvl3pPr marL="1143000" indent="-228600" defTabSz="1042988" eaLnBrk="0" hangingPunct="0">
              <a:defRPr sz="2400">
                <a:solidFill>
                  <a:schemeClr val="tx1"/>
                </a:solidFill>
                <a:latin typeface="Arial" charset="0"/>
              </a:defRPr>
            </a:lvl3pPr>
            <a:lvl4pPr marL="1600200" indent="-228600" defTabSz="1042988" eaLnBrk="0" hangingPunct="0">
              <a:defRPr sz="2400">
                <a:solidFill>
                  <a:schemeClr val="tx1"/>
                </a:solidFill>
                <a:latin typeface="Arial" charset="0"/>
              </a:defRPr>
            </a:lvl4pPr>
            <a:lvl5pPr marL="2057400" indent="-228600" defTabSz="1042988" eaLnBrk="0" hangingPunct="0">
              <a:defRPr sz="2400">
                <a:solidFill>
                  <a:schemeClr val="tx1"/>
                </a:solidFill>
                <a:latin typeface="Arial" charset="0"/>
              </a:defRPr>
            </a:lvl5pPr>
            <a:lvl6pPr marL="2514600" indent="-228600" defTabSz="1042988" eaLnBrk="0" fontAlgn="base" hangingPunct="0">
              <a:spcBef>
                <a:spcPct val="0"/>
              </a:spcBef>
              <a:spcAft>
                <a:spcPct val="0"/>
              </a:spcAft>
              <a:defRPr sz="2400">
                <a:solidFill>
                  <a:schemeClr val="tx1"/>
                </a:solidFill>
                <a:latin typeface="Arial" charset="0"/>
              </a:defRPr>
            </a:lvl6pPr>
            <a:lvl7pPr marL="2971800" indent="-228600" defTabSz="1042988" eaLnBrk="0" fontAlgn="base" hangingPunct="0">
              <a:spcBef>
                <a:spcPct val="0"/>
              </a:spcBef>
              <a:spcAft>
                <a:spcPct val="0"/>
              </a:spcAft>
              <a:defRPr sz="2400">
                <a:solidFill>
                  <a:schemeClr val="tx1"/>
                </a:solidFill>
                <a:latin typeface="Arial" charset="0"/>
              </a:defRPr>
            </a:lvl7pPr>
            <a:lvl8pPr marL="3429000" indent="-228600" defTabSz="1042988" eaLnBrk="0" fontAlgn="base" hangingPunct="0">
              <a:spcBef>
                <a:spcPct val="0"/>
              </a:spcBef>
              <a:spcAft>
                <a:spcPct val="0"/>
              </a:spcAft>
              <a:defRPr sz="2400">
                <a:solidFill>
                  <a:schemeClr val="tx1"/>
                </a:solidFill>
                <a:latin typeface="Arial" charset="0"/>
              </a:defRPr>
            </a:lvl8pPr>
            <a:lvl9pPr marL="3886200" indent="-228600" defTabSz="1042988" eaLnBrk="0" fontAlgn="base" hangingPunct="0">
              <a:spcBef>
                <a:spcPct val="0"/>
              </a:spcBef>
              <a:spcAft>
                <a:spcPct val="0"/>
              </a:spcAft>
              <a:defRPr sz="2400">
                <a:solidFill>
                  <a:schemeClr val="tx1"/>
                </a:solidFill>
                <a:latin typeface="Arial" charset="0"/>
              </a:defRPr>
            </a:lvl9pPr>
          </a:lstStyle>
          <a:p>
            <a:pPr algn="ctr" eaLnBrk="1" hangingPunct="1"/>
            <a:r>
              <a:rPr lang="it-IT" altLang="en-US" sz="770">
                <a:solidFill>
                  <a:srgbClr val="FFFFFF"/>
                </a:solidFill>
                <a:latin typeface="Georgia" pitchFamily="18" charset="0"/>
              </a:rPr>
              <a:t>UNIVERSITA</a:t>
            </a:r>
            <a:r>
              <a:rPr lang="en-US" altLang="en-US" sz="770">
                <a:solidFill>
                  <a:srgbClr val="FFFFFF"/>
                </a:solidFill>
                <a:latin typeface="Georgia" pitchFamily="18" charset="0"/>
              </a:rPr>
              <a:t>’                           DEGLI STUDI DI MILANO                                       Facolta’ di Medicina e Chirurgia</a:t>
            </a:r>
            <a:endParaRPr lang="it-IT" altLang="en-US" sz="770">
              <a:solidFill>
                <a:srgbClr val="FFFFFF"/>
              </a:solidFill>
              <a:latin typeface="Georgia" pitchFamily="18" charset="0"/>
            </a:endParaRPr>
          </a:p>
        </p:txBody>
      </p:sp>
      <p:pic>
        <p:nvPicPr>
          <p:cNvPr id="58375" name="Picture 4" descr="Picture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741" y="576252"/>
            <a:ext cx="8415625" cy="6082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Text Box 3"/>
          <p:cNvSpPr txBox="1">
            <a:spLocks noChangeArrowheads="1"/>
          </p:cNvSpPr>
          <p:nvPr/>
        </p:nvSpPr>
        <p:spPr bwMode="auto">
          <a:xfrm>
            <a:off x="43612" y="5826294"/>
            <a:ext cx="3505019" cy="623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193" tIns="44596" rIns="89193" bIns="44596">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endParaRPr lang="it-IT" altLang="en-US" sz="2052" dirty="0"/>
          </a:p>
          <a:p>
            <a:pPr eaLnBrk="1" hangingPunct="1">
              <a:spcBef>
                <a:spcPct val="50000"/>
              </a:spcBef>
            </a:pPr>
            <a:r>
              <a:rPr lang="it-IT" altLang="en-US" sz="941" i="1" dirty="0">
                <a:solidFill>
                  <a:srgbClr val="002060"/>
                </a:solidFill>
                <a:latin typeface="Century Gothic" panose="020B0502020202020204" pitchFamily="34" charset="0"/>
              </a:rPr>
              <a:t>Modificato da: Myers J et al NEJM 2002</a:t>
            </a:r>
            <a:endParaRPr lang="en-GB" altLang="en-US" sz="941" i="1" dirty="0">
              <a:solidFill>
                <a:srgbClr val="002060"/>
              </a:solidFill>
              <a:latin typeface="Century Gothic" panose="020B0502020202020204" pitchFamily="34" charset="0"/>
            </a:endParaRPr>
          </a:p>
        </p:txBody>
      </p:sp>
      <p:sp>
        <p:nvSpPr>
          <p:cNvPr id="13" name="AutoShape 10"/>
          <p:cNvSpPr>
            <a:spLocks noChangeArrowheads="1"/>
          </p:cNvSpPr>
          <p:nvPr/>
        </p:nvSpPr>
        <p:spPr bwMode="auto">
          <a:xfrm>
            <a:off x="2924653" y="1457963"/>
            <a:ext cx="431679" cy="1231491"/>
          </a:xfrm>
          <a:prstGeom prst="downArrow">
            <a:avLst>
              <a:gd name="adj1" fmla="val 50000"/>
              <a:gd name="adj2" fmla="val 79222"/>
            </a:avLst>
          </a:prstGeom>
          <a:gradFill rotWithShape="1">
            <a:gsLst>
              <a:gs pos="0">
                <a:srgbClr val="336699"/>
              </a:gs>
              <a:gs pos="100000">
                <a:srgbClr val="FF0000"/>
              </a:gs>
            </a:gsLst>
            <a:lin ang="5400000" scaled="1"/>
          </a:gra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eaVert" wrap="none" lIns="89193" tIns="44596" rIns="89193" bIns="44596" anchor="ctr"/>
          <a:lstStyle/>
          <a:p>
            <a:pPr>
              <a:defRPr/>
            </a:pPr>
            <a:endParaRPr lang="en-US" sz="1539"/>
          </a:p>
        </p:txBody>
      </p:sp>
      <p:sp>
        <p:nvSpPr>
          <p:cNvPr id="14" name="Rectangle 13"/>
          <p:cNvSpPr/>
          <p:nvPr/>
        </p:nvSpPr>
        <p:spPr>
          <a:xfrm>
            <a:off x="3494551" y="1336225"/>
            <a:ext cx="4745788" cy="1353229"/>
          </a:xfrm>
          <a:prstGeom prst="rect">
            <a:avLst/>
          </a:prstGeom>
          <a:noFill/>
        </p:spPr>
        <p:txBody>
          <a:bodyPr lIns="89193" tIns="44596" rIns="89193" bIns="44596">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it-IT" sz="4104" b="1" dirty="0">
                <a:ln w="11430"/>
                <a:solidFill>
                  <a:srgbClr val="C00000"/>
                </a:solidFill>
                <a:effectLst>
                  <a:outerShdw blurRad="50800" dist="39000" dir="5460000" algn="tl">
                    <a:srgbClr val="000000">
                      <a:alpha val="38000"/>
                    </a:srgbClr>
                  </a:outerShdw>
                </a:effectLst>
                <a:latin typeface="Century Gothic" panose="020B0502020202020204" pitchFamily="34" charset="0"/>
                <a:cs typeface="Calibri" pitchFamily="34" charset="0"/>
              </a:rPr>
              <a:t>BASTA POCO PER OTTENERE MOLTO!</a:t>
            </a:r>
            <a:endParaRPr lang="en-US" sz="4104" b="1" dirty="0">
              <a:ln w="11430"/>
              <a:solidFill>
                <a:srgbClr val="C00000"/>
              </a:solidFill>
              <a:effectLst>
                <a:outerShdw blurRad="50800" dist="39000" dir="5460000" algn="tl">
                  <a:srgbClr val="000000">
                    <a:alpha val="38000"/>
                  </a:srgbClr>
                </a:outerShdw>
              </a:effectLst>
              <a:latin typeface="Century Gothic" panose="020B0502020202020204" pitchFamily="34" charset="0"/>
              <a:cs typeface="Calibri" pitchFamily="34" charset="0"/>
            </a:endParaRPr>
          </a:p>
        </p:txBody>
      </p:sp>
      <p:sp>
        <p:nvSpPr>
          <p:cNvPr id="9" name="Text Box 6"/>
          <p:cNvSpPr txBox="1">
            <a:spLocks noChangeArrowheads="1"/>
          </p:cNvSpPr>
          <p:nvPr/>
        </p:nvSpPr>
        <p:spPr bwMode="auto">
          <a:xfrm>
            <a:off x="536492" y="6449323"/>
            <a:ext cx="9741792" cy="223653"/>
          </a:xfrm>
          <a:prstGeom prst="rect">
            <a:avLst/>
          </a:prstGeom>
          <a:noFill/>
          <a:ln w="9525">
            <a:noFill/>
            <a:miter lim="800000"/>
            <a:headEnd/>
            <a:tailEnd/>
          </a:ln>
        </p:spPr>
        <p:txBody>
          <a:bodyPr wrap="square" lIns="99569" tIns="49785" rIns="99569" bIns="49785">
            <a:spAutoFit/>
          </a:bodyPr>
          <a:lstStyle/>
          <a:p>
            <a:r>
              <a:rPr lang="it-IT" sz="800" baseline="0" dirty="0">
                <a:solidFill>
                  <a:srgbClr val="002060"/>
                </a:solidFill>
                <a:latin typeface="Century Gothic" panose="020B0502020202020204" pitchFamily="34" charset="0"/>
              </a:rPr>
              <a:t>CONFIDENTIAL AND </a:t>
            </a:r>
            <a:r>
              <a:rPr lang="it-IT" sz="800" baseline="0" dirty="0" smtClean="0">
                <a:solidFill>
                  <a:srgbClr val="002060"/>
                </a:solidFill>
                <a:latin typeface="Century Gothic" panose="020B0502020202020204" pitchFamily="34" charset="0"/>
              </a:rPr>
              <a:t>PROPRIETARY: D. Lucini.. Vietata la duplicazione e qualsiasi utilizzo</a:t>
            </a:r>
            <a:endParaRPr lang="it-IT" sz="800" baseline="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2250561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667614"/>
            <a:ext cx="8255595" cy="5283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5" y="6392441"/>
            <a:ext cx="4352925" cy="269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741510" y="1761235"/>
            <a:ext cx="3217361" cy="3250121"/>
          </a:xfrm>
          <a:prstGeom prst="rect">
            <a:avLst/>
          </a:prstGeom>
          <a:noFill/>
        </p:spPr>
        <p:txBody>
          <a:bodyPr wrap="square" rtlCol="0">
            <a:spAutoFit/>
          </a:bodyPr>
          <a:lstStyle/>
          <a:p>
            <a:r>
              <a:rPr lang="en-GB" sz="1710" dirty="0">
                <a:solidFill>
                  <a:srgbClr val="C00000"/>
                </a:solidFill>
                <a:latin typeface="Century Gothic" panose="020B0502020202020204" pitchFamily="34" charset="0"/>
              </a:rPr>
              <a:t>The findings of our review suggest that exercise and many drug</a:t>
            </a:r>
          </a:p>
          <a:p>
            <a:r>
              <a:rPr lang="en-GB" sz="1710" dirty="0">
                <a:solidFill>
                  <a:srgbClr val="C00000"/>
                </a:solidFill>
                <a:latin typeface="Century Gothic" panose="020B0502020202020204" pitchFamily="34" charset="0"/>
              </a:rPr>
              <a:t>interventions are often potentially similar in terms of their</a:t>
            </a:r>
          </a:p>
          <a:p>
            <a:r>
              <a:rPr lang="en-GB" sz="1710" dirty="0">
                <a:solidFill>
                  <a:srgbClr val="C00000"/>
                </a:solidFill>
                <a:latin typeface="Century Gothic" panose="020B0502020202020204" pitchFamily="34" charset="0"/>
              </a:rPr>
              <a:t>mortality benefits; exercise interventions should therefore be</a:t>
            </a:r>
          </a:p>
          <a:p>
            <a:r>
              <a:rPr lang="en-GB" sz="1710" dirty="0">
                <a:solidFill>
                  <a:srgbClr val="C00000"/>
                </a:solidFill>
                <a:latin typeface="Century Gothic" panose="020B0502020202020204" pitchFamily="34" charset="0"/>
              </a:rPr>
              <a:t>considered as a viable alternative to, or alongside, drug therapy.</a:t>
            </a: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1364" y="264973"/>
            <a:ext cx="2847507" cy="1093621"/>
          </a:xfrm>
          <a:prstGeom prst="rect">
            <a:avLst/>
          </a:prstGeom>
          <a:noFill/>
          <a:ln w="9525">
            <a:solidFill>
              <a:srgbClr val="003366"/>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bwMode="auto">
          <a:xfrm>
            <a:off x="380324" y="1150742"/>
            <a:ext cx="3575930" cy="207852"/>
          </a:xfrm>
          <a:prstGeom prst="rect">
            <a:avLst/>
          </a:prstGeom>
          <a:noFill/>
          <a:ln w="44450" cap="flat" cmpd="sng" algn="ctr">
            <a:solidFill>
              <a:srgbClr val="C00000"/>
            </a:solidFill>
            <a:prstDash val="sysDot"/>
            <a:round/>
            <a:headEnd type="none" w="med" len="med"/>
            <a:tailEnd type="none" w="med" len="med"/>
          </a:ln>
          <a:effectLst/>
        </p:spPr>
        <p:txBody>
          <a:bodyPr vert="horz" wrap="none" lIns="78191" tIns="39095" rIns="78191" bIns="39095" numCol="1" rtlCol="0" anchor="ctr" anchorCtr="0" compatLnSpc="1">
            <a:prstTxWarp prst="textNoShape">
              <a:avLst/>
            </a:prstTxWarp>
          </a:bodyPr>
          <a:lstStyle/>
          <a:p>
            <a:pPr marL="390952" algn="ctr" defTabSz="781903" fontAlgn="base">
              <a:spcBef>
                <a:spcPct val="0"/>
              </a:spcBef>
              <a:spcAft>
                <a:spcPct val="0"/>
              </a:spcAft>
            </a:pPr>
            <a:endParaRPr lang="en-GB" sz="1368" baseline="-25000">
              <a:latin typeface="HelveticaNeueLT Com 55 Roman" pitchFamily="34" charset="0"/>
              <a:cs typeface="Arial" charset="0"/>
            </a:endParaRPr>
          </a:p>
        </p:txBody>
      </p:sp>
      <p:sp>
        <p:nvSpPr>
          <p:cNvPr id="8" name="Rectangle 7"/>
          <p:cNvSpPr/>
          <p:nvPr/>
        </p:nvSpPr>
        <p:spPr bwMode="auto">
          <a:xfrm>
            <a:off x="380324" y="2135935"/>
            <a:ext cx="3575930" cy="207852"/>
          </a:xfrm>
          <a:prstGeom prst="rect">
            <a:avLst/>
          </a:prstGeom>
          <a:noFill/>
          <a:ln w="44450" cap="flat" cmpd="sng" algn="ctr">
            <a:solidFill>
              <a:srgbClr val="C00000"/>
            </a:solidFill>
            <a:prstDash val="sysDot"/>
            <a:round/>
            <a:headEnd type="none" w="med" len="med"/>
            <a:tailEnd type="none" w="med" len="med"/>
          </a:ln>
          <a:effectLst/>
        </p:spPr>
        <p:txBody>
          <a:bodyPr vert="horz" wrap="none" lIns="78191" tIns="39095" rIns="78191" bIns="39095" numCol="1" rtlCol="0" anchor="ctr" anchorCtr="0" compatLnSpc="1">
            <a:prstTxWarp prst="textNoShape">
              <a:avLst/>
            </a:prstTxWarp>
          </a:bodyPr>
          <a:lstStyle/>
          <a:p>
            <a:pPr marL="390952" algn="ctr" defTabSz="781903" fontAlgn="base">
              <a:spcBef>
                <a:spcPct val="0"/>
              </a:spcBef>
              <a:spcAft>
                <a:spcPct val="0"/>
              </a:spcAft>
            </a:pPr>
            <a:endParaRPr lang="en-GB" sz="1368" baseline="-25000">
              <a:latin typeface="HelveticaNeueLT Com 55 Roman" pitchFamily="34" charset="0"/>
              <a:cs typeface="Arial" charset="0"/>
            </a:endParaRPr>
          </a:p>
        </p:txBody>
      </p:sp>
      <p:sp>
        <p:nvSpPr>
          <p:cNvPr id="10" name="Rectangle 9"/>
          <p:cNvSpPr/>
          <p:nvPr/>
        </p:nvSpPr>
        <p:spPr bwMode="auto">
          <a:xfrm>
            <a:off x="388445" y="2813255"/>
            <a:ext cx="3575930" cy="207852"/>
          </a:xfrm>
          <a:prstGeom prst="rect">
            <a:avLst/>
          </a:prstGeom>
          <a:noFill/>
          <a:ln w="44450" cap="flat" cmpd="sng" algn="ctr">
            <a:solidFill>
              <a:srgbClr val="C00000"/>
            </a:solidFill>
            <a:prstDash val="sysDot"/>
            <a:round/>
            <a:headEnd type="none" w="med" len="med"/>
            <a:tailEnd type="none" w="med" len="med"/>
          </a:ln>
          <a:effectLst/>
        </p:spPr>
        <p:txBody>
          <a:bodyPr vert="horz" wrap="none" lIns="78191" tIns="39095" rIns="78191" bIns="39095" numCol="1" rtlCol="0" anchor="ctr" anchorCtr="0" compatLnSpc="1">
            <a:prstTxWarp prst="textNoShape">
              <a:avLst/>
            </a:prstTxWarp>
          </a:bodyPr>
          <a:lstStyle/>
          <a:p>
            <a:pPr marL="390952" algn="ctr" defTabSz="781903" fontAlgn="base">
              <a:spcBef>
                <a:spcPct val="0"/>
              </a:spcBef>
              <a:spcAft>
                <a:spcPct val="0"/>
              </a:spcAft>
            </a:pPr>
            <a:endParaRPr lang="en-GB" sz="1368" baseline="-25000">
              <a:latin typeface="HelveticaNeueLT Com 55 Roman" pitchFamily="34" charset="0"/>
              <a:cs typeface="Arial" charset="0"/>
            </a:endParaRPr>
          </a:p>
        </p:txBody>
      </p:sp>
      <p:sp>
        <p:nvSpPr>
          <p:cNvPr id="11" name="Rectangle 10"/>
          <p:cNvSpPr/>
          <p:nvPr/>
        </p:nvSpPr>
        <p:spPr bwMode="auto">
          <a:xfrm>
            <a:off x="396657" y="3860022"/>
            <a:ext cx="3575930" cy="207852"/>
          </a:xfrm>
          <a:prstGeom prst="rect">
            <a:avLst/>
          </a:prstGeom>
          <a:noFill/>
          <a:ln w="44450" cap="flat" cmpd="sng" algn="ctr">
            <a:solidFill>
              <a:srgbClr val="C00000"/>
            </a:solidFill>
            <a:prstDash val="sysDot"/>
            <a:round/>
            <a:headEnd type="none" w="med" len="med"/>
            <a:tailEnd type="none" w="med" len="med"/>
          </a:ln>
          <a:effectLst/>
        </p:spPr>
        <p:txBody>
          <a:bodyPr vert="horz" wrap="none" lIns="78191" tIns="39095" rIns="78191" bIns="39095" numCol="1" rtlCol="0" anchor="ctr" anchorCtr="0" compatLnSpc="1">
            <a:prstTxWarp prst="textNoShape">
              <a:avLst/>
            </a:prstTxWarp>
          </a:bodyPr>
          <a:lstStyle/>
          <a:p>
            <a:pPr marL="390952" algn="ctr" defTabSz="781903" fontAlgn="base">
              <a:spcBef>
                <a:spcPct val="0"/>
              </a:spcBef>
              <a:spcAft>
                <a:spcPct val="0"/>
              </a:spcAft>
            </a:pPr>
            <a:endParaRPr lang="en-GB" sz="1368" baseline="-25000">
              <a:latin typeface="HelveticaNeueLT Com 55 Roman" pitchFamily="34" charset="0"/>
              <a:cs typeface="Arial" charset="0"/>
            </a:endParaRPr>
          </a:p>
        </p:txBody>
      </p:sp>
    </p:spTree>
    <p:extLst>
      <p:ext uri="{BB962C8B-B14F-4D97-AF65-F5344CB8AC3E}">
        <p14:creationId xmlns:p14="http://schemas.microsoft.com/office/powerpoint/2010/main" val="9999083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739</TotalTime>
  <Words>917</Words>
  <Application>Microsoft Office PowerPoint</Application>
  <PresentationFormat>On-screen Show (4:3)</PresentationFormat>
  <Paragraphs>128</Paragraphs>
  <Slides>28</Slides>
  <Notes>5</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LUCINI Daniela ICH</dc:creator>
  <cp:lastModifiedBy>Utente: mmalacarne - Computer: HTNV-D03</cp:lastModifiedBy>
  <cp:revision>79</cp:revision>
  <cp:lastPrinted>2017-05-16T06:52:54Z</cp:lastPrinted>
  <dcterms:created xsi:type="dcterms:W3CDTF">2016-04-01T11:56:23Z</dcterms:created>
  <dcterms:modified xsi:type="dcterms:W3CDTF">2017-09-15T07:27:45Z</dcterms:modified>
</cp:coreProperties>
</file>