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06D"/>
    <a:srgbClr val="092754"/>
    <a:srgbClr val="0B234E"/>
    <a:srgbClr val="02346A"/>
    <a:srgbClr val="02346B"/>
    <a:srgbClr val="033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5F7F-58F6-4256-862F-662C590B42C4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16804-6D91-4E2C-877B-091DB2BDF7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71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9A2C5-1619-C449-8CE3-D043B4DCCA5B}" type="datetimeFigureOut">
              <a:rPr lang="it-IT" smtClean="0"/>
              <a:t>18/09/2017</a:t>
            </a:fld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240AA-7B09-CC45-BB35-0FB8F426FD4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immagine diapositiva 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1113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478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3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56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664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69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437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19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969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216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240AA-7B09-CC45-BB35-0FB8F426FD42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56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1612" y="6318370"/>
            <a:ext cx="1146283" cy="370396"/>
          </a:xfrm>
        </p:spPr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351491" y="6323641"/>
            <a:ext cx="538738" cy="365125"/>
          </a:xfrm>
        </p:spPr>
        <p:txBody>
          <a:bodyPr/>
          <a:lstStyle/>
          <a:p>
            <a:r>
              <a:rPr lang="it-IT" smtClean="0"/>
              <a:t>&lt;N&gt;</a:t>
            </a:r>
            <a:endParaRPr lang="it-IT" dirty="0"/>
          </a:p>
        </p:txBody>
      </p:sp>
      <p:grpSp>
        <p:nvGrpSpPr>
          <p:cNvPr id="16" name="Gruppo 15"/>
          <p:cNvGrpSpPr/>
          <p:nvPr userDrawn="1"/>
        </p:nvGrpSpPr>
        <p:grpSpPr>
          <a:xfrm>
            <a:off x="0" y="4479621"/>
            <a:ext cx="2129473" cy="700224"/>
            <a:chOff x="0" y="3638917"/>
            <a:chExt cx="2129473" cy="700224"/>
          </a:xfrm>
        </p:grpSpPr>
        <p:sp>
          <p:nvSpPr>
            <p:cNvPr id="10" name="Triangolo isoscele 9"/>
            <p:cNvSpPr/>
            <p:nvPr userDrawn="1"/>
          </p:nvSpPr>
          <p:spPr>
            <a:xfrm rot="5400000">
              <a:off x="1584121" y="3793789"/>
              <a:ext cx="700224" cy="390480"/>
            </a:xfrm>
            <a:prstGeom prst="triangle">
              <a:avLst/>
            </a:prstGeom>
            <a:solidFill>
              <a:srgbClr val="02346A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n>
                  <a:noFill/>
                </a:ln>
                <a:solidFill>
                  <a:srgbClr val="02346B"/>
                </a:solidFill>
              </a:endParaRPr>
            </a:p>
          </p:txBody>
        </p:sp>
        <p:pic>
          <p:nvPicPr>
            <p:cNvPr id="15" name="Immagine 1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3641011"/>
              <a:ext cx="1738993" cy="6981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699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61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7874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670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266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81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077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48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9027" y="6389203"/>
            <a:ext cx="779767" cy="365125"/>
          </a:xfrm>
        </p:spPr>
        <p:txBody>
          <a:bodyPr/>
          <a:lstStyle>
            <a:lvl1pPr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042DF6C9-D7BC-2D4D-9673-EF37140ACDA4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0" y="907749"/>
            <a:ext cx="1883187" cy="581029"/>
            <a:chOff x="0" y="4511585"/>
            <a:chExt cx="1883187" cy="581029"/>
          </a:xfrm>
        </p:grpSpPr>
        <p:pic>
          <p:nvPicPr>
            <p:cNvPr id="10" name="Immagine 9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4511585"/>
              <a:ext cx="1590675" cy="581025"/>
            </a:xfrm>
            <a:prstGeom prst="rect">
              <a:avLst/>
            </a:prstGeom>
          </p:spPr>
        </p:pic>
        <p:sp>
          <p:nvSpPr>
            <p:cNvPr id="11" name="Triangolo isoscele 10"/>
            <p:cNvSpPr/>
            <p:nvPr userDrawn="1"/>
          </p:nvSpPr>
          <p:spPr>
            <a:xfrm rot="5400000">
              <a:off x="1447098" y="4656526"/>
              <a:ext cx="581029" cy="291148"/>
            </a:xfrm>
            <a:prstGeom prst="triangle">
              <a:avLst/>
            </a:prstGeom>
            <a:solidFill>
              <a:srgbClr val="02346A"/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n>
                  <a:noFill/>
                </a:ln>
                <a:solidFill>
                  <a:srgbClr val="02346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4138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669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02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6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53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92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24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11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15/09/20217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&lt;N&gt;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42DF6C9-D7BC-2D4D-9673-EF37140ACD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88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3" y="2858631"/>
            <a:ext cx="8915399" cy="1468925"/>
          </a:xfrm>
        </p:spPr>
        <p:txBody>
          <a:bodyPr>
            <a:normAutofit/>
          </a:bodyPr>
          <a:lstStyle/>
          <a:p>
            <a:r>
              <a:rPr lang="it-IT" sz="3200" b="1" u="sng" dirty="0" smtClean="0"/>
              <a:t>La </a:t>
            </a:r>
            <a:r>
              <a:rPr lang="it-IT" sz="3200" b="1" u="sng" dirty="0" err="1" smtClean="0"/>
              <a:t>Sharing</a:t>
            </a:r>
            <a:r>
              <a:rPr lang="it-IT" sz="3200" b="1" u="sng" dirty="0" smtClean="0"/>
              <a:t> </a:t>
            </a:r>
            <a:r>
              <a:rPr lang="it-IT" sz="3200" b="1" u="sng" dirty="0" err="1"/>
              <a:t>Mobility</a:t>
            </a:r>
            <a:r>
              <a:rPr lang="it-IT" sz="3200" b="1" u="sng" dirty="0"/>
              <a:t> </a:t>
            </a:r>
            <a:r>
              <a:rPr lang="it-IT" sz="3200" b="1" u="sng" dirty="0" smtClean="0"/>
              <a:t>all’Università </a:t>
            </a:r>
            <a:r>
              <a:rPr lang="it-IT" sz="3200" b="1" u="sng" dirty="0"/>
              <a:t>degli Studi di </a:t>
            </a:r>
            <a:r>
              <a:rPr lang="it-IT" sz="3200" b="1" u="sng" dirty="0" smtClean="0"/>
              <a:t>Milano</a:t>
            </a:r>
            <a:endParaRPr lang="it-IT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4552207"/>
            <a:ext cx="8915399" cy="473890"/>
          </a:xfrm>
        </p:spPr>
        <p:txBody>
          <a:bodyPr>
            <a:normAutofit/>
          </a:bodyPr>
          <a:lstStyle/>
          <a:p>
            <a:r>
              <a:rPr lang="it-IT" b="1" dirty="0" smtClean="0">
                <a:latin typeface="+mj-lt"/>
                <a:ea typeface="Times New Roman" charset="0"/>
                <a:cs typeface="Times New Roman" charset="0"/>
              </a:rPr>
              <a:t>Indagine sugli spostamenti e sulla mobilità condivisa nelle università italiane</a:t>
            </a:r>
            <a:endParaRPr lang="it-IT" dirty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2589213" y="5864825"/>
            <a:ext cx="4883007" cy="605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100" dirty="0" smtClean="0">
                <a:latin typeface="+mj-lt"/>
                <a:ea typeface="Times New Roman" charset="0"/>
                <a:cs typeface="Times New Roman" charset="0"/>
              </a:rPr>
              <a:t>Dott.ssa Marialuisa De Francesco – </a:t>
            </a:r>
            <a:r>
              <a:rPr lang="it-IT" sz="1100" dirty="0">
                <a:latin typeface="+mj-lt"/>
                <a:ea typeface="Times New Roman" charset="0"/>
                <a:cs typeface="Times New Roman" charset="0"/>
              </a:rPr>
              <a:t>Dott.ssa Silvia </a:t>
            </a:r>
            <a:r>
              <a:rPr lang="it-IT" sz="1100" dirty="0" smtClean="0">
                <a:latin typeface="+mj-lt"/>
                <a:ea typeface="Times New Roman" charset="0"/>
                <a:cs typeface="Times New Roman" charset="0"/>
              </a:rPr>
              <a:t>Spazzacampagna</a:t>
            </a:r>
          </a:p>
          <a:p>
            <a:r>
              <a:rPr lang="it-IT" sz="1100" i="1" dirty="0" smtClean="0">
                <a:latin typeface="+mj-lt"/>
                <a:ea typeface="Times New Roman" charset="0"/>
                <a:cs typeface="Times New Roman" charset="0"/>
              </a:rPr>
              <a:t>Divisione Sistemi Informativi</a:t>
            </a:r>
            <a:endParaRPr lang="it-IT" sz="1100" i="1" dirty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2589213" y="4932402"/>
            <a:ext cx="3677116" cy="473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latin typeface="+mj-lt"/>
                <a:ea typeface="Times New Roman" charset="0"/>
                <a:cs typeface="Times New Roman" charset="0"/>
              </a:rPr>
              <a:t>Milano, 15/19 Settembre 2017</a:t>
            </a:r>
            <a:endParaRPr lang="it-IT" dirty="0">
              <a:latin typeface="+mj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64340" y="3357394"/>
            <a:ext cx="8915399" cy="1468925"/>
          </a:xfrm>
        </p:spPr>
        <p:txBody>
          <a:bodyPr>
            <a:normAutofit/>
          </a:bodyPr>
          <a:lstStyle/>
          <a:p>
            <a:pPr algn="ctr"/>
            <a:r>
              <a:rPr lang="it-IT" sz="3200" b="1" u="sng" dirty="0" smtClean="0"/>
              <a:t>Grazie per l’attenzione.</a:t>
            </a:r>
            <a:endParaRPr lang="it-IT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9568873" y="6141393"/>
            <a:ext cx="2549236" cy="605243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it-IT" sz="1400" dirty="0" smtClean="0">
                <a:ea typeface="Times New Roman" charset="0"/>
                <a:cs typeface="Times New Roman" charset="0"/>
              </a:rPr>
              <a:t>Dott.ssa Marialuisa De Francesco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it-IT" sz="1400" dirty="0" smtClean="0">
                <a:ea typeface="Times New Roman" charset="0"/>
                <a:cs typeface="Times New Roman" charset="0"/>
              </a:rPr>
              <a:t> </a:t>
            </a:r>
            <a:r>
              <a:rPr lang="it-IT" sz="1400" dirty="0">
                <a:ea typeface="Times New Roman" charset="0"/>
                <a:cs typeface="Times New Roman" charset="0"/>
              </a:rPr>
              <a:t>Dott.ssa Silvia </a:t>
            </a:r>
            <a:r>
              <a:rPr lang="it-IT" sz="1400" dirty="0" smtClean="0">
                <a:ea typeface="Times New Roman" charset="0"/>
                <a:cs typeface="Times New Roman" charset="0"/>
              </a:rPr>
              <a:t>Spazzacampagna</a:t>
            </a:r>
          </a:p>
          <a:p>
            <a:pPr algn="r"/>
            <a:r>
              <a:rPr lang="it-IT" sz="1400" dirty="0" smtClean="0">
                <a:ea typeface="Times New Roman" charset="0"/>
                <a:cs typeface="Times New Roman" charset="0"/>
              </a:rPr>
              <a:t>Divisione Sistemi Informativi</a:t>
            </a:r>
            <a:endParaRPr lang="it-IT" sz="1400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3561806" y="177796"/>
            <a:ext cx="6461759" cy="727895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</a:rPr>
              <a:t>Caratteristiche del campione</a:t>
            </a:r>
            <a:endParaRPr lang="it-IT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84484" y="5555816"/>
            <a:ext cx="3918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/>
              <a:t>il 59% abita nell’area della Città metropolitana di </a:t>
            </a:r>
            <a:r>
              <a:rPr lang="it-IT" sz="1200" dirty="0" smtClean="0"/>
              <a:t>Milano,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l’8</a:t>
            </a:r>
            <a:r>
              <a:rPr lang="it-IT" sz="1200" dirty="0"/>
              <a:t>% proviene dalla Provincia di Monza-Brianza</a:t>
            </a:r>
            <a:r>
              <a:rPr lang="it-IT" sz="1200" dirty="0" smtClean="0"/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il </a:t>
            </a:r>
            <a:r>
              <a:rPr lang="it-IT" sz="1200" dirty="0"/>
              <a:t>6,2% dalla provincia di Bergamo </a:t>
            </a:r>
            <a:endParaRPr lang="it-IT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e </a:t>
            </a:r>
            <a:r>
              <a:rPr lang="it-IT" sz="1200" dirty="0"/>
              <a:t>il 6% da quella di Varese.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idx="1"/>
          </p:nvPr>
        </p:nvSpPr>
        <p:spPr>
          <a:xfrm>
            <a:off x="1433015" y="1086051"/>
            <a:ext cx="5089705" cy="1735526"/>
          </a:xfrm>
        </p:spPr>
        <p:txBody>
          <a:bodyPr>
            <a:normAutofit fontScale="40000" lnSpcReduction="20000"/>
          </a:bodyPr>
          <a:lstStyle/>
          <a:p>
            <a:r>
              <a:rPr lang="it-IT" sz="2800" b="1" dirty="0" smtClean="0"/>
              <a:t>Studenti</a:t>
            </a:r>
            <a:r>
              <a:rPr lang="it-IT" sz="2800" dirty="0"/>
              <a:t>: </a:t>
            </a:r>
            <a:r>
              <a:rPr lang="it-IT" sz="2800" dirty="0" smtClean="0"/>
              <a:t>iscritti </a:t>
            </a:r>
            <a:r>
              <a:rPr lang="it-IT" sz="2800" dirty="0"/>
              <a:t>ai corsi di laurea triennale, specialistica/magistrale e a ciclo </a:t>
            </a:r>
            <a:r>
              <a:rPr lang="it-IT" sz="2800" dirty="0" smtClean="0"/>
              <a:t>unico (71%);</a:t>
            </a:r>
            <a:endParaRPr lang="it-IT" sz="2800" dirty="0"/>
          </a:p>
          <a:p>
            <a:r>
              <a:rPr lang="it-IT" sz="2800" b="1" dirty="0" smtClean="0"/>
              <a:t>Post-Laurea</a:t>
            </a:r>
            <a:r>
              <a:rPr lang="it-IT" sz="2800" dirty="0"/>
              <a:t>: </a:t>
            </a:r>
            <a:r>
              <a:rPr lang="it-IT" sz="2800" dirty="0" smtClean="0"/>
              <a:t>studenti </a:t>
            </a:r>
            <a:r>
              <a:rPr lang="it-IT" sz="2800" dirty="0"/>
              <a:t>dei corsi di specializzazione, </a:t>
            </a:r>
            <a:r>
              <a:rPr lang="it-IT" sz="2800" dirty="0" smtClean="0"/>
              <a:t>master </a:t>
            </a:r>
            <a:r>
              <a:rPr lang="it-IT" sz="2800" dirty="0"/>
              <a:t>di I e II </a:t>
            </a:r>
            <a:r>
              <a:rPr lang="it-IT" sz="2800" dirty="0" smtClean="0"/>
              <a:t>livello, dottorandi</a:t>
            </a:r>
            <a:r>
              <a:rPr lang="it-IT" sz="2800" dirty="0"/>
              <a:t>, </a:t>
            </a:r>
            <a:r>
              <a:rPr lang="it-IT" sz="2800" dirty="0" smtClean="0"/>
              <a:t>assegnisti </a:t>
            </a:r>
            <a:r>
              <a:rPr lang="it-IT" sz="2800" dirty="0"/>
              <a:t>di ricerca, </a:t>
            </a:r>
            <a:r>
              <a:rPr lang="it-IT" sz="2800" dirty="0" smtClean="0"/>
              <a:t>borsisti </a:t>
            </a:r>
            <a:r>
              <a:rPr lang="it-IT" sz="2800" dirty="0"/>
              <a:t>di ricerca e </a:t>
            </a:r>
            <a:r>
              <a:rPr lang="it-IT" sz="2800" dirty="0" smtClean="0"/>
              <a:t>collaboratori </a:t>
            </a:r>
            <a:r>
              <a:rPr lang="it-IT" sz="2800" dirty="0"/>
              <a:t>di </a:t>
            </a:r>
            <a:r>
              <a:rPr lang="it-IT" sz="2800" dirty="0" smtClean="0"/>
              <a:t>ricerca (7%);</a:t>
            </a:r>
            <a:endParaRPr lang="it-IT" sz="2800" dirty="0"/>
          </a:p>
          <a:p>
            <a:r>
              <a:rPr lang="it-IT" sz="2800" b="1" dirty="0" smtClean="0"/>
              <a:t>Docenti-Ricercatori</a:t>
            </a:r>
            <a:r>
              <a:rPr lang="it-IT" sz="2800" dirty="0"/>
              <a:t>: </a:t>
            </a:r>
            <a:r>
              <a:rPr lang="it-IT" sz="2800" dirty="0" smtClean="0"/>
              <a:t>Professori di I e II livello, a </a:t>
            </a:r>
            <a:r>
              <a:rPr lang="it-IT" sz="2800" dirty="0"/>
              <a:t>contratto e </a:t>
            </a:r>
            <a:r>
              <a:rPr lang="it-IT" sz="2800" dirty="0" smtClean="0"/>
              <a:t>ricercatori A </a:t>
            </a:r>
            <a:r>
              <a:rPr lang="it-IT" sz="2800" dirty="0"/>
              <a:t>e </a:t>
            </a:r>
            <a:r>
              <a:rPr lang="it-IT" sz="2800" dirty="0" smtClean="0"/>
              <a:t>B (9%);</a:t>
            </a:r>
            <a:endParaRPr lang="it-IT" sz="2800" dirty="0"/>
          </a:p>
          <a:p>
            <a:r>
              <a:rPr lang="it-IT" sz="2800" b="1" dirty="0" smtClean="0"/>
              <a:t>PTA</a:t>
            </a:r>
            <a:r>
              <a:rPr lang="it-IT" sz="2800" dirty="0"/>
              <a:t>: </a:t>
            </a:r>
            <a:r>
              <a:rPr lang="it-IT" sz="2800" dirty="0" smtClean="0"/>
              <a:t>personale </a:t>
            </a:r>
            <a:r>
              <a:rPr lang="it-IT" sz="2800" dirty="0"/>
              <a:t>tecnico-amministrativo e </a:t>
            </a:r>
            <a:r>
              <a:rPr lang="it-IT" sz="2800" dirty="0" smtClean="0"/>
              <a:t>collaboratori </a:t>
            </a:r>
            <a:r>
              <a:rPr lang="it-IT" sz="2800" dirty="0"/>
              <a:t>esperti </a:t>
            </a:r>
            <a:r>
              <a:rPr lang="it-IT" sz="2800" dirty="0" smtClean="0"/>
              <a:t>linguistici (13%).</a:t>
            </a:r>
            <a:endParaRPr lang="it-IT" sz="2800" dirty="0"/>
          </a:p>
        </p:txBody>
      </p:sp>
      <p:grpSp>
        <p:nvGrpSpPr>
          <p:cNvPr id="3" name="Gruppo 2"/>
          <p:cNvGrpSpPr/>
          <p:nvPr/>
        </p:nvGrpSpPr>
        <p:grpSpPr>
          <a:xfrm>
            <a:off x="1401489" y="3286805"/>
            <a:ext cx="6182995" cy="3406600"/>
            <a:chOff x="1401489" y="3164879"/>
            <a:chExt cx="6182995" cy="3406600"/>
          </a:xfrm>
        </p:grpSpPr>
        <p:pic>
          <p:nvPicPr>
            <p:cNvPr id="8" name="Immagine 7" descr="fe6f60a3ef964ad5a3ca224e538f954a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449" y="3248298"/>
              <a:ext cx="6122035" cy="33231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CasellaDiTesto 1"/>
            <p:cNvSpPr txBox="1"/>
            <p:nvPr/>
          </p:nvSpPr>
          <p:spPr>
            <a:xfrm>
              <a:off x="1401489" y="3164879"/>
              <a:ext cx="46161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800" b="1" i="1" dirty="0" smtClean="0">
                  <a:solidFill>
                    <a:srgbClr val="FF0000"/>
                  </a:solidFill>
                  <a:ea typeface="Tahoma" panose="020B0604030504040204" pitchFamily="34" charset="0"/>
                  <a:cs typeface="Tahoma" panose="020B0604030504040204" pitchFamily="34" charset="0"/>
                </a:rPr>
                <a:t>Distribuzione geografica intervistati in relazione alla loro abitazione</a:t>
              </a:r>
              <a:endParaRPr lang="it-IT" sz="800" b="1" i="1" dirty="0">
                <a:solidFill>
                  <a:srgbClr val="FF0000"/>
                </a:solidFill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905690"/>
            <a:ext cx="5327951" cy="2751909"/>
          </a:xfrm>
          <a:prstGeom prst="rect">
            <a:avLst/>
          </a:prstGeom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11286992" y="6388916"/>
            <a:ext cx="779767" cy="365125"/>
          </a:xfrm>
        </p:spPr>
        <p:txBody>
          <a:bodyPr/>
          <a:lstStyle/>
          <a:p>
            <a:fld id="{042DF6C9-D7BC-2D4D-9673-EF37140ACDA4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254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3579223" y="177796"/>
            <a:ext cx="5782491" cy="7278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it-IT" sz="3200" b="1" dirty="0">
                <a:solidFill>
                  <a:schemeClr val="bg2">
                    <a:lumMod val="25000"/>
                  </a:schemeClr>
                </a:solidFill>
              </a:rPr>
              <a:t>Mobilità </a:t>
            </a: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</a:rPr>
              <a:t>quotidiana </a:t>
            </a:r>
            <a:r>
              <a:rPr lang="it-IT" sz="2800" b="1" dirty="0" smtClean="0">
                <a:solidFill>
                  <a:schemeClr val="bg2">
                    <a:lumMod val="25000"/>
                  </a:schemeClr>
                </a:solidFill>
              </a:rPr>
              <a:t>(1)</a:t>
            </a:r>
            <a:endParaRPr lang="it-IT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773206" y="4053002"/>
            <a:ext cx="9394523" cy="2426175"/>
          </a:xfrm>
        </p:spPr>
        <p:txBody>
          <a:bodyPr>
            <a:noAutofit/>
          </a:bodyPr>
          <a:lstStyle/>
          <a:p>
            <a:r>
              <a:rPr lang="it-IT" sz="1600" dirty="0" smtClean="0"/>
              <a:t>l’89</a:t>
            </a:r>
            <a:r>
              <a:rPr lang="it-IT" sz="1600" dirty="0"/>
              <a:t>% degli studenti dei corsi di laurea si spostano per motivi di studio dai 3 ai 5 giorni nella settimana durante il periodo delle lezioni; nei soli periodi di esami o senza lezioni, tali studenti raggiungono l’Università con minor frequenza, in media 1-2 giorni alla </a:t>
            </a:r>
            <a:r>
              <a:rPr lang="it-IT" sz="1600" dirty="0" smtClean="0"/>
              <a:t>settimana;</a:t>
            </a:r>
          </a:p>
          <a:p>
            <a:r>
              <a:rPr lang="it-IT" sz="1600" dirty="0" smtClean="0"/>
              <a:t>l’84</a:t>
            </a:r>
            <a:r>
              <a:rPr lang="it-IT" sz="1600" dirty="0"/>
              <a:t>% degli studenti post-laurea frequentano l’Università dai 3 ai 5 giorni nel periodo di lezioni, mentre nel periodo senza lezioni  il 12% di essi si sposta meno di 1 giorno a settimana e il 68,6% continua a frequentare l’Università per più di 5 giorni a </a:t>
            </a:r>
            <a:r>
              <a:rPr lang="it-IT" sz="1600" dirty="0" smtClean="0"/>
              <a:t>settimana;</a:t>
            </a:r>
          </a:p>
          <a:p>
            <a:r>
              <a:rPr lang="it-IT" sz="1600" dirty="0" smtClean="0"/>
              <a:t>Il </a:t>
            </a:r>
            <a:r>
              <a:rPr lang="it-IT" sz="1600" dirty="0"/>
              <a:t>personale docente-ricercatore ed il personale tecnico-amministrativo raggiungono il luogo di lavoro prevalentemente tutti i </a:t>
            </a:r>
            <a:r>
              <a:rPr lang="it-IT" sz="1600" dirty="0" smtClean="0"/>
              <a:t>giorni.</a:t>
            </a:r>
          </a:p>
        </p:txBody>
      </p:sp>
      <p:grpSp>
        <p:nvGrpSpPr>
          <p:cNvPr id="11" name="Gruppo 10"/>
          <p:cNvGrpSpPr/>
          <p:nvPr/>
        </p:nvGrpSpPr>
        <p:grpSpPr>
          <a:xfrm>
            <a:off x="1791678" y="1206866"/>
            <a:ext cx="9394523" cy="2294773"/>
            <a:chOff x="1791678" y="1206866"/>
            <a:chExt cx="9394523" cy="2294773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1678" y="1206866"/>
              <a:ext cx="9394523" cy="2294773"/>
            </a:xfrm>
            <a:prstGeom prst="rect">
              <a:avLst/>
            </a:prstGeom>
          </p:spPr>
        </p:pic>
        <p:sp>
          <p:nvSpPr>
            <p:cNvPr id="3" name="Ovale 2"/>
            <p:cNvSpPr/>
            <p:nvPr/>
          </p:nvSpPr>
          <p:spPr>
            <a:xfrm>
              <a:off x="5469510" y="3042456"/>
              <a:ext cx="775063" cy="45918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9572344" y="3042456"/>
              <a:ext cx="775063" cy="45918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3260459" y="58527"/>
            <a:ext cx="5782491" cy="50148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it-IT" sz="3200" b="1" dirty="0">
                <a:solidFill>
                  <a:schemeClr val="bg2">
                    <a:lumMod val="25000"/>
                  </a:schemeClr>
                </a:solidFill>
              </a:rPr>
              <a:t>Mobilità </a:t>
            </a: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</a:rPr>
              <a:t>quotidiana </a:t>
            </a:r>
            <a:r>
              <a:rPr lang="it-IT" sz="3100" b="1" dirty="0" smtClean="0">
                <a:solidFill>
                  <a:schemeClr val="bg2">
                    <a:lumMod val="25000"/>
                  </a:schemeClr>
                </a:solidFill>
              </a:rPr>
              <a:t>(2)</a:t>
            </a:r>
            <a:endParaRPr lang="it-IT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350330" y="810221"/>
            <a:ext cx="5385240" cy="2677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342900" indent="-342900" defTabSz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indent="0">
              <a:buNone/>
            </a:pPr>
            <a:r>
              <a:rPr lang="it-IT" dirty="0"/>
              <a:t>Non sussistono marcate differenze nella scelta del mezzo principale per recarsi all’Università nella stagione fredda e calda:</a:t>
            </a:r>
          </a:p>
          <a:p>
            <a:endParaRPr lang="it-IT" dirty="0"/>
          </a:p>
          <a:p>
            <a:r>
              <a:rPr lang="it-IT" dirty="0"/>
              <a:t>Servizio pubblico (79,14%)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 dirty="0"/>
              <a:t> Mezzo prevalente;</a:t>
            </a:r>
          </a:p>
          <a:p>
            <a:r>
              <a:rPr lang="it-IT" dirty="0"/>
              <a:t>Mezzi privati (11%): automobile (9,7%) + moto/scooter (1,6%) nella stagione fredda. Minore utilizzo dell’automobile a favore dell’uso di moto/scooter nella stagione calda;</a:t>
            </a:r>
          </a:p>
          <a:p>
            <a:r>
              <a:rPr lang="it-IT" dirty="0"/>
              <a:t>Mediamente il 10% si reca all’Università a piedi o in bicicletta, soprattutto nella stagione calda.</a:t>
            </a:r>
          </a:p>
          <a:p>
            <a:r>
              <a:rPr lang="it-IT" dirty="0" err="1"/>
              <a:t>Sharing</a:t>
            </a:r>
            <a:r>
              <a:rPr lang="it-IT" dirty="0"/>
              <a:t> </a:t>
            </a:r>
            <a:r>
              <a:rPr lang="it-IT" dirty="0" err="1"/>
              <a:t>Mobility</a:t>
            </a:r>
            <a:r>
              <a:rPr lang="it-IT" dirty="0"/>
              <a:t>: Solo lo 0,58% utilizza nella stagione fredda, e 1% nella stagione calda. I principali fruitori sono il personale docente-ricercatore e gli iscritti ali postlaurea.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Dati in linea con quanto emerso anche a livello nazionale.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538" y="3814355"/>
            <a:ext cx="5318744" cy="297426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104282" y="5089235"/>
            <a:ext cx="4877569" cy="1482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spcBef>
                <a:spcPts val="0"/>
              </a:spcBef>
            </a:pPr>
            <a:r>
              <a:rPr lang="it-IT" sz="1200" dirty="0"/>
              <a:t>mobilità dolce (piedi e bicicletta) </a:t>
            </a:r>
            <a:r>
              <a:rPr lang="it-IT" sz="1200" dirty="0">
                <a:sym typeface="Wingdings" panose="05000000000000000000" pitchFamily="2" charset="2"/>
              </a:rPr>
              <a:t> </a:t>
            </a:r>
            <a:r>
              <a:rPr lang="it-IT" sz="1200" dirty="0"/>
              <a:t>piccole distanze (fino a 2 km) ;</a:t>
            </a:r>
          </a:p>
          <a:p>
            <a:pPr>
              <a:spcBef>
                <a:spcPts val="0"/>
              </a:spcBef>
            </a:pPr>
            <a:r>
              <a:rPr lang="it-IT" sz="1200" dirty="0"/>
              <a:t>mezzo pubblico  </a:t>
            </a:r>
            <a:r>
              <a:rPr lang="it-IT" sz="1200" dirty="0">
                <a:sym typeface="Wingdings" panose="05000000000000000000" pitchFamily="2" charset="2"/>
              </a:rPr>
              <a:t> </a:t>
            </a:r>
            <a:r>
              <a:rPr lang="it-IT" sz="1200" dirty="0"/>
              <a:t>da 5km a 10 km;</a:t>
            </a:r>
          </a:p>
          <a:p>
            <a:pPr>
              <a:spcBef>
                <a:spcPts val="0"/>
              </a:spcBef>
            </a:pPr>
            <a:r>
              <a:rPr lang="it-IT" sz="1200" dirty="0"/>
              <a:t>mezzo pubblico, privato</a:t>
            </a:r>
            <a:r>
              <a:rPr lang="it-IT" sz="1200"/>
              <a:t>, </a:t>
            </a:r>
            <a:r>
              <a:rPr lang="it-IT" sz="1200" smtClean="0"/>
              <a:t>treno </a:t>
            </a:r>
            <a:r>
              <a:rPr lang="it-IT" sz="1200" dirty="0">
                <a:sym typeface="Wingdings" panose="05000000000000000000" pitchFamily="2" charset="2"/>
              </a:rPr>
              <a:t> </a:t>
            </a:r>
            <a:r>
              <a:rPr lang="it-IT" sz="1200" dirty="0"/>
              <a:t>10-20 km;</a:t>
            </a:r>
          </a:p>
          <a:p>
            <a:pPr>
              <a:spcBef>
                <a:spcPts val="0"/>
              </a:spcBef>
            </a:pPr>
            <a:r>
              <a:rPr lang="it-IT" sz="1200" dirty="0"/>
              <a:t>Treno </a:t>
            </a:r>
            <a:r>
              <a:rPr lang="it-IT" sz="1200" dirty="0">
                <a:sym typeface="Wingdings" panose="05000000000000000000" pitchFamily="2" charset="2"/>
              </a:rPr>
              <a:t> </a:t>
            </a:r>
            <a:r>
              <a:rPr lang="it-IT" sz="1200" dirty="0"/>
              <a:t>oltre 20km</a:t>
            </a:r>
          </a:p>
          <a:p>
            <a:pPr>
              <a:spcBef>
                <a:spcPts val="0"/>
              </a:spcBef>
            </a:pPr>
            <a:r>
              <a:rPr lang="it-IT" sz="1200" dirty="0" err="1"/>
              <a:t>Sharing</a:t>
            </a:r>
            <a:r>
              <a:rPr lang="it-IT" sz="1200" dirty="0"/>
              <a:t> </a:t>
            </a:r>
            <a:r>
              <a:rPr lang="it-IT" sz="1200" dirty="0" err="1"/>
              <a:t>Mobility</a:t>
            </a:r>
            <a:r>
              <a:rPr lang="it-IT" sz="1200" dirty="0"/>
              <a:t> </a:t>
            </a:r>
            <a:r>
              <a:rPr lang="it-IT" sz="1200" dirty="0">
                <a:sym typeface="Wingdings" panose="05000000000000000000" pitchFamily="2" charset="2"/>
              </a:rPr>
              <a:t> b</a:t>
            </a:r>
            <a:r>
              <a:rPr lang="it-IT" sz="1200" dirty="0"/>
              <a:t>revi distanze (fino a 5km) o lunghe distanze (oltre i 50km).</a:t>
            </a:r>
          </a:p>
        </p:txBody>
      </p:sp>
      <p:grpSp>
        <p:nvGrpSpPr>
          <p:cNvPr id="6" name="Gruppo 5"/>
          <p:cNvGrpSpPr/>
          <p:nvPr/>
        </p:nvGrpSpPr>
        <p:grpSpPr>
          <a:xfrm>
            <a:off x="936540" y="687998"/>
            <a:ext cx="5413790" cy="2896539"/>
            <a:chOff x="936540" y="687998"/>
            <a:chExt cx="5413790" cy="2896539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540" y="687998"/>
              <a:ext cx="5413790" cy="2896539"/>
            </a:xfrm>
            <a:prstGeom prst="rect">
              <a:avLst/>
            </a:prstGeom>
          </p:spPr>
        </p:pic>
        <p:sp>
          <p:nvSpPr>
            <p:cNvPr id="5" name="Parentesi graffa aperta 4"/>
            <p:cNvSpPr/>
            <p:nvPr/>
          </p:nvSpPr>
          <p:spPr>
            <a:xfrm rot="16200000">
              <a:off x="1849327" y="2677435"/>
              <a:ext cx="155701" cy="1151759"/>
            </a:xfrm>
            <a:prstGeom prst="leftBrac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Parentesi graffa aperta 11"/>
            <p:cNvSpPr/>
            <p:nvPr/>
          </p:nvSpPr>
          <p:spPr>
            <a:xfrm rot="16200000">
              <a:off x="4289911" y="2673920"/>
              <a:ext cx="172717" cy="1178718"/>
            </a:xfrm>
            <a:prstGeom prst="leftBrac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67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360022" y="58527"/>
            <a:ext cx="8307977" cy="5014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it-IT" sz="2400" b="1" dirty="0" smtClean="0">
                <a:solidFill>
                  <a:schemeClr val="bg2">
                    <a:lumMod val="25000"/>
                  </a:schemeClr>
                </a:solidFill>
              </a:rPr>
              <a:t>Tempi di spostamento e difficoltà sul percorso</a:t>
            </a:r>
            <a:endParaRPr lang="it-IT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2112283" y="750685"/>
            <a:ext cx="9452700" cy="1484515"/>
          </a:xfrm>
        </p:spPr>
        <p:txBody>
          <a:bodyPr>
            <a:normAutofit fontScale="55000" lnSpcReduction="20000"/>
          </a:bodyPr>
          <a:lstStyle/>
          <a:p>
            <a:r>
              <a:rPr lang="it-IT" sz="2800" b="1" dirty="0" smtClean="0"/>
              <a:t>Tempo medio per raggiungere la sede di studio/lavoro </a:t>
            </a:r>
            <a:r>
              <a:rPr lang="it-IT" sz="2800" dirty="0" smtClean="0"/>
              <a:t>: 1 h (media nazionale 1h e 40 </a:t>
            </a:r>
            <a:r>
              <a:rPr lang="it-IT" sz="2800" dirty="0" err="1" smtClean="0"/>
              <a:t>min</a:t>
            </a:r>
            <a:r>
              <a:rPr lang="it-IT" sz="2800" dirty="0" smtClean="0"/>
              <a:t>);</a:t>
            </a:r>
            <a:endParaRPr lang="it-IT" sz="2800" dirty="0"/>
          </a:p>
          <a:p>
            <a:r>
              <a:rPr lang="it-IT" sz="2800" b="1" dirty="0" smtClean="0"/>
              <a:t>Tragitto di andata</a:t>
            </a:r>
            <a:r>
              <a:rPr lang="it-IT" sz="2800" dirty="0" smtClean="0"/>
              <a:t>: l’8% degli intervistati effettua una </a:t>
            </a:r>
            <a:r>
              <a:rPr lang="it-IT" sz="2800" dirty="0"/>
              <a:t>sosta (accompagnare figli o altre </a:t>
            </a:r>
            <a:r>
              <a:rPr lang="it-IT" sz="2800" dirty="0" smtClean="0"/>
              <a:t>persone);</a:t>
            </a:r>
            <a:endParaRPr lang="it-IT" sz="2800" dirty="0"/>
          </a:p>
          <a:p>
            <a:r>
              <a:rPr lang="it-IT" sz="2800" b="1" dirty="0"/>
              <a:t>Tragitto di </a:t>
            </a:r>
            <a:r>
              <a:rPr lang="it-IT" sz="2800" b="1" dirty="0" smtClean="0"/>
              <a:t>ritorno</a:t>
            </a:r>
            <a:r>
              <a:rPr lang="it-IT" sz="2800" dirty="0"/>
              <a:t>: </a:t>
            </a:r>
            <a:r>
              <a:rPr lang="it-IT" sz="2800" dirty="0" smtClean="0"/>
              <a:t>il 24% </a:t>
            </a:r>
            <a:r>
              <a:rPr lang="it-IT" sz="2800" dirty="0"/>
              <a:t>effettua una sosta </a:t>
            </a:r>
            <a:r>
              <a:rPr lang="it-IT" sz="2800" dirty="0" smtClean="0"/>
              <a:t>(acquisti e commissioni, accompagnare figli, attività del tempo libero);</a:t>
            </a:r>
          </a:p>
          <a:p>
            <a:r>
              <a:rPr lang="it-IT" sz="2700" dirty="0"/>
              <a:t>F</a:t>
            </a:r>
            <a:r>
              <a:rPr lang="it-IT" sz="2700" dirty="0" smtClean="0"/>
              <a:t>attori sociodemografici: </a:t>
            </a:r>
            <a:r>
              <a:rPr lang="it-IT" sz="2700" dirty="0"/>
              <a:t>in particolare il genere, l’età e la condizione socio-professionale.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264" y="2235200"/>
            <a:ext cx="6893172" cy="4375372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7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600167" y="116604"/>
            <a:ext cx="7567748" cy="50148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it-IT" sz="2700" b="1" dirty="0">
                <a:solidFill>
                  <a:schemeClr val="bg2">
                    <a:lumMod val="25000"/>
                  </a:schemeClr>
                </a:solidFill>
              </a:rPr>
              <a:t>Motivi di preferenza per tipologia di </a:t>
            </a:r>
            <a:r>
              <a:rPr lang="it-IT" sz="2700" b="1" dirty="0" smtClean="0">
                <a:solidFill>
                  <a:schemeClr val="bg2">
                    <a:lumMod val="25000"/>
                  </a:schemeClr>
                </a:solidFill>
              </a:rPr>
              <a:t>mezzo</a:t>
            </a:r>
            <a:endParaRPr lang="it-IT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829" y="670172"/>
            <a:ext cx="4267200" cy="2903334"/>
          </a:xfrm>
          <a:prstGeom prst="rect">
            <a:avLst/>
          </a:prstGeom>
          <a:ln>
            <a:solidFill>
              <a:srgbClr val="0B234E"/>
            </a:solidFill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4641" y="670172"/>
            <a:ext cx="4612412" cy="2895501"/>
          </a:xfrm>
          <a:prstGeom prst="rect">
            <a:avLst/>
          </a:prstGeom>
          <a:ln>
            <a:solidFill>
              <a:srgbClr val="092754"/>
            </a:solidFill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4857" y="3856809"/>
            <a:ext cx="4267200" cy="2819400"/>
          </a:xfrm>
          <a:prstGeom prst="rect">
            <a:avLst/>
          </a:prstGeom>
          <a:ln>
            <a:solidFill>
              <a:srgbClr val="17406D"/>
            </a:solidFill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0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360023" y="101345"/>
            <a:ext cx="7567748" cy="50148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it-IT" sz="3200" b="1" dirty="0" err="1" smtClean="0">
                <a:solidFill>
                  <a:schemeClr val="bg2">
                    <a:lumMod val="25000"/>
                  </a:schemeClr>
                </a:solidFill>
              </a:rPr>
              <a:t>Sharing</a:t>
            </a: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3200" b="1" dirty="0" err="1" smtClean="0">
                <a:solidFill>
                  <a:schemeClr val="bg2">
                    <a:lumMod val="25000"/>
                  </a:schemeClr>
                </a:solidFill>
              </a:rPr>
              <a:t>mobility</a:t>
            </a: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3100" b="1" dirty="0" smtClean="0">
                <a:solidFill>
                  <a:schemeClr val="bg2">
                    <a:lumMod val="25000"/>
                  </a:schemeClr>
                </a:solidFill>
              </a:rPr>
              <a:t>(1)</a:t>
            </a:r>
            <a:endParaRPr lang="it-IT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538" y="2358532"/>
            <a:ext cx="7445233" cy="4065470"/>
          </a:xfrm>
          <a:prstGeom prst="rect">
            <a:avLst/>
          </a:prstGeom>
        </p:spPr>
      </p:pic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10403"/>
              </p:ext>
            </p:extLst>
          </p:nvPr>
        </p:nvGraphicFramePr>
        <p:xfrm>
          <a:off x="3373118" y="853619"/>
          <a:ext cx="6093099" cy="10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620"/>
                <a:gridCol w="1218620"/>
                <a:gridCol w="1792852"/>
                <a:gridCol w="873041"/>
                <a:gridCol w="989966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it-IT" sz="1600" i="1" dirty="0" smtClean="0"/>
                        <a:t>Ha mai sentito parlare di servizi di mobilità condivisa? (%SI)</a:t>
                      </a:r>
                      <a:endParaRPr lang="it-IT" sz="16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24729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Studenti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Post Laurea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Docenti-Ricercatori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PTA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Totale</a:t>
                      </a:r>
                      <a:endParaRPr lang="it-IT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59,4%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6,7%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8,9%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11,5%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86,5%</a:t>
                      </a:r>
                      <a:endParaRPr lang="it-IT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9355383" y="3567993"/>
            <a:ext cx="2460073" cy="1334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dirty="0" smtClean="0"/>
              <a:t>Condivisione viaggio con:</a:t>
            </a:r>
            <a:endParaRPr lang="it-IT" sz="1400" b="1" dirty="0" smtClean="0"/>
          </a:p>
          <a:p>
            <a:r>
              <a:rPr lang="it-IT" sz="1400" b="1" dirty="0" smtClean="0"/>
              <a:t>familiari/parenti (57%)</a:t>
            </a:r>
          </a:p>
          <a:p>
            <a:r>
              <a:rPr lang="it-IT" sz="1400" b="1" dirty="0" smtClean="0"/>
              <a:t>i </a:t>
            </a:r>
            <a:r>
              <a:rPr lang="it-IT" sz="1400" b="1" dirty="0"/>
              <a:t>colleghi/altri studenti dell’Ateneo (34%)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360023" y="101345"/>
            <a:ext cx="7567748" cy="50148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it-IT" sz="3200" b="1" dirty="0" err="1" smtClean="0">
                <a:solidFill>
                  <a:schemeClr val="bg2">
                    <a:lumMod val="25000"/>
                  </a:schemeClr>
                </a:solidFill>
              </a:rPr>
              <a:t>Sharing</a:t>
            </a: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3200" b="1" dirty="0" err="1" smtClean="0">
                <a:solidFill>
                  <a:schemeClr val="bg2">
                    <a:lumMod val="25000"/>
                  </a:schemeClr>
                </a:solidFill>
              </a:rPr>
              <a:t>mobility</a:t>
            </a:r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3100" b="1" dirty="0" smtClean="0">
                <a:solidFill>
                  <a:schemeClr val="bg2">
                    <a:lumMod val="25000"/>
                  </a:schemeClr>
                </a:solidFill>
              </a:rPr>
              <a:t>(2)</a:t>
            </a:r>
            <a:endParaRPr lang="it-IT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6566" y="675464"/>
            <a:ext cx="6754147" cy="3289793"/>
          </a:xfrm>
          <a:prstGeom prst="rect">
            <a:avLst/>
          </a:prstGeom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1842259" y="4595677"/>
            <a:ext cx="3865813" cy="18420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b="1" i="1" dirty="0" smtClean="0"/>
              <a:t>Aspetti </a:t>
            </a:r>
            <a:r>
              <a:rPr lang="it-IT" sz="1400" b="1" i="1" dirty="0"/>
              <a:t>“molto importanti” dei servizi di mobilità condivisa </a:t>
            </a:r>
            <a:endParaRPr lang="it-IT" sz="1400" b="1" dirty="0" smtClean="0"/>
          </a:p>
          <a:p>
            <a:pPr>
              <a:buFont typeface="+mj-lt"/>
              <a:buAutoNum type="arabicPeriod"/>
            </a:pPr>
            <a:r>
              <a:rPr lang="it-IT" sz="1400" dirty="0" smtClean="0"/>
              <a:t>Convenienza economica (56%)</a:t>
            </a:r>
          </a:p>
          <a:p>
            <a:pPr>
              <a:buFont typeface="+mj-lt"/>
              <a:buAutoNum type="arabicPeriod"/>
            </a:pPr>
            <a:r>
              <a:rPr lang="it-IT" sz="1400" dirty="0" smtClean="0"/>
              <a:t>Rispetto dell’ambiente (39%)</a:t>
            </a:r>
          </a:p>
          <a:p>
            <a:pPr>
              <a:buFont typeface="+mj-lt"/>
              <a:buAutoNum type="arabicPeriod"/>
            </a:pPr>
            <a:r>
              <a:rPr lang="it-IT" sz="1400" dirty="0"/>
              <a:t>Non pagare il </a:t>
            </a:r>
            <a:r>
              <a:rPr lang="it-IT" sz="1400" dirty="0" smtClean="0"/>
              <a:t>parcheggio (34%)</a:t>
            </a:r>
          </a:p>
          <a:p>
            <a:pPr>
              <a:buFont typeface="+mj-lt"/>
              <a:buAutoNum type="arabicPeriod"/>
            </a:pPr>
            <a:r>
              <a:rPr lang="it-IT" sz="1400" dirty="0"/>
              <a:t>Non pagare per </a:t>
            </a:r>
            <a:r>
              <a:rPr lang="it-IT" sz="1400" dirty="0" smtClean="0"/>
              <a:t>mantenimento (31%)</a:t>
            </a:r>
            <a:endParaRPr lang="it-IT" sz="1400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243782" y="4665533"/>
            <a:ext cx="5781963" cy="18420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400" b="1" i="1" dirty="0"/>
              <a:t>Aspetti “molto </a:t>
            </a:r>
            <a:r>
              <a:rPr lang="it-IT" sz="1400" b="1" i="1" dirty="0" smtClean="0"/>
              <a:t>negativi” </a:t>
            </a:r>
            <a:r>
              <a:rPr lang="it-IT" sz="1400" b="1" i="1" dirty="0"/>
              <a:t>dei servizi di mobilità condivisa </a:t>
            </a:r>
            <a:endParaRPr lang="it-IT" sz="1400" b="1" dirty="0"/>
          </a:p>
          <a:p>
            <a:pPr>
              <a:buFont typeface="+mj-lt"/>
              <a:buAutoNum type="arabicPeriod"/>
            </a:pPr>
            <a:r>
              <a:rPr lang="it-IT" sz="1400" dirty="0" smtClean="0"/>
              <a:t>Presenza </a:t>
            </a:r>
            <a:r>
              <a:rPr lang="it-IT" sz="1400" dirty="0"/>
              <a:t>di pochi mezzi e/o non sempre </a:t>
            </a:r>
            <a:r>
              <a:rPr lang="it-IT" sz="1400" dirty="0" smtClean="0"/>
              <a:t>disponibili (40%)</a:t>
            </a:r>
          </a:p>
          <a:p>
            <a:pPr>
              <a:buFont typeface="+mj-lt"/>
              <a:buAutoNum type="arabicPeriod"/>
            </a:pPr>
            <a:r>
              <a:rPr lang="it-IT" sz="1400" dirty="0"/>
              <a:t>Limitata adeguatezza dei servizi rispetto alle mie necessità di </a:t>
            </a:r>
            <a:r>
              <a:rPr lang="it-IT" sz="1400" dirty="0" smtClean="0"/>
              <a:t>spostamento (34%)</a:t>
            </a:r>
          </a:p>
          <a:p>
            <a:pPr>
              <a:buFont typeface="+mj-lt"/>
              <a:buAutoNum type="arabicPeriod"/>
            </a:pPr>
            <a:r>
              <a:rPr lang="it-IT" sz="1400" dirty="0"/>
              <a:t>Prezzi </a:t>
            </a:r>
            <a:r>
              <a:rPr lang="it-IT" sz="1400" dirty="0" smtClean="0"/>
              <a:t>alti (30%)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786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2360023" y="101345"/>
            <a:ext cx="7567748" cy="50148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it-IT" sz="3200" b="1" dirty="0" smtClean="0">
                <a:solidFill>
                  <a:schemeClr val="bg2">
                    <a:lumMod val="25000"/>
                  </a:schemeClr>
                </a:solidFill>
              </a:rPr>
              <a:t>Soddisfazione</a:t>
            </a:r>
            <a:endParaRPr lang="it-IT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2360023" y="5342919"/>
            <a:ext cx="8483468" cy="14114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342900" indent="-342900" defTabSz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 defTabSz="4572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it-IT" sz="1600" dirty="0"/>
              <a:t>Mediamente gli utenti si dichiarano soddisfatti nel raggiungere il luogo di lavoro/studio, anche se la soddisfazione media supera di poco la </a:t>
            </a:r>
            <a:r>
              <a:rPr lang="it-IT" sz="1600" dirty="0" smtClean="0"/>
              <a:t>sufficienza;</a:t>
            </a:r>
          </a:p>
          <a:p>
            <a:pPr marL="0" indent="0">
              <a:buNone/>
            </a:pPr>
            <a:r>
              <a:rPr lang="it-IT" sz="1600" dirty="0" smtClean="0"/>
              <a:t> </a:t>
            </a:r>
            <a:endParaRPr lang="it-IT" sz="1600" dirty="0"/>
          </a:p>
          <a:p>
            <a:r>
              <a:rPr lang="it-IT" sz="1600" dirty="0"/>
              <a:t>La categoria ”meno soddisfatta” risulta quella costituita dagli studenti.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637" y="940434"/>
            <a:ext cx="6942290" cy="4064878"/>
          </a:xfrm>
          <a:prstGeom prst="rect">
            <a:avLst/>
          </a:prstGeom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C9-D7BC-2D4D-9673-EF37140ACDA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1497</TotalTime>
  <Words>749</Words>
  <Application>Microsoft Office PowerPoint</Application>
  <PresentationFormat>Widescreen</PresentationFormat>
  <Paragraphs>90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Filo</vt:lpstr>
      <vt:lpstr>La Sharing Mobility all’Università degli Studi di Milano</vt:lpstr>
      <vt:lpstr>Caratteristiche del campione</vt:lpstr>
      <vt:lpstr>Mobilità quotidiana (1)</vt:lpstr>
      <vt:lpstr>Mobilità quotidiana (2)</vt:lpstr>
      <vt:lpstr>Tempi di spostamento e difficoltà sul percorso</vt:lpstr>
      <vt:lpstr>Motivi di preferenza per tipologia di mezzo</vt:lpstr>
      <vt:lpstr>Sharing mobility (1)</vt:lpstr>
      <vt:lpstr>Sharing mobility (2)</vt:lpstr>
      <vt:lpstr>Soddisfazione</vt:lpstr>
      <vt:lpstr>Grazie per l’attenzione.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Gelpi Mattea</cp:lastModifiedBy>
  <cp:revision>91</cp:revision>
  <dcterms:created xsi:type="dcterms:W3CDTF">2017-03-13T15:35:27Z</dcterms:created>
  <dcterms:modified xsi:type="dcterms:W3CDTF">2017-09-18T09:27:03Z</dcterms:modified>
</cp:coreProperties>
</file>