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Lst>
  <p:notesMasterIdLst>
    <p:notesMasterId r:id="rId24"/>
  </p:notesMasterIdLst>
  <p:handoutMasterIdLst>
    <p:handoutMasterId r:id="rId25"/>
  </p:handoutMasterIdLst>
  <p:sldIdLst>
    <p:sldId id="259" r:id="rId2"/>
    <p:sldId id="318" r:id="rId3"/>
    <p:sldId id="319" r:id="rId4"/>
    <p:sldId id="326" r:id="rId5"/>
    <p:sldId id="324" r:id="rId6"/>
    <p:sldId id="325" r:id="rId7"/>
    <p:sldId id="322" r:id="rId8"/>
    <p:sldId id="320" r:id="rId9"/>
    <p:sldId id="330" r:id="rId10"/>
    <p:sldId id="333" r:id="rId11"/>
    <p:sldId id="332" r:id="rId12"/>
    <p:sldId id="335" r:id="rId13"/>
    <p:sldId id="336" r:id="rId14"/>
    <p:sldId id="337" r:id="rId15"/>
    <p:sldId id="331" r:id="rId16"/>
    <p:sldId id="342" r:id="rId17"/>
    <p:sldId id="339" r:id="rId18"/>
    <p:sldId id="340" r:id="rId19"/>
    <p:sldId id="341" r:id="rId20"/>
    <p:sldId id="334" r:id="rId21"/>
    <p:sldId id="338" r:id="rId22"/>
    <p:sldId id="329" r:id="rId23"/>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lpi Mattea" initials="G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F01"/>
    <a:srgbClr val="FFFFFF"/>
    <a:srgbClr val="DE00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994" autoAdjust="0"/>
  </p:normalViewPr>
  <p:slideViewPr>
    <p:cSldViewPr>
      <p:cViewPr varScale="1">
        <p:scale>
          <a:sx n="107" d="100"/>
          <a:sy n="107" d="100"/>
        </p:scale>
        <p:origin x="1404" y="102"/>
      </p:cViewPr>
      <p:guideLst>
        <p:guide orient="horz" pos="2160"/>
        <p:guide pos="2880"/>
      </p:guideLst>
    </p:cSldViewPr>
  </p:slideViewPr>
  <p:outlineViewPr>
    <p:cViewPr>
      <p:scale>
        <a:sx n="33" d="100"/>
        <a:sy n="33" d="100"/>
      </p:scale>
      <p:origin x="72"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1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dataserver.divsi.unimi.it\stipendi\Mobility\Varie\Contributi2014_2016.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1"/>
          <c:tx>
            <c:strRef>
              <c:f>Foglio1!$C$1</c:f>
              <c:strCache>
                <c:ptCount val="1"/>
                <c:pt idx="0">
                  <c:v>CONTRIBUTO</c:v>
                </c:pt>
              </c:strCache>
            </c:strRef>
          </c:tx>
          <c:marker>
            <c:symbol val="none"/>
          </c:marker>
          <c:cat>
            <c:strRef>
              <c:f>Foglio1!$A$2:$A$4</c:f>
              <c:strCache>
                <c:ptCount val="3"/>
                <c:pt idx="0">
                  <c:v>2014</c:v>
                </c:pt>
                <c:pt idx="1">
                  <c:v>2015</c:v>
                </c:pt>
                <c:pt idx="2">
                  <c:v>2016*</c:v>
                </c:pt>
              </c:strCache>
            </c:strRef>
          </c:cat>
          <c:val>
            <c:numRef>
              <c:f>Foglio1!$C$2:$C$4</c:f>
              <c:numCache>
                <c:formatCode>_-[$€-410]\ * #,##0.00_-;\-[$€-410]\ * #,##0.00_-;_-[$€-410]\ * "-"??_-;_-@_-</c:formatCode>
                <c:ptCount val="3"/>
                <c:pt idx="0">
                  <c:v>298424.46000000002</c:v>
                </c:pt>
                <c:pt idx="1">
                  <c:v>361563.88</c:v>
                </c:pt>
                <c:pt idx="2">
                  <c:v>481415.37</c:v>
                </c:pt>
              </c:numCache>
            </c:numRef>
          </c:val>
          <c:smooth val="0"/>
        </c:ser>
        <c:dLbls>
          <c:showLegendKey val="0"/>
          <c:showVal val="0"/>
          <c:showCatName val="0"/>
          <c:showSerName val="0"/>
          <c:showPercent val="0"/>
          <c:showBubbleSize val="0"/>
        </c:dLbls>
        <c:marker val="1"/>
        <c:smooth val="0"/>
        <c:axId val="189937408"/>
        <c:axId val="189937968"/>
      </c:lineChart>
      <c:lineChart>
        <c:grouping val="stacked"/>
        <c:varyColors val="0"/>
        <c:ser>
          <c:idx val="0"/>
          <c:order val="0"/>
          <c:tx>
            <c:strRef>
              <c:f>Foglio1!$B$1</c:f>
              <c:strCache>
                <c:ptCount val="1"/>
                <c:pt idx="0">
                  <c:v>N. UTENTI</c:v>
                </c:pt>
              </c:strCache>
            </c:strRef>
          </c:tx>
          <c:marker>
            <c:symbol val="none"/>
          </c:marker>
          <c:cat>
            <c:strRef>
              <c:f>Foglio1!$A$2:$A$4</c:f>
              <c:strCache>
                <c:ptCount val="3"/>
                <c:pt idx="0">
                  <c:v>2014</c:v>
                </c:pt>
                <c:pt idx="1">
                  <c:v>2015</c:v>
                </c:pt>
                <c:pt idx="2">
                  <c:v>2016*</c:v>
                </c:pt>
              </c:strCache>
            </c:strRef>
          </c:cat>
          <c:val>
            <c:numRef>
              <c:f>Foglio1!$B$2:$B$4</c:f>
              <c:numCache>
                <c:formatCode>General</c:formatCode>
                <c:ptCount val="3"/>
                <c:pt idx="0">
                  <c:v>1961</c:v>
                </c:pt>
                <c:pt idx="1">
                  <c:v>2109</c:v>
                </c:pt>
                <c:pt idx="2">
                  <c:v>2223</c:v>
                </c:pt>
              </c:numCache>
            </c:numRef>
          </c:val>
          <c:smooth val="0"/>
        </c:ser>
        <c:dLbls>
          <c:showLegendKey val="0"/>
          <c:showVal val="0"/>
          <c:showCatName val="0"/>
          <c:showSerName val="0"/>
          <c:showPercent val="0"/>
          <c:showBubbleSize val="0"/>
        </c:dLbls>
        <c:marker val="1"/>
        <c:smooth val="0"/>
        <c:axId val="189939088"/>
        <c:axId val="189938528"/>
      </c:lineChart>
      <c:catAx>
        <c:axId val="189937408"/>
        <c:scaling>
          <c:orientation val="minMax"/>
        </c:scaling>
        <c:delete val="0"/>
        <c:axPos val="b"/>
        <c:majorGridlines/>
        <c:numFmt formatCode="General" sourceLinked="1"/>
        <c:majorTickMark val="out"/>
        <c:minorTickMark val="none"/>
        <c:tickLblPos val="nextTo"/>
        <c:crossAx val="189937968"/>
        <c:crosses val="autoZero"/>
        <c:auto val="1"/>
        <c:lblAlgn val="ctr"/>
        <c:lblOffset val="100"/>
        <c:noMultiLvlLbl val="0"/>
      </c:catAx>
      <c:valAx>
        <c:axId val="189937968"/>
        <c:scaling>
          <c:orientation val="minMax"/>
        </c:scaling>
        <c:delete val="0"/>
        <c:axPos val="l"/>
        <c:majorGridlines/>
        <c:numFmt formatCode="_-[$€-410]\ * #,##0.00_-;\-[$€-410]\ * #,##0.00_-;_-[$€-410]\ * &quot;-&quot;??_-;_-@_-" sourceLinked="1"/>
        <c:majorTickMark val="out"/>
        <c:minorTickMark val="none"/>
        <c:tickLblPos val="nextTo"/>
        <c:crossAx val="189937408"/>
        <c:crosses val="autoZero"/>
        <c:crossBetween val="between"/>
      </c:valAx>
      <c:valAx>
        <c:axId val="189938528"/>
        <c:scaling>
          <c:orientation val="minMax"/>
        </c:scaling>
        <c:delete val="0"/>
        <c:axPos val="r"/>
        <c:numFmt formatCode="General" sourceLinked="1"/>
        <c:majorTickMark val="out"/>
        <c:minorTickMark val="none"/>
        <c:tickLblPos val="nextTo"/>
        <c:crossAx val="189939088"/>
        <c:crosses val="max"/>
        <c:crossBetween val="between"/>
      </c:valAx>
      <c:catAx>
        <c:axId val="189939088"/>
        <c:scaling>
          <c:orientation val="minMax"/>
        </c:scaling>
        <c:delete val="1"/>
        <c:axPos val="b"/>
        <c:numFmt formatCode="General" sourceLinked="1"/>
        <c:majorTickMark val="out"/>
        <c:minorTickMark val="none"/>
        <c:tickLblPos val="nextTo"/>
        <c:crossAx val="189938528"/>
        <c:crosses val="autoZero"/>
        <c:auto val="1"/>
        <c:lblAlgn val="ctr"/>
        <c:lblOffset val="100"/>
        <c:noMultiLvlLbl val="0"/>
      </c:cat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pPr>
              <a:defRPr/>
            </a:pPr>
            <a:endParaRPr lang="it-IT"/>
          </a:p>
        </p:txBody>
      </p:sp>
      <p:sp>
        <p:nvSpPr>
          <p:cNvPr id="3" name="Segnaposto data 2"/>
          <p:cNvSpPr>
            <a:spLocks noGrp="1"/>
          </p:cNvSpPr>
          <p:nvPr>
            <p:ph type="dt" sz="quarter" idx="1"/>
          </p:nvPr>
        </p:nvSpPr>
        <p:spPr>
          <a:xfrm>
            <a:off x="3849689" y="0"/>
            <a:ext cx="2946400" cy="496888"/>
          </a:xfrm>
          <a:prstGeom prst="rect">
            <a:avLst/>
          </a:prstGeom>
        </p:spPr>
        <p:txBody>
          <a:bodyPr vert="horz" lIns="91431" tIns="45715" rIns="91431" bIns="45715" rtlCol="0"/>
          <a:lstStyle>
            <a:lvl1pPr algn="r">
              <a:defRPr sz="1200" smtClean="0"/>
            </a:lvl1pPr>
          </a:lstStyle>
          <a:p>
            <a:pPr>
              <a:defRPr/>
            </a:pPr>
            <a:fld id="{7E62DFC6-8A86-4FE2-BD5A-97E29AAE60C6}" type="datetimeFigureOut">
              <a:rPr lang="it-IT"/>
              <a:pPr>
                <a:defRPr/>
              </a:pPr>
              <a:t>15/09/2017</a:t>
            </a:fld>
            <a:endParaRPr lang="it-IT"/>
          </a:p>
        </p:txBody>
      </p:sp>
      <p:sp>
        <p:nvSpPr>
          <p:cNvPr id="4" name="Segnaposto piè di pagina 3"/>
          <p:cNvSpPr>
            <a:spLocks noGrp="1"/>
          </p:cNvSpPr>
          <p:nvPr>
            <p:ph type="ftr" sz="quarter" idx="2"/>
          </p:nvPr>
        </p:nvSpPr>
        <p:spPr>
          <a:xfrm>
            <a:off x="0" y="9428164"/>
            <a:ext cx="2946400" cy="496887"/>
          </a:xfrm>
          <a:prstGeom prst="rect">
            <a:avLst/>
          </a:prstGeom>
        </p:spPr>
        <p:txBody>
          <a:bodyPr vert="horz" lIns="91431" tIns="45715" rIns="91431" bIns="45715" rtlCol="0" anchor="b"/>
          <a:lstStyle>
            <a:lvl1pPr algn="l">
              <a:defRPr sz="1200" smtClean="0"/>
            </a:lvl1pPr>
          </a:lstStyle>
          <a:p>
            <a:pPr>
              <a:defRPr/>
            </a:pPr>
            <a:endParaRPr lang="it-IT"/>
          </a:p>
        </p:txBody>
      </p:sp>
      <p:sp>
        <p:nvSpPr>
          <p:cNvPr id="5" name="Segnaposto numero diapositiva 4"/>
          <p:cNvSpPr>
            <a:spLocks noGrp="1"/>
          </p:cNvSpPr>
          <p:nvPr>
            <p:ph type="sldNum" sz="quarter" idx="3"/>
          </p:nvPr>
        </p:nvSpPr>
        <p:spPr>
          <a:xfrm>
            <a:off x="3849689" y="9428164"/>
            <a:ext cx="2946400" cy="496887"/>
          </a:xfrm>
          <a:prstGeom prst="rect">
            <a:avLst/>
          </a:prstGeom>
        </p:spPr>
        <p:txBody>
          <a:bodyPr vert="horz" lIns="91431" tIns="45715" rIns="91431" bIns="45715" rtlCol="0" anchor="b"/>
          <a:lstStyle>
            <a:lvl1pPr algn="r">
              <a:defRPr sz="1200" smtClean="0"/>
            </a:lvl1pPr>
          </a:lstStyle>
          <a:p>
            <a:pPr>
              <a:defRPr/>
            </a:pPr>
            <a:fld id="{9FDCB05E-FD43-4B09-84C3-D62243BF6323}" type="slidenum">
              <a:rPr lang="it-IT"/>
              <a:pPr>
                <a:defRPr/>
              </a:pPr>
              <a:t>‹N›</a:t>
            </a:fld>
            <a:endParaRPr lang="it-IT"/>
          </a:p>
        </p:txBody>
      </p:sp>
    </p:spTree>
    <p:extLst>
      <p:ext uri="{BB962C8B-B14F-4D97-AF65-F5344CB8AC3E}">
        <p14:creationId xmlns:p14="http://schemas.microsoft.com/office/powerpoint/2010/main" val="118997420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31" tIns="45715" rIns="91431" bIns="45715"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49689" y="0"/>
            <a:ext cx="2946400" cy="496888"/>
          </a:xfrm>
          <a:prstGeom prst="rect">
            <a:avLst/>
          </a:prstGeom>
        </p:spPr>
        <p:txBody>
          <a:bodyPr vert="horz" lIns="91431" tIns="45715" rIns="91431" bIns="45715" rtlCol="0"/>
          <a:lstStyle>
            <a:lvl1pPr algn="r" fontAlgn="auto">
              <a:spcBef>
                <a:spcPts val="0"/>
              </a:spcBef>
              <a:spcAft>
                <a:spcPts val="0"/>
              </a:spcAft>
              <a:defRPr sz="1200">
                <a:latin typeface="+mn-lt"/>
                <a:cs typeface="+mn-cs"/>
              </a:defRPr>
            </a:lvl1pPr>
          </a:lstStyle>
          <a:p>
            <a:pPr>
              <a:defRPr/>
            </a:pPr>
            <a:fld id="{A2FF8097-7DCD-4324-A2BF-16915CC67858}" type="datetimeFigureOut">
              <a:rPr lang="it-IT"/>
              <a:pPr>
                <a:defRPr/>
              </a:pPr>
              <a:t>15/09/2017</a:t>
            </a:fld>
            <a:endParaRPr lang="it-IT" dirty="0"/>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pPr lvl="0"/>
            <a:endParaRPr lang="it-IT" noProof="0" dirty="0"/>
          </a:p>
        </p:txBody>
      </p:sp>
      <p:sp>
        <p:nvSpPr>
          <p:cNvPr id="5" name="Segnaposto note 4"/>
          <p:cNvSpPr>
            <a:spLocks noGrp="1"/>
          </p:cNvSpPr>
          <p:nvPr>
            <p:ph type="body" sz="quarter" idx="3"/>
          </p:nvPr>
        </p:nvSpPr>
        <p:spPr>
          <a:xfrm>
            <a:off x="679450" y="4714876"/>
            <a:ext cx="5438775" cy="4467225"/>
          </a:xfrm>
          <a:prstGeom prst="rect">
            <a:avLst/>
          </a:prstGeom>
        </p:spPr>
        <p:txBody>
          <a:bodyPr vert="horz" lIns="91431" tIns="45715" rIns="91431" bIns="45715"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4"/>
            <a:ext cx="2946400" cy="496887"/>
          </a:xfrm>
          <a:prstGeom prst="rect">
            <a:avLst/>
          </a:prstGeom>
        </p:spPr>
        <p:txBody>
          <a:bodyPr vert="horz" lIns="91431" tIns="45715" rIns="91431" bIns="45715" rtlCol="0" anchor="b"/>
          <a:lstStyle>
            <a:lvl1pPr algn="l" fontAlgn="auto">
              <a:spcBef>
                <a:spcPts val="0"/>
              </a:spcBef>
              <a:spcAft>
                <a:spcPts val="0"/>
              </a:spcAft>
              <a:defRPr sz="1200" smtClean="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49689" y="9428164"/>
            <a:ext cx="2946400" cy="496887"/>
          </a:xfrm>
          <a:prstGeom prst="rect">
            <a:avLst/>
          </a:prstGeom>
        </p:spPr>
        <p:txBody>
          <a:bodyPr vert="horz" lIns="91431" tIns="45715" rIns="91431" bIns="45715" rtlCol="0" anchor="b"/>
          <a:lstStyle>
            <a:lvl1pPr algn="r" fontAlgn="auto">
              <a:spcBef>
                <a:spcPts val="0"/>
              </a:spcBef>
              <a:spcAft>
                <a:spcPts val="0"/>
              </a:spcAft>
              <a:defRPr sz="1200">
                <a:latin typeface="+mn-lt"/>
                <a:cs typeface="+mn-cs"/>
              </a:defRPr>
            </a:lvl1pPr>
          </a:lstStyle>
          <a:p>
            <a:pPr>
              <a:defRPr/>
            </a:pPr>
            <a:fld id="{D635AA00-4B0A-430D-99BE-9AFA6BEFAE65}" type="slidenum">
              <a:rPr lang="it-IT"/>
              <a:pPr>
                <a:defRPr/>
              </a:pPr>
              <a:t>‹N›</a:t>
            </a:fld>
            <a:endParaRPr lang="it-IT" dirty="0"/>
          </a:p>
        </p:txBody>
      </p:sp>
    </p:spTree>
    <p:extLst>
      <p:ext uri="{BB962C8B-B14F-4D97-AF65-F5344CB8AC3E}">
        <p14:creationId xmlns:p14="http://schemas.microsoft.com/office/powerpoint/2010/main" val="684141451"/>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smtClean="0"/>
          </a:p>
        </p:txBody>
      </p:sp>
      <p:sp>
        <p:nvSpPr>
          <p:cNvPr id="4" name="Segnaposto piè di pagina 3"/>
          <p:cNvSpPr>
            <a:spLocks noGrp="1"/>
          </p:cNvSpPr>
          <p:nvPr>
            <p:ph type="ftr" sz="quarter" idx="4"/>
          </p:nvPr>
        </p:nvSpPr>
        <p:spPr/>
        <p:txBody>
          <a:bodyPr/>
          <a:lstStyle/>
          <a:p>
            <a:pPr>
              <a:defRPr/>
            </a:pPr>
            <a:endParaRPr lang="it-IT" dirty="0"/>
          </a:p>
        </p:txBody>
      </p:sp>
    </p:spTree>
    <p:extLst>
      <p:ext uri="{BB962C8B-B14F-4D97-AF65-F5344CB8AC3E}">
        <p14:creationId xmlns:p14="http://schemas.microsoft.com/office/powerpoint/2010/main" val="208802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sp>
        <p:nvSpPr>
          <p:cNvPr id="2" name="Sottotitolo 2"/>
          <p:cNvSpPr txBox="1">
            <a:spLocks noGrp="1"/>
          </p:cNvSpPr>
          <p:nvPr>
            <p:ph type="subTitle" sz="quarter" idx="4294967295"/>
          </p:nvPr>
        </p:nvSpPr>
        <p:spPr>
          <a:xfrm>
            <a:off x="1371600" y="3886200"/>
            <a:ext cx="6400800" cy="1752603"/>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800"/>
              </a:spcBef>
              <a:spcAft>
                <a:spcPts val="0"/>
              </a:spcAft>
              <a:buNone/>
              <a:tabLst/>
              <a:defRPr lang="it-IT" sz="3200" b="0" i="0" u="none" strike="noStrike" kern="1200" cap="none" spc="0" baseline="0">
                <a:solidFill>
                  <a:srgbClr val="898989"/>
                </a:solidFill>
                <a:uFillTx/>
                <a:latin typeface="Calibri"/>
                <a:ea typeface="ＭＳ Ｐゴシック"/>
                <a:cs typeface="ＭＳ Ｐゴシック"/>
              </a:defRPr>
            </a:lvl1pPr>
          </a:lstStyle>
          <a:p>
            <a:pPr lvl="0"/>
            <a:r>
              <a:rPr lang="it-IT"/>
              <a:t>Fare clic per modificare lo stile del sottotitolo dello schema</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testo verticale 2"/>
          <p:cNvSpPr txBox="1">
            <a:spLocks noGrp="1"/>
          </p:cNvSpPr>
          <p:nvPr>
            <p:ph type="body" orient="vert" idx="1"/>
          </p:nvPr>
        </p:nvSpPr>
        <p:spPr>
          <a:xfrm>
            <a:off x="457200" y="1600200"/>
            <a:ext cx="8229600" cy="4525959"/>
          </a:xfrm>
          <a:prstGeom prst="rect">
            <a:avLst/>
          </a:prstGeom>
          <a:noFill/>
          <a:ln>
            <a:noFill/>
          </a:ln>
        </p:spPr>
        <p:txBody>
          <a:bodyPr vert="eaVert" wrap="square" lIns="91440" tIns="45720" rIns="91440" bIns="45720" anchor="t" anchorCtr="0" compatLnSpc="1"/>
          <a:lstStyle>
            <a:lvl1pPr marL="342900" marR="0" lvl="0" indent="-342900" algn="l" defTabSz="457200" rtl="0" fontAlgn="auto" hangingPunct="0">
              <a:lnSpc>
                <a:spcPct val="100000"/>
              </a:lnSpc>
              <a:spcBef>
                <a:spcPts val="800"/>
              </a:spcBef>
              <a:spcAft>
                <a:spcPts val="0"/>
              </a:spcAft>
              <a:buSzPct val="100000"/>
              <a:buFont typeface="Arial"/>
              <a:buChar char="•"/>
              <a:tabLst/>
              <a:defRPr lang="it-IT" sz="32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it-IT" sz="28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verticale e testo">
    <p:spTree>
      <p:nvGrpSpPr>
        <p:cNvPr id="1" name=""/>
        <p:cNvGrpSpPr/>
        <p:nvPr/>
      </p:nvGrpSpPr>
      <p:grpSpPr>
        <a:xfrm>
          <a:off x="0" y="0"/>
          <a:ext cx="0" cy="0"/>
          <a:chOff x="0" y="0"/>
          <a:chExt cx="0" cy="0"/>
        </a:xfrm>
      </p:grpSpPr>
      <p:sp>
        <p:nvSpPr>
          <p:cNvPr id="2" name="Segnaposto testo verticale 2"/>
          <p:cNvSpPr txBox="1">
            <a:spLocks noGrp="1"/>
          </p:cNvSpPr>
          <p:nvPr>
            <p:ph type="body" sz="quarter" idx="4294967295"/>
          </p:nvPr>
        </p:nvSpPr>
        <p:spPr>
          <a:xfrm>
            <a:off x="457200" y="274640"/>
            <a:ext cx="6019796" cy="5851529"/>
          </a:xfrm>
          <a:prstGeom prst="rect">
            <a:avLst/>
          </a:prstGeom>
          <a:noFill/>
          <a:ln>
            <a:noFill/>
          </a:ln>
        </p:spPr>
        <p:txBody>
          <a:bodyPr vert="eaVert" wrap="square" lIns="91440" tIns="45720" rIns="91440" bIns="45720" anchor="t" anchorCtr="0" compatLnSpc="1"/>
          <a:lstStyle>
            <a:lvl1pPr marL="342900" marR="0" lvl="0" indent="-342900" algn="l" defTabSz="457200" rtl="0" fontAlgn="auto" hangingPunct="0">
              <a:lnSpc>
                <a:spcPct val="100000"/>
              </a:lnSpc>
              <a:spcBef>
                <a:spcPts val="800"/>
              </a:spcBef>
              <a:spcAft>
                <a:spcPts val="0"/>
              </a:spcAft>
              <a:buSzPct val="100000"/>
              <a:buFont typeface="Arial"/>
              <a:buChar char="•"/>
              <a:tabLst/>
              <a:defRPr lang="it-IT" sz="32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it-IT" sz="28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data 2"/>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dirty="0">
                <a:solidFill>
                  <a:srgbClr val="000000"/>
                </a:solidFill>
                <a:uFillTx/>
                <a:latin typeface="Arial"/>
                <a:ea typeface="ＭＳ Ｐゴシック"/>
                <a:cs typeface=""/>
              </a:defRPr>
            </a:lvl1pPr>
          </a:lstStyle>
          <a:p>
            <a:pPr>
              <a:defRPr/>
            </a:pPr>
            <a:endParaRPr/>
          </a:p>
        </p:txBody>
      </p:sp>
      <p:sp>
        <p:nvSpPr>
          <p:cNvPr id="4" name="Segnaposto piè di pagina 3"/>
          <p:cNvSpPr txBox="1">
            <a:spLocks noGrp="1"/>
          </p:cNvSpPr>
          <p:nvPr>
            <p:ph type="ftr" sz="quarter" idx="11"/>
          </p:nvPr>
        </p:nvSpPr>
        <p:spPr>
          <a:xfrm>
            <a:off x="3124200" y="6356350"/>
            <a:ext cx="2895600" cy="365125"/>
          </a:xfrm>
          <a:prstGeom prst="rect">
            <a:avLst/>
          </a:prstGeom>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smtClean="0">
                <a:solidFill>
                  <a:srgbClr val="000000"/>
                </a:solidFill>
                <a:uFillTx/>
                <a:latin typeface="Arial"/>
                <a:ea typeface="ＭＳ Ｐゴシック"/>
                <a:cs typeface=""/>
              </a:defRPr>
            </a:lvl1pPr>
          </a:lstStyle>
          <a:p>
            <a:pPr>
              <a:defRPr/>
            </a:pPr>
            <a:r>
              <a:rPr lang="it-IT" smtClean="0"/>
              <a:t>Divisione Stipendi e Carriere del Personale - Ufficio Welfare e Conciliazione</a:t>
            </a:r>
            <a:endParaRPr/>
          </a:p>
        </p:txBody>
      </p:sp>
      <p:sp>
        <p:nvSpPr>
          <p:cNvPr id="5" name="Segnaposto numero diapositiva 4"/>
          <p:cNvSpPr txBox="1">
            <a:spLocks noGrp="1"/>
          </p:cNvSpPr>
          <p:nvPr>
            <p:ph type="sldNum" sz="quarter" idx="12"/>
          </p:nvPr>
        </p:nvSpPr>
        <p:spPr>
          <a:xfrm>
            <a:off x="6553200" y="6356350"/>
            <a:ext cx="2133600" cy="365125"/>
          </a:xfrm>
          <a:prstGeom prst="rect">
            <a:avLst/>
          </a:prstGeom>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Arial"/>
                <a:ea typeface="ＭＳ Ｐゴシック"/>
                <a:cs typeface=""/>
              </a:defRPr>
            </a:lvl1pPr>
          </a:lstStyle>
          <a:p>
            <a:pPr>
              <a:defRPr/>
            </a:pPr>
            <a:fld id="{5B2F3414-0251-42F5-94D1-5BCA071DBBE2}" type="slidenum">
              <a:rPr/>
              <a:pPr>
                <a:defRPr/>
              </a:pPr>
              <a:t>‹N›</a:t>
            </a:fld>
            <a:endParaRPr dirty="0"/>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magine 3" descr="PPT_ScienzeFarmaceutiche-01.png"/>
          <p:cNvPicPr>
            <a:picLocks noChangeAspect="1"/>
          </p:cNvPicPr>
          <p:nvPr/>
        </p:nvPicPr>
        <p:blipFill>
          <a:blip r:embed="rId3"/>
          <a:srcRect/>
          <a:stretch>
            <a:fillRect/>
          </a:stretch>
        </p:blipFill>
        <p:spPr>
          <a:xfrm>
            <a:off x="1588" y="609600"/>
            <a:ext cx="9140825" cy="1620838"/>
          </a:xfrm>
          <a:prstGeom prst="rect">
            <a:avLst/>
          </a:prstGeom>
          <a:noFill/>
          <a:ln>
            <a:noFill/>
          </a:ln>
          <a:effectLst>
            <a:outerShdw dist="22997" dir="5400000" algn="tl">
              <a:srgbClr val="000000">
                <a:alpha val="35000"/>
              </a:srgbClr>
            </a:outerShdw>
          </a:effectLst>
        </p:spPr>
      </p:pic>
      <p:sp>
        <p:nvSpPr>
          <p:cNvPr id="3" name="Rectangle 2"/>
          <p:cNvSpPr txBox="1">
            <a:spLocks noGrp="1"/>
          </p:cNvSpPr>
          <p:nvPr>
            <p:ph type="ctrTitle"/>
          </p:nvPr>
        </p:nvSpPr>
        <p:spPr>
          <a:xfrm>
            <a:off x="2552703" y="3184526"/>
            <a:ext cx="6438903" cy="641351"/>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lo stile del titolo</a:t>
            </a:r>
          </a:p>
        </p:txBody>
      </p:sp>
      <p:sp>
        <p:nvSpPr>
          <p:cNvPr id="4" name="Rectangle 3"/>
          <p:cNvSpPr txBox="1">
            <a:spLocks noGrp="1"/>
          </p:cNvSpPr>
          <p:nvPr>
            <p:ph type="subTitle" idx="1"/>
          </p:nvPr>
        </p:nvSpPr>
        <p:spPr>
          <a:xfrm>
            <a:off x="2565404" y="2743200"/>
            <a:ext cx="6883402" cy="419096"/>
          </a:xfrm>
          <a:prstGeom prst="rect">
            <a:avLst/>
          </a:prstGeom>
          <a:noFill/>
          <a:ln>
            <a:noFill/>
          </a:ln>
        </p:spPr>
        <p:txBody>
          <a:bodyPr vert="horz" wrap="square" lIns="91440" tIns="45720" rIns="91440" bIns="45720" anchor="t" anchorCtr="0" compatLnSpc="1"/>
          <a:lstStyle>
            <a:lvl1pPr marL="0" marR="0" lvl="0" indent="0" algn="l" defTabSz="457200" rtl="0" fontAlgn="auto" hangingPunct="0">
              <a:lnSpc>
                <a:spcPct val="100000"/>
              </a:lnSpc>
              <a:spcBef>
                <a:spcPts val="800"/>
              </a:spcBef>
              <a:spcAft>
                <a:spcPts val="0"/>
              </a:spcAft>
              <a:buSzPct val="100000"/>
              <a:buFont typeface="Arial"/>
              <a:buChar char="•"/>
              <a:tabLst/>
              <a:defRPr lang="it-IT" sz="32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lo stile del sottotitolo dello schema</a:t>
            </a:r>
          </a:p>
        </p:txBody>
      </p:sp>
      <p:sp>
        <p:nvSpPr>
          <p:cNvPr id="2" name="CasellaDiTesto 1"/>
          <p:cNvSpPr txBox="1"/>
          <p:nvPr userDrawn="1"/>
        </p:nvSpPr>
        <p:spPr>
          <a:xfrm>
            <a:off x="251520" y="6334780"/>
            <a:ext cx="3168352" cy="523220"/>
          </a:xfrm>
          <a:prstGeom prst="rect">
            <a:avLst/>
          </a:prstGeom>
          <a:noFill/>
        </p:spPr>
        <p:txBody>
          <a:bodyPr wrap="square" rtlCol="0">
            <a:spAutoFit/>
          </a:bodyPr>
          <a:lstStyle/>
          <a:p>
            <a:r>
              <a:rPr lang="it-IT" sz="1400" spc="0" dirty="0" smtClean="0">
                <a:solidFill>
                  <a:schemeClr val="bg1"/>
                </a:solidFill>
                <a:effectLst>
                  <a:outerShdw blurRad="38100" dist="38100" dir="2700000" algn="tl">
                    <a:srgbClr val="000000">
                      <a:alpha val="43137"/>
                    </a:srgbClr>
                  </a:outerShdw>
                </a:effectLst>
                <a:latin typeface="Garamond" panose="02020404030301010803" pitchFamily="18" charset="0"/>
              </a:rPr>
              <a:t>Mattea </a:t>
            </a:r>
            <a:r>
              <a:rPr lang="it-IT" sz="1400" spc="0" dirty="0" err="1" smtClean="0">
                <a:solidFill>
                  <a:schemeClr val="bg1"/>
                </a:solidFill>
                <a:effectLst>
                  <a:outerShdw blurRad="38100" dist="38100" dir="2700000" algn="tl">
                    <a:srgbClr val="000000">
                      <a:alpha val="43137"/>
                    </a:srgbClr>
                  </a:outerShdw>
                </a:effectLst>
                <a:latin typeface="Garamond" panose="02020404030301010803" pitchFamily="18" charset="0"/>
              </a:rPr>
              <a:t>Gelpi</a:t>
            </a:r>
            <a:r>
              <a:rPr lang="it-IT" sz="1400" spc="0" dirty="0" smtClean="0">
                <a:solidFill>
                  <a:schemeClr val="bg1"/>
                </a:solidFill>
                <a:effectLst>
                  <a:outerShdw blurRad="38100" dist="38100" dir="2700000" algn="tl">
                    <a:srgbClr val="000000">
                      <a:alpha val="43137"/>
                    </a:srgbClr>
                  </a:outerShdw>
                </a:effectLst>
                <a:latin typeface="Garamond" panose="02020404030301010803" pitchFamily="18" charset="0"/>
              </a:rPr>
              <a:t> </a:t>
            </a:r>
          </a:p>
          <a:p>
            <a:r>
              <a:rPr lang="it-IT" sz="1400" spc="0" dirty="0" err="1" smtClean="0">
                <a:solidFill>
                  <a:schemeClr val="bg1"/>
                </a:solidFill>
                <a:effectLst>
                  <a:outerShdw blurRad="38100" dist="38100" dir="2700000" algn="tl">
                    <a:srgbClr val="000000">
                      <a:alpha val="43137"/>
                    </a:srgbClr>
                  </a:outerShdw>
                </a:effectLst>
                <a:latin typeface="Garamond" panose="02020404030301010803" pitchFamily="18" charset="0"/>
              </a:rPr>
              <a:t>Mobility</a:t>
            </a:r>
            <a:r>
              <a:rPr lang="it-IT" sz="1400" spc="0" baseline="0" dirty="0" smtClean="0">
                <a:solidFill>
                  <a:schemeClr val="bg1"/>
                </a:solidFill>
                <a:effectLst>
                  <a:outerShdw blurRad="38100" dist="38100" dir="2700000" algn="tl">
                    <a:srgbClr val="000000">
                      <a:alpha val="43137"/>
                    </a:srgbClr>
                  </a:outerShdw>
                </a:effectLst>
                <a:latin typeface="Garamond" panose="02020404030301010803" pitchFamily="18" charset="0"/>
              </a:rPr>
              <a:t> Manager d’Ateneo</a:t>
            </a:r>
            <a:endParaRPr lang="it-IT" sz="1400" spc="0"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Tree>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2470150" y="2362200"/>
            <a:ext cx="7772400" cy="609600"/>
          </a:xfrm>
          <a:prstGeom prst="rect">
            <a:avLst/>
          </a:prstGeo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2495550" y="3009900"/>
            <a:ext cx="7258050" cy="1181100"/>
          </a:xfrm>
          <a:prstGeom prst="rect">
            <a:avLst/>
          </a:prstGeom>
        </p:spPr>
        <p:txBody>
          <a:bodyPr/>
          <a:lstStyle/>
          <a:p>
            <a:pPr lvl="0"/>
            <a:endParaRPr lang="it-IT" noProof="0" dirty="0"/>
          </a:p>
        </p:txBody>
      </p:sp>
      <p:sp>
        <p:nvSpPr>
          <p:cNvPr id="4" name="CasellaDiTesto 3"/>
          <p:cNvSpPr txBox="1"/>
          <p:nvPr userDrawn="1"/>
        </p:nvSpPr>
        <p:spPr>
          <a:xfrm>
            <a:off x="251520" y="6334780"/>
            <a:ext cx="3168352" cy="523220"/>
          </a:xfrm>
          <a:prstGeom prst="rect">
            <a:avLst/>
          </a:prstGeom>
          <a:noFill/>
        </p:spPr>
        <p:txBody>
          <a:bodyPr wrap="square" rtlCol="0">
            <a:spAutoFit/>
          </a:bodyPr>
          <a:lstStyle/>
          <a:p>
            <a:r>
              <a:rPr lang="it-IT" sz="1400" spc="0" dirty="0" smtClean="0">
                <a:solidFill>
                  <a:schemeClr val="bg1"/>
                </a:solidFill>
                <a:effectLst>
                  <a:outerShdw blurRad="38100" dist="38100" dir="2700000" algn="tl">
                    <a:srgbClr val="000000">
                      <a:alpha val="43137"/>
                    </a:srgbClr>
                  </a:outerShdw>
                </a:effectLst>
                <a:latin typeface="Garamond" panose="02020404030301010803" pitchFamily="18" charset="0"/>
              </a:rPr>
              <a:t>Mattea </a:t>
            </a:r>
            <a:r>
              <a:rPr lang="it-IT" sz="1400" spc="0" dirty="0" err="1" smtClean="0">
                <a:solidFill>
                  <a:schemeClr val="bg1"/>
                </a:solidFill>
                <a:effectLst>
                  <a:outerShdw blurRad="38100" dist="38100" dir="2700000" algn="tl">
                    <a:srgbClr val="000000">
                      <a:alpha val="43137"/>
                    </a:srgbClr>
                  </a:outerShdw>
                </a:effectLst>
                <a:latin typeface="Garamond" panose="02020404030301010803" pitchFamily="18" charset="0"/>
              </a:rPr>
              <a:t>Gelpi</a:t>
            </a:r>
            <a:r>
              <a:rPr lang="it-IT" sz="1400" spc="0" dirty="0" smtClean="0">
                <a:solidFill>
                  <a:schemeClr val="bg1"/>
                </a:solidFill>
                <a:effectLst>
                  <a:outerShdw blurRad="38100" dist="38100" dir="2700000" algn="tl">
                    <a:srgbClr val="000000">
                      <a:alpha val="43137"/>
                    </a:srgbClr>
                  </a:outerShdw>
                </a:effectLst>
                <a:latin typeface="Garamond" panose="02020404030301010803" pitchFamily="18" charset="0"/>
              </a:rPr>
              <a:t> </a:t>
            </a:r>
          </a:p>
          <a:p>
            <a:r>
              <a:rPr lang="it-IT" sz="1400" spc="0" dirty="0" err="1" smtClean="0">
                <a:solidFill>
                  <a:schemeClr val="bg1"/>
                </a:solidFill>
                <a:effectLst>
                  <a:outerShdw blurRad="38100" dist="38100" dir="2700000" algn="tl">
                    <a:srgbClr val="000000">
                      <a:alpha val="43137"/>
                    </a:srgbClr>
                  </a:outerShdw>
                </a:effectLst>
                <a:latin typeface="Garamond" panose="02020404030301010803" pitchFamily="18" charset="0"/>
              </a:rPr>
              <a:t>Mobility</a:t>
            </a:r>
            <a:r>
              <a:rPr lang="it-IT" sz="1400" spc="0" baseline="0" dirty="0" smtClean="0">
                <a:solidFill>
                  <a:schemeClr val="bg1"/>
                </a:solidFill>
                <a:effectLst>
                  <a:outerShdw blurRad="38100" dist="38100" dir="2700000" algn="tl">
                    <a:srgbClr val="000000">
                      <a:alpha val="43137"/>
                    </a:srgbClr>
                  </a:outerShdw>
                </a:effectLst>
                <a:latin typeface="Garamond" panose="02020404030301010803" pitchFamily="18" charset="0"/>
              </a:rPr>
              <a:t> Manager d’Ateneo</a:t>
            </a:r>
            <a:endParaRPr lang="it-IT" sz="1400" spc="0"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contenuto 2"/>
          <p:cNvSpPr txBox="1">
            <a:spLocks noGrp="1"/>
          </p:cNvSpPr>
          <p:nvPr>
            <p:ph idx="1"/>
          </p:nvPr>
        </p:nvSpPr>
        <p:spPr>
          <a:xfrm>
            <a:off x="457200" y="1600200"/>
            <a:ext cx="8229600" cy="4525959"/>
          </a:xfrm>
          <a:prstGeom prst="rect">
            <a:avLst/>
          </a:prstGeom>
          <a:noFill/>
          <a:ln>
            <a:noFill/>
          </a:ln>
        </p:spPr>
        <p:txBody>
          <a:bodyPr vert="horz" wrap="square" lIns="91440" tIns="45720" rIns="91440" bIns="45720" anchor="t" anchorCtr="0" compatLnSpc="1"/>
          <a:lstStyle>
            <a:lvl1pPr marL="342900" marR="0" lvl="0" indent="-342900" algn="l" defTabSz="457200" rtl="0" fontAlgn="auto" hangingPunct="0">
              <a:lnSpc>
                <a:spcPct val="100000"/>
              </a:lnSpc>
              <a:spcBef>
                <a:spcPts val="800"/>
              </a:spcBef>
              <a:spcAft>
                <a:spcPts val="0"/>
              </a:spcAft>
              <a:buSzPct val="100000"/>
              <a:buFont typeface="Arial"/>
              <a:buChar char="•"/>
              <a:tabLst/>
              <a:defRPr lang="it-IT" sz="32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it-IT" sz="28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311" y="4406895"/>
            <a:ext cx="7772400" cy="1362071"/>
          </a:xfrm>
          <a:prstGeom prst="rect">
            <a:avLst/>
          </a:prstGeom>
          <a:noFill/>
          <a:ln>
            <a:noFill/>
          </a:ln>
        </p:spPr>
        <p:txBody>
          <a:bodyPr vert="horz" wrap="square" lIns="91440" tIns="45720" rIns="91440" bIns="45720" anchor="t" anchorCtr="0" compatLnSpc="1"/>
          <a:lstStyle>
            <a:lvl1pPr marL="0" marR="0" lvl="0" indent="0" algn="l" defTabSz="457200" rtl="0" fontAlgn="auto" hangingPunct="0">
              <a:lnSpc>
                <a:spcPct val="100000"/>
              </a:lnSpc>
              <a:spcBef>
                <a:spcPts val="0"/>
              </a:spcBef>
              <a:spcAft>
                <a:spcPts val="0"/>
              </a:spcAft>
              <a:buNone/>
              <a:tabLst/>
              <a:defRPr lang="it-IT" sz="4000" b="1" i="0" u="none" strike="noStrike" kern="1200" cap="all"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testo 2"/>
          <p:cNvSpPr txBox="1">
            <a:spLocks noGrp="1"/>
          </p:cNvSpPr>
          <p:nvPr>
            <p:ph type="body" idx="1"/>
          </p:nvPr>
        </p:nvSpPr>
        <p:spPr>
          <a:xfrm>
            <a:off x="722311" y="2906713"/>
            <a:ext cx="7772400" cy="1500182"/>
          </a:xfrm>
          <a:prstGeom prst="rect">
            <a:avLst/>
          </a:prstGeom>
          <a:noFill/>
          <a:ln>
            <a:noFill/>
          </a:ln>
        </p:spPr>
        <p:txBody>
          <a:bodyPr vert="horz" wrap="square" lIns="91440" tIns="45720" rIns="91440" bIns="45720" anchor="b" anchorCtr="0" compatLnSpc="1"/>
          <a:lstStyle>
            <a:lvl1pPr marL="0" marR="0" lvl="0" indent="0" algn="l" defTabSz="457200" rtl="0" fontAlgn="auto" hangingPunct="0">
              <a:lnSpc>
                <a:spcPct val="100000"/>
              </a:lnSpc>
              <a:spcBef>
                <a:spcPts val="500"/>
              </a:spcBef>
              <a:spcAft>
                <a:spcPts val="0"/>
              </a:spcAft>
              <a:buNone/>
              <a:tabLst/>
              <a:defRPr lang="it-IT" sz="2000" b="0" i="0" u="none" strike="noStrike" kern="1200" cap="none" spc="0" baseline="0">
                <a:solidFill>
                  <a:srgbClr val="898989"/>
                </a:solidFill>
                <a:uFillTx/>
                <a:latin typeface="Calibri"/>
                <a:ea typeface="ＭＳ Ｐゴシック"/>
                <a:cs typeface="ＭＳ Ｐゴシック"/>
              </a:defRPr>
            </a:lvl1pPr>
          </a:lstStyle>
          <a:p>
            <a:pPr lvl="0"/>
            <a:r>
              <a:rPr lang="it-IT"/>
              <a:t>Fare clic per modificare gli stili del testo dello schema</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contenuto 2"/>
          <p:cNvSpPr txBox="1">
            <a:spLocks noGrp="1"/>
          </p:cNvSpPr>
          <p:nvPr>
            <p:ph sz="half" idx="1"/>
          </p:nvPr>
        </p:nvSpPr>
        <p:spPr>
          <a:xfrm>
            <a:off x="457200" y="1600200"/>
            <a:ext cx="4038603" cy="4525959"/>
          </a:xfrm>
          <a:prstGeom prst="rect">
            <a:avLst/>
          </a:prstGeom>
          <a:noFill/>
          <a:ln>
            <a:noFill/>
          </a:ln>
        </p:spPr>
        <p:txBody>
          <a:bodyPr vert="horz" wrap="square" lIns="91440" tIns="45720" rIns="91440" bIns="45720" anchor="t" anchorCtr="0" compatLnSpc="1"/>
          <a:lstStyle>
            <a:lvl1pPr marL="342900" marR="0" lvl="0" indent="-342900" algn="l" defTabSz="457200" rtl="0" fontAlgn="auto" hangingPunct="0">
              <a:lnSpc>
                <a:spcPct val="100000"/>
              </a:lnSpc>
              <a:spcBef>
                <a:spcPts val="700"/>
              </a:spcBef>
              <a:spcAft>
                <a:spcPts val="0"/>
              </a:spcAft>
              <a:buSzPct val="100000"/>
              <a:buFont typeface="Arial"/>
              <a:buChar char="•"/>
              <a:tabLst/>
              <a:defRPr lang="it-IT" sz="28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400"/>
              </a:spcBef>
              <a:spcAft>
                <a:spcPts val="0"/>
              </a:spcAft>
              <a:buSzPct val="100000"/>
              <a:buFont typeface="Arial"/>
              <a:buChar char="–"/>
              <a:tabLst/>
              <a:defRPr lang="it-IT" sz="18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400"/>
              </a:spcBef>
              <a:spcAft>
                <a:spcPts val="0"/>
              </a:spcAft>
              <a:buSzPct val="100000"/>
              <a:buFont typeface="Arial"/>
              <a:buChar char="»"/>
              <a:tabLst/>
              <a:defRPr lang="it-IT" sz="18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sz="half" idx="2"/>
          </p:nvPr>
        </p:nvSpPr>
        <p:spPr>
          <a:xfrm>
            <a:off x="4648196" y="1600200"/>
            <a:ext cx="4038603" cy="4525959"/>
          </a:xfrm>
          <a:prstGeom prst="rect">
            <a:avLst/>
          </a:prstGeom>
          <a:noFill/>
          <a:ln>
            <a:noFill/>
          </a:ln>
        </p:spPr>
        <p:txBody>
          <a:bodyPr vert="horz" wrap="square" lIns="91440" tIns="45720" rIns="91440" bIns="45720" anchor="t" anchorCtr="0" compatLnSpc="1"/>
          <a:lstStyle>
            <a:lvl1pPr marL="342900" marR="0" lvl="0" indent="-342900" algn="l" defTabSz="457200" rtl="0" fontAlgn="auto" hangingPunct="0">
              <a:lnSpc>
                <a:spcPct val="100000"/>
              </a:lnSpc>
              <a:spcBef>
                <a:spcPts val="700"/>
              </a:spcBef>
              <a:spcAft>
                <a:spcPts val="0"/>
              </a:spcAft>
              <a:buSzPct val="100000"/>
              <a:buFont typeface="Arial"/>
              <a:buChar char="•"/>
              <a:tabLst/>
              <a:defRPr lang="it-IT" sz="28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400"/>
              </a:spcBef>
              <a:spcAft>
                <a:spcPts val="0"/>
              </a:spcAft>
              <a:buSzPct val="100000"/>
              <a:buFont typeface="Arial"/>
              <a:buChar char="–"/>
              <a:tabLst/>
              <a:defRPr lang="it-IT" sz="18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400"/>
              </a:spcBef>
              <a:spcAft>
                <a:spcPts val="0"/>
              </a:spcAft>
              <a:buSzPct val="100000"/>
              <a:buFont typeface="Arial"/>
              <a:buChar char="»"/>
              <a:tabLst/>
              <a:defRPr lang="it-IT" sz="18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testo 2"/>
          <p:cNvSpPr txBox="1">
            <a:spLocks noGrp="1"/>
          </p:cNvSpPr>
          <p:nvPr>
            <p:ph type="body" idx="1"/>
          </p:nvPr>
        </p:nvSpPr>
        <p:spPr>
          <a:xfrm>
            <a:off x="457200" y="1535113"/>
            <a:ext cx="4040184" cy="639759"/>
          </a:xfrm>
          <a:prstGeom prst="rect">
            <a:avLst/>
          </a:prstGeom>
          <a:noFill/>
          <a:ln>
            <a:noFill/>
          </a:ln>
        </p:spPr>
        <p:txBody>
          <a:bodyPr vert="horz" wrap="square" lIns="91440" tIns="45720" rIns="91440" bIns="45720" anchor="b" anchorCtr="0" compatLnSpc="1"/>
          <a:lstStyle>
            <a:lvl1pPr marL="0" marR="0" lvl="0" indent="0" algn="l" defTabSz="457200" rtl="0" fontAlgn="auto" hangingPunct="0">
              <a:lnSpc>
                <a:spcPct val="100000"/>
              </a:lnSpc>
              <a:spcBef>
                <a:spcPts val="600"/>
              </a:spcBef>
              <a:spcAft>
                <a:spcPts val="0"/>
              </a:spcAft>
              <a:buNone/>
              <a:tabLst/>
              <a:defRPr lang="it-IT" sz="2400" b="1"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gli stili del testo dello schema</a:t>
            </a:r>
          </a:p>
        </p:txBody>
      </p:sp>
      <p:sp>
        <p:nvSpPr>
          <p:cNvPr id="4" name="Segnaposto contenuto 3"/>
          <p:cNvSpPr txBox="1">
            <a:spLocks noGrp="1"/>
          </p:cNvSpPr>
          <p:nvPr>
            <p:ph sz="half" idx="2"/>
          </p:nvPr>
        </p:nvSpPr>
        <p:spPr>
          <a:xfrm>
            <a:off x="457200" y="2174872"/>
            <a:ext cx="4040184" cy="3951286"/>
          </a:xfrm>
          <a:prstGeom prst="rect">
            <a:avLst/>
          </a:prstGeom>
          <a:noFill/>
          <a:ln>
            <a:noFill/>
          </a:ln>
        </p:spPr>
        <p:txBody>
          <a:bodyPr vert="horz" wrap="square" lIns="91440" tIns="45720" rIns="91440" bIns="45720" anchor="t" anchorCtr="0" compatLnSpc="1"/>
          <a:lstStyle>
            <a:lvl1pPr marL="342900" marR="0" lvl="0" indent="-34290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400"/>
              </a:spcBef>
              <a:spcAft>
                <a:spcPts val="0"/>
              </a:spcAft>
              <a:buSzPct val="100000"/>
              <a:buFont typeface="Arial"/>
              <a:buChar char="•"/>
              <a:tabLst/>
              <a:defRPr lang="it-IT" sz="18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400"/>
              </a:spcBef>
              <a:spcAft>
                <a:spcPts val="0"/>
              </a:spcAft>
              <a:buSzPct val="100000"/>
              <a:buFont typeface="Arial"/>
              <a:buChar char="–"/>
              <a:tabLst/>
              <a:defRPr lang="it-IT" sz="16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400"/>
              </a:spcBef>
              <a:spcAft>
                <a:spcPts val="0"/>
              </a:spcAft>
              <a:buSzPct val="100000"/>
              <a:buFont typeface="Arial"/>
              <a:buChar char="»"/>
              <a:tabLst/>
              <a:defRPr lang="it-IT" sz="16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sz="quarter" idx="3"/>
          </p:nvPr>
        </p:nvSpPr>
        <p:spPr>
          <a:xfrm>
            <a:off x="4645023" y="1535113"/>
            <a:ext cx="4041776" cy="639759"/>
          </a:xfrm>
          <a:prstGeom prst="rect">
            <a:avLst/>
          </a:prstGeom>
          <a:noFill/>
          <a:ln>
            <a:noFill/>
          </a:ln>
        </p:spPr>
        <p:txBody>
          <a:bodyPr vert="horz" wrap="square" lIns="91440" tIns="45720" rIns="91440" bIns="45720" anchor="b" anchorCtr="0" compatLnSpc="1"/>
          <a:lstStyle>
            <a:lvl1pPr marL="0" marR="0" lvl="0" indent="0" algn="l" defTabSz="457200" rtl="0" fontAlgn="auto" hangingPunct="0">
              <a:lnSpc>
                <a:spcPct val="100000"/>
              </a:lnSpc>
              <a:spcBef>
                <a:spcPts val="600"/>
              </a:spcBef>
              <a:spcAft>
                <a:spcPts val="0"/>
              </a:spcAft>
              <a:buNone/>
              <a:tabLst/>
              <a:defRPr lang="it-IT" sz="2400" b="1"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gli stili del testo dello schema</a:t>
            </a:r>
          </a:p>
        </p:txBody>
      </p:sp>
      <p:sp>
        <p:nvSpPr>
          <p:cNvPr id="6" name="Segnaposto contenuto 5"/>
          <p:cNvSpPr txBox="1">
            <a:spLocks noGrp="1"/>
          </p:cNvSpPr>
          <p:nvPr>
            <p:ph sz="quarter" idx="4"/>
          </p:nvPr>
        </p:nvSpPr>
        <p:spPr>
          <a:xfrm>
            <a:off x="4645023" y="2174872"/>
            <a:ext cx="4041776" cy="3951286"/>
          </a:xfrm>
          <a:prstGeom prst="rect">
            <a:avLst/>
          </a:prstGeom>
          <a:noFill/>
          <a:ln>
            <a:noFill/>
          </a:ln>
        </p:spPr>
        <p:txBody>
          <a:bodyPr vert="horz" wrap="square" lIns="91440" tIns="45720" rIns="91440" bIns="45720" anchor="t" anchorCtr="0" compatLnSpc="1"/>
          <a:lstStyle>
            <a:lvl1pPr marL="342900" marR="0" lvl="0" indent="-34290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400"/>
              </a:spcBef>
              <a:spcAft>
                <a:spcPts val="0"/>
              </a:spcAft>
              <a:buSzPct val="100000"/>
              <a:buFont typeface="Arial"/>
              <a:buChar char="•"/>
              <a:tabLst/>
              <a:defRPr lang="it-IT" sz="18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400"/>
              </a:spcBef>
              <a:spcAft>
                <a:spcPts val="0"/>
              </a:spcAft>
              <a:buSzPct val="100000"/>
              <a:buFont typeface="Arial"/>
              <a:buChar char="–"/>
              <a:tabLst/>
              <a:defRPr lang="it-IT" sz="16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400"/>
              </a:spcBef>
              <a:spcAft>
                <a:spcPts val="0"/>
              </a:spcAft>
              <a:buSzPct val="100000"/>
              <a:buFont typeface="Arial"/>
              <a:buChar char="»"/>
              <a:tabLst/>
              <a:defRPr lang="it-IT" sz="16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t" anchorCtr="1" compatLnSpc="1"/>
          <a:lstStyle>
            <a:lvl1pPr marL="0" marR="0" lvl="0" indent="0" algn="ctr" defTabSz="4572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3048"/>
            <a:ext cx="3008311" cy="1162046"/>
          </a:xfrm>
          <a:prstGeom prst="rect">
            <a:avLst/>
          </a:prstGeom>
          <a:noFill/>
          <a:ln>
            <a:noFill/>
          </a:ln>
        </p:spPr>
        <p:txBody>
          <a:bodyPr vert="horz" wrap="square" lIns="91440" tIns="45720" rIns="91440" bIns="45720" anchor="b" anchorCtr="0" compatLnSpc="1"/>
          <a:lstStyle>
            <a:lvl1pPr marL="0" marR="0" lvl="0" indent="0" algn="l" defTabSz="457200" rtl="0" fontAlgn="auto" hangingPunct="0">
              <a:lnSpc>
                <a:spcPct val="100000"/>
              </a:lnSpc>
              <a:spcBef>
                <a:spcPts val="0"/>
              </a:spcBef>
              <a:spcAft>
                <a:spcPts val="0"/>
              </a:spcAft>
              <a:buNone/>
              <a:tabLst/>
              <a:defRPr lang="it-IT" sz="2000" b="1"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contenuto 2"/>
          <p:cNvSpPr txBox="1">
            <a:spLocks noGrp="1"/>
          </p:cNvSpPr>
          <p:nvPr>
            <p:ph idx="1"/>
          </p:nvPr>
        </p:nvSpPr>
        <p:spPr>
          <a:xfrm>
            <a:off x="3575047" y="273048"/>
            <a:ext cx="5111752" cy="5853110"/>
          </a:xfrm>
          <a:prstGeom prst="rect">
            <a:avLst/>
          </a:prstGeom>
          <a:noFill/>
          <a:ln>
            <a:noFill/>
          </a:ln>
        </p:spPr>
        <p:txBody>
          <a:bodyPr vert="horz" wrap="square" lIns="91440" tIns="45720" rIns="91440" bIns="45720" anchor="t" anchorCtr="0" compatLnSpc="1"/>
          <a:lstStyle>
            <a:lvl1pPr marL="342900" marR="0" lvl="0" indent="-342900" algn="l" defTabSz="457200" rtl="0" fontAlgn="auto" hangingPunct="0">
              <a:lnSpc>
                <a:spcPct val="100000"/>
              </a:lnSpc>
              <a:spcBef>
                <a:spcPts val="800"/>
              </a:spcBef>
              <a:spcAft>
                <a:spcPts val="0"/>
              </a:spcAft>
              <a:buSzPct val="100000"/>
              <a:buFont typeface="Arial"/>
              <a:buChar char="•"/>
              <a:tabLst/>
              <a:defRPr lang="it-IT" sz="3200" b="0" i="0" u="none" strike="noStrike" kern="1200" cap="none" spc="0" baseline="0">
                <a:solidFill>
                  <a:srgbClr val="000000"/>
                </a:solidFill>
                <a:uFillTx/>
                <a:latin typeface="Calibri"/>
                <a:ea typeface="ＭＳ Ｐゴシック"/>
                <a:cs typeface="ＭＳ Ｐゴシック"/>
              </a:defRPr>
            </a:lvl1pPr>
            <a:lvl2pPr marL="742950" marR="0" lvl="1" indent="-285750" algn="l" defTabSz="457200" rtl="0" fontAlgn="auto" hangingPunct="0">
              <a:lnSpc>
                <a:spcPct val="100000"/>
              </a:lnSpc>
              <a:spcBef>
                <a:spcPts val="700"/>
              </a:spcBef>
              <a:spcAft>
                <a:spcPts val="0"/>
              </a:spcAft>
              <a:buSzPct val="100000"/>
              <a:buFont typeface="Arial"/>
              <a:buChar char="–"/>
              <a:tabLst/>
              <a:defRPr lang="it-IT" sz="2800" b="0" i="0" u="none" strike="noStrike" kern="1200" cap="none" spc="0" baseline="0">
                <a:solidFill>
                  <a:srgbClr val="000000"/>
                </a:solidFill>
                <a:uFillTx/>
                <a:latin typeface="Calibri"/>
                <a:ea typeface="ＭＳ Ｐゴシック"/>
                <a:cs typeface=""/>
              </a:defRPr>
            </a:lvl2pPr>
            <a:lvl3pPr marL="1143000" marR="0" lvl="2" indent="-228600" algn="l" defTabSz="457200" rtl="0" fontAlgn="auto" hangingPunct="0">
              <a:lnSpc>
                <a:spcPct val="100000"/>
              </a:lnSpc>
              <a:spcBef>
                <a:spcPts val="600"/>
              </a:spcBef>
              <a:spcAft>
                <a:spcPts val="0"/>
              </a:spcAft>
              <a:buSzPct val="100000"/>
              <a:buFont typeface="Arial"/>
              <a:buChar char="•"/>
              <a:tabLst/>
              <a:defRPr lang="it-IT" sz="2400" b="0" i="0" u="none" strike="noStrike" kern="1200" cap="none" spc="0" baseline="0">
                <a:solidFill>
                  <a:srgbClr val="000000"/>
                </a:solidFill>
                <a:uFillTx/>
                <a:latin typeface="Calibri"/>
                <a:ea typeface="ヒラギノ角ゴ Pro W3"/>
                <a:cs typeface="ヒラギノ角ゴ Pro W3"/>
              </a:defRPr>
            </a:lvl3pPr>
            <a:lvl4pPr marL="1600200" marR="0" lvl="3"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ヒラギノ角ゴ Pro W3"/>
                <a:cs typeface=""/>
              </a:defRPr>
            </a:lvl4pPr>
            <a:lvl5pPr marL="2057400" marR="0" lvl="4" indent="-228600" algn="l" defTabSz="457200" rtl="0" fontAlgn="auto" hangingPunct="0">
              <a:lnSpc>
                <a:spcPct val="100000"/>
              </a:lnSpc>
              <a:spcBef>
                <a:spcPts val="500"/>
              </a:spcBef>
              <a:spcAft>
                <a:spcPts val="0"/>
              </a:spcAft>
              <a:buSzPct val="100000"/>
              <a:buFont typeface="Arial"/>
              <a:buChar char="»"/>
              <a:tabLst/>
              <a:defRPr lang="it-IT" sz="2000" b="0" i="0" u="none" strike="noStrike" kern="1200" cap="none" spc="0" baseline="0">
                <a:solidFill>
                  <a:srgbClr val="000000"/>
                </a:solidFill>
                <a:uFillTx/>
                <a:latin typeface="Calibri"/>
                <a:ea typeface="Geneva" pitchFamily="16"/>
                <a:cs typeface="Geneva" pitchFamily="32"/>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sz="half" idx="2"/>
          </p:nvPr>
        </p:nvSpPr>
        <p:spPr>
          <a:xfrm>
            <a:off x="457200" y="1435095"/>
            <a:ext cx="3008311" cy="4691064"/>
          </a:xfrm>
          <a:prstGeom prst="rect">
            <a:avLst/>
          </a:prstGeom>
          <a:noFill/>
          <a:ln>
            <a:noFill/>
          </a:ln>
        </p:spPr>
        <p:txBody>
          <a:bodyPr vert="horz" wrap="square" lIns="91440" tIns="45720" rIns="91440" bIns="45720" anchor="t" anchorCtr="0" compatLnSpc="1"/>
          <a:lstStyle>
            <a:lvl1pPr marL="0" marR="0" lvl="0" indent="0" algn="l" defTabSz="457200" rtl="0" fontAlgn="auto" hangingPunct="0">
              <a:lnSpc>
                <a:spcPct val="100000"/>
              </a:lnSpc>
              <a:spcBef>
                <a:spcPts val="300"/>
              </a:spcBef>
              <a:spcAft>
                <a:spcPts val="0"/>
              </a:spcAft>
              <a:buNone/>
              <a:tabLst/>
              <a:defRPr lang="it-IT" sz="1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gli stili del testo dello schema</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288" y="4800600"/>
            <a:ext cx="5486400" cy="566735"/>
          </a:xfrm>
          <a:prstGeom prst="rect">
            <a:avLst/>
          </a:prstGeom>
          <a:noFill/>
          <a:ln>
            <a:noFill/>
          </a:ln>
        </p:spPr>
        <p:txBody>
          <a:bodyPr vert="horz" wrap="square" lIns="91440" tIns="45720" rIns="91440" bIns="45720" anchor="b" anchorCtr="0" compatLnSpc="1"/>
          <a:lstStyle>
            <a:lvl1pPr marL="0" marR="0" lvl="0" indent="0" algn="l" defTabSz="457200" rtl="0" fontAlgn="auto" hangingPunct="0">
              <a:lnSpc>
                <a:spcPct val="100000"/>
              </a:lnSpc>
              <a:spcBef>
                <a:spcPts val="0"/>
              </a:spcBef>
              <a:spcAft>
                <a:spcPts val="0"/>
              </a:spcAft>
              <a:buNone/>
              <a:tabLst/>
              <a:defRPr lang="it-IT" sz="2000" b="1"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stile</a:t>
            </a:r>
          </a:p>
        </p:txBody>
      </p:sp>
      <p:sp>
        <p:nvSpPr>
          <p:cNvPr id="3" name="Segnaposto immagine 2"/>
          <p:cNvSpPr txBox="1">
            <a:spLocks noGrp="1"/>
          </p:cNvSpPr>
          <p:nvPr>
            <p:ph type="pic" idx="1"/>
          </p:nvPr>
        </p:nvSpPr>
        <p:spPr>
          <a:xfrm>
            <a:off x="1792288" y="612776"/>
            <a:ext cx="5486400" cy="4114800"/>
          </a:xfrm>
          <a:prstGeom prst="rect">
            <a:avLst/>
          </a:prstGeom>
          <a:noFill/>
          <a:ln>
            <a:noFill/>
          </a:ln>
        </p:spPr>
        <p:txBody>
          <a:bodyPr vert="horz" wrap="square" lIns="91440" tIns="45720" rIns="91440" bIns="45720" anchor="t" anchorCtr="0" compatLnSpc="1"/>
          <a:lstStyle>
            <a:lvl1pPr marL="0" marR="0" lvl="0" indent="0" algn="l" defTabSz="457200" rtl="0" fontAlgn="auto" hangingPunct="0">
              <a:lnSpc>
                <a:spcPct val="100000"/>
              </a:lnSpc>
              <a:spcBef>
                <a:spcPts val="800"/>
              </a:spcBef>
              <a:spcAft>
                <a:spcPts val="0"/>
              </a:spcAft>
              <a:buNone/>
              <a:tabLst/>
              <a:defRPr lang="it-IT" sz="3200" b="0" i="0" u="none" strike="noStrike" kern="1200" cap="none" spc="0" baseline="0">
                <a:solidFill>
                  <a:srgbClr val="000000"/>
                </a:solidFill>
                <a:uFillTx/>
                <a:latin typeface="Calibri"/>
                <a:ea typeface="ＭＳ Ｐゴシック"/>
                <a:cs typeface="ＭＳ Ｐゴシック"/>
              </a:defRPr>
            </a:lvl1pPr>
          </a:lstStyle>
          <a:p>
            <a:pPr lvl="0"/>
            <a:endParaRPr lang="it-IT" noProof="0" dirty="0"/>
          </a:p>
        </p:txBody>
      </p:sp>
      <p:sp>
        <p:nvSpPr>
          <p:cNvPr id="4" name="Segnaposto testo 3"/>
          <p:cNvSpPr txBox="1">
            <a:spLocks noGrp="1"/>
          </p:cNvSpPr>
          <p:nvPr>
            <p:ph type="body" sz="half" idx="2"/>
          </p:nvPr>
        </p:nvSpPr>
        <p:spPr>
          <a:xfrm>
            <a:off x="1792288" y="5367335"/>
            <a:ext cx="5486400" cy="804864"/>
          </a:xfrm>
          <a:prstGeom prst="rect">
            <a:avLst/>
          </a:prstGeom>
          <a:noFill/>
          <a:ln>
            <a:noFill/>
          </a:ln>
        </p:spPr>
        <p:txBody>
          <a:bodyPr vert="horz" wrap="square" lIns="91440" tIns="45720" rIns="91440" bIns="45720" anchor="t" anchorCtr="0" compatLnSpc="1"/>
          <a:lstStyle>
            <a:lvl1pPr marL="0" marR="0" lvl="0" indent="0" algn="l" defTabSz="457200" rtl="0" fontAlgn="auto" hangingPunct="0">
              <a:lnSpc>
                <a:spcPct val="100000"/>
              </a:lnSpc>
              <a:spcBef>
                <a:spcPts val="300"/>
              </a:spcBef>
              <a:spcAft>
                <a:spcPts val="0"/>
              </a:spcAft>
              <a:buNone/>
              <a:tabLst/>
              <a:defRPr lang="it-IT" sz="1400" b="0" i="0" u="none" strike="noStrike" kern="1200" cap="none" spc="0" baseline="0">
                <a:solidFill>
                  <a:srgbClr val="000000"/>
                </a:solidFill>
                <a:uFillTx/>
                <a:latin typeface="Calibri"/>
                <a:ea typeface="ＭＳ Ｐゴシック"/>
                <a:cs typeface="ＭＳ Ｐゴシック"/>
              </a:defRPr>
            </a:lvl1pPr>
          </a:lstStyle>
          <a:p>
            <a:pPr lvl="0"/>
            <a:r>
              <a:rPr lang="it-IT"/>
              <a:t>Fare clic per modificare gli stili del testo dello schema</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4"/>
          <p:cNvSpPr/>
          <p:nvPr/>
        </p:nvSpPr>
        <p:spPr>
          <a:xfrm flipV="1">
            <a:off x="0" y="906463"/>
            <a:ext cx="9144000" cy="79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528">
            <a:solidFill>
              <a:srgbClr val="172171"/>
            </a:solidFill>
            <a:prstDash val="solid"/>
            <a:round/>
          </a:ln>
          <a:effectLst>
            <a:outerShdw dist="22997" dir="5400000" algn="tl">
              <a:srgbClr val="000000">
                <a:alpha val="35000"/>
              </a:srgbClr>
            </a:outerShdw>
          </a:effectLst>
        </p:spPr>
        <p:txBody>
          <a:bodyPr wrap="none" anchor="ctr"/>
          <a:lstStyle/>
          <a:p>
            <a:pPr fontAlgn="auto" hangingPunct="0">
              <a:spcBef>
                <a:spcPts val="0"/>
              </a:spcBef>
              <a:spcAft>
                <a:spcPts val="0"/>
              </a:spcAft>
              <a:defRPr sz="1800" b="0" i="0" u="none" strike="noStrike" kern="0" cap="none" spc="0" baseline="0">
                <a:solidFill>
                  <a:srgbClr val="000000"/>
                </a:solidFill>
                <a:uFillTx/>
              </a:defRPr>
            </a:pPr>
            <a:endParaRPr lang="it-IT" sz="2400" kern="0" dirty="0">
              <a:solidFill>
                <a:srgbClr val="000000"/>
              </a:solidFill>
              <a:latin typeface="Arial" pitchFamily="16"/>
              <a:ea typeface="ＭＳ Ｐゴシック" pitchFamily="16"/>
              <a:cs typeface="ＭＳ Ｐゴシック" pitchFamily="16"/>
            </a:endParaRPr>
          </a:p>
        </p:txBody>
      </p:sp>
      <p:pic>
        <p:nvPicPr>
          <p:cNvPr id="3" name="Immagine 9" descr="PPT_ScienzeFarmaceutiche-03.png"/>
          <p:cNvPicPr>
            <a:picLocks noChangeAspect="1"/>
          </p:cNvPicPr>
          <p:nvPr/>
        </p:nvPicPr>
        <p:blipFill>
          <a:blip r:embed="rId16"/>
          <a:srcRect/>
          <a:stretch>
            <a:fillRect/>
          </a:stretch>
        </p:blipFill>
        <p:spPr>
          <a:xfrm>
            <a:off x="0" y="6264275"/>
            <a:ext cx="9144000" cy="593725"/>
          </a:xfrm>
          <a:prstGeom prst="rect">
            <a:avLst/>
          </a:prstGeom>
          <a:noFill/>
          <a:ln>
            <a:noFill/>
          </a:ln>
          <a:effectLst>
            <a:outerShdw dist="22997" dir="5400000" algn="tl">
              <a:srgbClr val="000000">
                <a:alpha val="35000"/>
              </a:srgbClr>
            </a:outerShdw>
          </a:effectLst>
        </p:spPr>
      </p:pic>
    </p:spTree>
  </p:cSld>
  <p:clrMap bg1="lt1" tx1="dk1" bg2="lt2" tx2="dk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64" r:id="rId7"/>
    <p:sldLayoutId id="2147483663" r:id="rId8"/>
    <p:sldLayoutId id="2147483662" r:id="rId9"/>
    <p:sldLayoutId id="2147483661" r:id="rId10"/>
    <p:sldLayoutId id="2147483660" r:id="rId11"/>
    <p:sldLayoutId id="2147483671" r:id="rId12"/>
    <p:sldLayoutId id="2147483672" r:id="rId13"/>
    <p:sldLayoutId id="2147483659" r:id="rId14"/>
  </p:sldLayoutIdLst>
  <p:transition spd="slow"/>
  <p:hf sldNum="0" hdr="0" dt="0"/>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8.emf"/><Relationship Id="rId4" Type="http://schemas.openxmlformats.org/officeDocument/2006/relationships/package" Target="../embeddings/Foglio_di_lavoro_di_Microsoft_Excel1.xls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www.unimi.it/mappe/localita.jsp?indirizzo_loc=Crema%20(Cr)" TargetMode="External"/><Relationship Id="rId3" Type="http://schemas.openxmlformats.org/officeDocument/2006/relationships/hyperlink" Target="http://www.unimi.it/17177.htm" TargetMode="External"/><Relationship Id="rId7" Type="http://schemas.openxmlformats.org/officeDocument/2006/relationships/hyperlink" Target="http://www.unimi.it/mappe/localita.jsp?indirizzo_loc=Lodi%20(Lo)" TargetMode="External"/><Relationship Id="rId12" Type="http://schemas.openxmlformats.org/officeDocument/2006/relationships/hyperlink" Target="http://www.unimi.it/mappe/localita.jsp?indirizzo_loc=gargnano%20(Bs)" TargetMode="External"/><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hyperlink" Target="http://www.unimi.it/mappe/localita.jsp?indirizzo_loc=San%20Donato%20Milanese%20(Mi)" TargetMode="External"/><Relationship Id="rId11" Type="http://schemas.openxmlformats.org/officeDocument/2006/relationships/hyperlink" Target="http://www.unimi.it/mappe/localita.jsp?indirizzo_loc=Cernusco%20Sul%20Naviglio%20(Mi)" TargetMode="External"/><Relationship Id="rId5" Type="http://schemas.openxmlformats.org/officeDocument/2006/relationships/hyperlink" Target="http://www.unimi.it/mappe/localita.jsp?indirizzo_loc=Segrate%20(Mi)" TargetMode="External"/><Relationship Id="rId10" Type="http://schemas.openxmlformats.org/officeDocument/2006/relationships/hyperlink" Target="http://www.unimi.it/mappe/localita.jsp?indirizzo_loc=Torrazza%20Coste%20(Pv)" TargetMode="External"/><Relationship Id="rId4" Type="http://schemas.openxmlformats.org/officeDocument/2006/relationships/hyperlink" Target="http://www.unimi.it/mappe/localita.jsp?indirizzo_loc=Sesto%20S.%20Giovanni%20(Mi)" TargetMode="External"/><Relationship Id="rId9" Type="http://schemas.openxmlformats.org/officeDocument/2006/relationships/hyperlink" Target="http://www.unimi.it/mappe/localita.jsp?indirizzo_loc=Edolo%20(B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mailto:andrea.cerini@unimi.it" TargetMode="External"/><Relationship Id="rId2" Type="http://schemas.openxmlformats.org/officeDocument/2006/relationships/hyperlink" Target="mailto:mattea.gelpi@unimi.it" TargetMode="External"/><Relationship Id="rId1" Type="http://schemas.openxmlformats.org/officeDocument/2006/relationships/slideLayout" Target="../slideLayouts/slideLayout14.xml"/><Relationship Id="rId4" Type="http://schemas.openxmlformats.org/officeDocument/2006/relationships/hyperlink" Target="mailto:mobilitadateneo@unimi.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251520" y="2420888"/>
            <a:ext cx="8569325" cy="4401205"/>
          </a:xfrm>
          <a:prstGeom prst="rect">
            <a:avLst/>
          </a:prstGeom>
          <a:noFill/>
          <a:ln w="9525">
            <a:noFill/>
            <a:miter lim="800000"/>
            <a:headEnd/>
            <a:tailEnd/>
          </a:ln>
        </p:spPr>
        <p:txBody>
          <a:bodyPr>
            <a:spAutoFit/>
          </a:bodyPr>
          <a:lstStyle/>
          <a:p>
            <a:pPr algn="ctr"/>
            <a:endParaRPr lang="it-IT" altLang="it-IT" sz="2800" dirty="0">
              <a:latin typeface="Trebuchet MS" pitchFamily="34" charset="0"/>
            </a:endParaRPr>
          </a:p>
          <a:p>
            <a:pPr algn="ctr"/>
            <a:endParaRPr lang="it-IT" altLang="it-IT" sz="2800" dirty="0" smtClean="0">
              <a:latin typeface="Trebuchet MS" pitchFamily="34" charset="0"/>
            </a:endParaRPr>
          </a:p>
          <a:p>
            <a:pPr algn="ctr"/>
            <a:r>
              <a:rPr lang="it-IT" altLang="it-IT" sz="2800" b="1" dirty="0" smtClean="0">
                <a:latin typeface="Trebuchet MS" pitchFamily="34" charset="0"/>
              </a:rPr>
              <a:t> </a:t>
            </a:r>
            <a:r>
              <a:rPr lang="it-IT" altLang="it-IT" sz="2800" b="1" dirty="0" smtClean="0">
                <a:solidFill>
                  <a:srgbClr val="002060"/>
                </a:solidFill>
                <a:latin typeface="Trebuchet MS" pitchFamily="34" charset="0"/>
              </a:rPr>
              <a:t>i «numeri»</a:t>
            </a:r>
          </a:p>
          <a:p>
            <a:pPr algn="ctr"/>
            <a:r>
              <a:rPr lang="it-IT" altLang="it-IT" sz="2800" b="1" dirty="0" smtClean="0">
                <a:solidFill>
                  <a:srgbClr val="002060"/>
                </a:solidFill>
                <a:latin typeface="Trebuchet MS" pitchFamily="34" charset="0"/>
              </a:rPr>
              <a:t>della</a:t>
            </a:r>
          </a:p>
          <a:p>
            <a:pPr algn="ctr"/>
            <a:endParaRPr lang="it-IT" altLang="it-IT" sz="2800" b="1" dirty="0" smtClean="0">
              <a:solidFill>
                <a:srgbClr val="002060"/>
              </a:solidFill>
              <a:latin typeface="Trebuchet MS" pitchFamily="34" charset="0"/>
            </a:endParaRPr>
          </a:p>
          <a:p>
            <a:pPr algn="ctr"/>
            <a:r>
              <a:rPr lang="it-IT" altLang="it-IT" sz="2800" b="1" dirty="0" smtClean="0">
                <a:solidFill>
                  <a:srgbClr val="002060"/>
                </a:solidFill>
                <a:latin typeface="Trebuchet MS" pitchFamily="34" charset="0"/>
              </a:rPr>
              <a:t>Mobilità </a:t>
            </a:r>
            <a:r>
              <a:rPr lang="it-IT" altLang="it-IT" sz="2800" b="1" dirty="0">
                <a:solidFill>
                  <a:srgbClr val="002060"/>
                </a:solidFill>
                <a:latin typeface="Trebuchet MS" pitchFamily="34" charset="0"/>
              </a:rPr>
              <a:t>di </a:t>
            </a:r>
            <a:r>
              <a:rPr lang="it-IT" altLang="it-IT" sz="2800" b="1" dirty="0" smtClean="0">
                <a:solidFill>
                  <a:srgbClr val="002060"/>
                </a:solidFill>
                <a:latin typeface="Trebuchet MS" pitchFamily="34" charset="0"/>
              </a:rPr>
              <a:t>Ateneo </a:t>
            </a:r>
          </a:p>
          <a:p>
            <a:pPr algn="ctr"/>
            <a:endParaRPr lang="it-IT" altLang="it-IT" sz="2800" b="1" dirty="0">
              <a:solidFill>
                <a:srgbClr val="002060"/>
              </a:solidFill>
              <a:latin typeface="Trebuchet MS" pitchFamily="34" charset="0"/>
            </a:endParaRPr>
          </a:p>
          <a:p>
            <a:pPr algn="r"/>
            <a:r>
              <a:rPr lang="it-IT" altLang="it-IT" b="1" i="1" dirty="0" smtClean="0">
                <a:solidFill>
                  <a:srgbClr val="002060"/>
                </a:solidFill>
                <a:latin typeface="Trebuchet MS" pitchFamily="34" charset="0"/>
              </a:rPr>
              <a:t>settembre 2017</a:t>
            </a:r>
            <a:endParaRPr lang="it-IT" altLang="it-IT" sz="2800" b="1" dirty="0">
              <a:solidFill>
                <a:srgbClr val="002060"/>
              </a:solidFill>
              <a:latin typeface="Trebuchet MS" pitchFamily="34" charset="0"/>
            </a:endParaRPr>
          </a:p>
          <a:p>
            <a:pPr algn="ctr"/>
            <a:endParaRPr lang="it-IT" altLang="it-IT" sz="2800" b="1" dirty="0" smtClean="0">
              <a:latin typeface="Trebuchet MS" pitchFamily="34" charset="0"/>
            </a:endParaRPr>
          </a:p>
          <a:p>
            <a:pPr algn="ctr"/>
            <a:endParaRPr lang="it-IT" altLang="it-IT" sz="2800" dirty="0">
              <a:latin typeface="Trebuchet MS"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1143000"/>
          </a:xfrm>
        </p:spPr>
        <p:txBody>
          <a:bodyPr/>
          <a:lstStyle/>
          <a:p>
            <a:pPr algn="l"/>
            <a:r>
              <a:rPr lang="it-IT" sz="2400" dirty="0" smtClean="0">
                <a:solidFill>
                  <a:srgbClr val="002060"/>
                </a:solidFill>
              </a:rPr>
              <a:t>ABBONAMENTI</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smtClean="0">
              <a:solidFill>
                <a:srgbClr val="000000"/>
              </a:solidFill>
              <a:latin typeface="Calibri" panose="020F0502020204030204" pitchFamily="34" charset="0"/>
            </a:endParaRPr>
          </a:p>
        </p:txBody>
      </p:sp>
      <p:sp>
        <p:nvSpPr>
          <p:cNvPr id="5" name="CasellaDiTesto 4"/>
          <p:cNvSpPr txBox="1"/>
          <p:nvPr/>
        </p:nvSpPr>
        <p:spPr>
          <a:xfrm>
            <a:off x="1691680" y="3645024"/>
            <a:ext cx="3600400" cy="1107996"/>
          </a:xfrm>
          <a:prstGeom prst="rect">
            <a:avLst/>
          </a:prstGeom>
          <a:noFill/>
        </p:spPr>
        <p:txBody>
          <a:bodyPr wrap="square" rtlCol="0">
            <a:spAutoFit/>
          </a:bodyPr>
          <a:lstStyle/>
          <a:p>
            <a:r>
              <a:rPr lang="it-IT" sz="1200" b="1" i="1" dirty="0" smtClean="0">
                <a:solidFill>
                  <a:srgbClr val="002060"/>
                </a:solidFill>
              </a:rPr>
              <a:t>    </a:t>
            </a:r>
          </a:p>
          <a:p>
            <a:endParaRPr lang="it-IT" sz="1200" b="1" i="1" dirty="0">
              <a:solidFill>
                <a:srgbClr val="002060"/>
              </a:solidFill>
            </a:endParaRPr>
          </a:p>
          <a:p>
            <a:endParaRPr lang="it-IT" sz="1200" b="1" dirty="0">
              <a:solidFill>
                <a:srgbClr val="002060"/>
              </a:solidFill>
            </a:endParaRPr>
          </a:p>
          <a:p>
            <a:r>
              <a:rPr lang="it-IT" sz="1200" b="1" dirty="0" smtClean="0">
                <a:solidFill>
                  <a:srgbClr val="002060"/>
                </a:solidFill>
                <a:latin typeface="Arial" panose="020B0604020202020204" pitchFamily="34" charset="0"/>
                <a:cs typeface="Arial" panose="020B0604020202020204" pitchFamily="34" charset="0"/>
              </a:rPr>
              <a:t>   </a:t>
            </a:r>
            <a:endParaRPr lang="it-IT" dirty="0" smtClean="0">
              <a:latin typeface="+mj-lt"/>
            </a:endParaRPr>
          </a:p>
          <a:p>
            <a:endParaRPr lang="it-IT" dirty="0" smtClean="0">
              <a:latin typeface="+mj-lt"/>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2989451661"/>
              </p:ext>
            </p:extLst>
          </p:nvPr>
        </p:nvGraphicFramePr>
        <p:xfrm>
          <a:off x="3036441" y="1336680"/>
          <a:ext cx="2371725" cy="933450"/>
        </p:xfrm>
        <a:graphic>
          <a:graphicData uri="http://schemas.openxmlformats.org/presentationml/2006/ole">
            <mc:AlternateContent xmlns:mc="http://schemas.openxmlformats.org/markup-compatibility/2006">
              <mc:Choice xmlns:v="urn:schemas-microsoft-com:vml" Requires="v">
                <p:oleObj spid="_x0000_s1051" name="Foglio di lavoro" r:id="rId4" imgW="2371767" imgH="933390" progId="Excel.Sheet.12">
                  <p:embed/>
                </p:oleObj>
              </mc:Choice>
              <mc:Fallback>
                <p:oleObj name="Foglio di lavoro" r:id="rId4" imgW="2371767" imgH="933390" progId="Excel.Sheet.12">
                  <p:embed/>
                  <p:pic>
                    <p:nvPicPr>
                      <p:cNvPr id="0" name=""/>
                      <p:cNvPicPr/>
                      <p:nvPr/>
                    </p:nvPicPr>
                    <p:blipFill>
                      <a:blip r:embed="rId5"/>
                      <a:stretch>
                        <a:fillRect/>
                      </a:stretch>
                    </p:blipFill>
                    <p:spPr>
                      <a:xfrm>
                        <a:off x="3036441" y="1336680"/>
                        <a:ext cx="2371725" cy="933450"/>
                      </a:xfrm>
                      <a:prstGeom prst="rect">
                        <a:avLst/>
                      </a:prstGeom>
                    </p:spPr>
                  </p:pic>
                </p:oleObj>
              </mc:Fallback>
            </mc:AlternateContent>
          </a:graphicData>
        </a:graphic>
      </p:graphicFrame>
      <p:graphicFrame>
        <p:nvGraphicFramePr>
          <p:cNvPr id="6" name="Grafico 5"/>
          <p:cNvGraphicFramePr>
            <a:graphicFrameLocks/>
          </p:cNvGraphicFramePr>
          <p:nvPr>
            <p:extLst>
              <p:ext uri="{D42A27DB-BD31-4B8C-83A1-F6EECF244321}">
                <p14:modId xmlns:p14="http://schemas.microsoft.com/office/powerpoint/2010/main" val="1161496631"/>
              </p:ext>
            </p:extLst>
          </p:nvPr>
        </p:nvGraphicFramePr>
        <p:xfrm>
          <a:off x="1975449" y="2636912"/>
          <a:ext cx="4934297" cy="326389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228419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5832648"/>
          </a:xfrm>
        </p:spPr>
        <p:txBody>
          <a:bodyPr/>
          <a:lstStyle/>
          <a:p>
            <a:pPr algn="l"/>
            <a:r>
              <a:rPr lang="it-IT" sz="2400" dirty="0" smtClean="0">
                <a:solidFill>
                  <a:srgbClr val="002060"/>
                </a:solidFill>
              </a:rPr>
              <a:t>ABBONAMENTI</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2" name="Rettangolo 1"/>
          <p:cNvSpPr/>
          <p:nvPr/>
        </p:nvSpPr>
        <p:spPr>
          <a:xfrm>
            <a:off x="755576" y="12576"/>
            <a:ext cx="7581528" cy="5447645"/>
          </a:xfrm>
          <a:prstGeom prst="rect">
            <a:avLst/>
          </a:prstGeom>
        </p:spPr>
        <p:txBody>
          <a:bodyPr wrap="square">
            <a:spAutoFit/>
          </a:bodyPr>
          <a:lstStyle/>
          <a:p>
            <a:pPr lvl="0" algn="ctr"/>
            <a:endParaRPr lang="it-IT" sz="1200" b="1" dirty="0" smtClean="0">
              <a:solidFill>
                <a:srgbClr val="002060"/>
              </a:solidFill>
              <a:latin typeface="Trebuchet MS" panose="020B0603020202020204" pitchFamily="34" charset="0"/>
            </a:endParaRPr>
          </a:p>
          <a:p>
            <a:pPr lvl="0" algn="ctr"/>
            <a:r>
              <a:rPr lang="it-IT" sz="1200" b="1" dirty="0" smtClean="0">
                <a:solidFill>
                  <a:srgbClr val="002060"/>
                </a:solidFill>
                <a:latin typeface="Trebuchet MS" panose="020B0603020202020204" pitchFamily="34" charset="0"/>
              </a:rPr>
              <a:t>	</a:t>
            </a: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r>
              <a:rPr lang="it-IT" sz="1200" b="1" i="1" dirty="0" smtClean="0">
                <a:solidFill>
                  <a:srgbClr val="002060"/>
                </a:solidFill>
                <a:latin typeface="Trebuchet MS" panose="020B0603020202020204" pitchFamily="34" charset="0"/>
                <a:cs typeface="Arial" panose="020B0604020202020204" pitchFamily="34" charset="0"/>
              </a:rPr>
              <a:t>L’Ateneo  </a:t>
            </a:r>
            <a:r>
              <a:rPr lang="it-IT" sz="1200" b="1" i="1" dirty="0">
                <a:solidFill>
                  <a:srgbClr val="002060"/>
                </a:solidFill>
                <a:latin typeface="Trebuchet MS" panose="020B0603020202020204" pitchFamily="34" charset="0"/>
                <a:cs typeface="Arial" panose="020B0604020202020204" pitchFamily="34" charset="0"/>
              </a:rPr>
              <a:t>ha sinora </a:t>
            </a:r>
            <a:r>
              <a:rPr lang="it-IT" sz="1200" b="1" i="1" dirty="0" smtClean="0">
                <a:solidFill>
                  <a:srgbClr val="002060"/>
                </a:solidFill>
                <a:latin typeface="Trebuchet MS" panose="020B0603020202020204" pitchFamily="34" charset="0"/>
                <a:cs typeface="Arial" panose="020B0604020202020204" pitchFamily="34" charset="0"/>
              </a:rPr>
              <a:t>adottato </a:t>
            </a:r>
            <a:r>
              <a:rPr lang="it-IT" sz="1200" b="1" i="1" dirty="0">
                <a:solidFill>
                  <a:srgbClr val="002060"/>
                </a:solidFill>
                <a:latin typeface="Trebuchet MS" panose="020B0603020202020204" pitchFamily="34" charset="0"/>
                <a:cs typeface="Arial" panose="020B0604020202020204" pitchFamily="34" charset="0"/>
              </a:rPr>
              <a:t>misure d’intervento destinate a tutto il personale che agevolano l’utilizzo dei mezzi pubblici (ATM e Trenord).</a:t>
            </a:r>
          </a:p>
          <a:p>
            <a:pPr lvl="0"/>
            <a:endParaRPr lang="it-IT" sz="1200" b="1" i="1" dirty="0">
              <a:solidFill>
                <a:srgbClr val="002060"/>
              </a:solidFill>
              <a:latin typeface="Trebuchet MS" panose="020B0603020202020204" pitchFamily="34" charset="0"/>
              <a:cs typeface="Arial" panose="020B0604020202020204" pitchFamily="34" charset="0"/>
            </a:endParaRPr>
          </a:p>
          <a:p>
            <a:pPr lvl="0"/>
            <a:r>
              <a:rPr lang="it-IT" sz="1200" i="1" dirty="0">
                <a:solidFill>
                  <a:srgbClr val="002060"/>
                </a:solidFill>
                <a:latin typeface="Trebuchet MS" panose="020B0603020202020204" pitchFamily="34" charset="0"/>
                <a:cs typeface="Arial" panose="020B0604020202020204" pitchFamily="34" charset="0"/>
              </a:rPr>
              <a:t>Particolari convenzioni tra Ateneo e aziende di trasporto pubblico e società private attive sul territorio permettono al personale a tempo determinato e indeterminato di usufruire di un contributo sul costo di abbonamenti alla rete ATM - SITAM, TRENORD e «Io viaggio ovunque in Lombardia», Autolinee private o a parcheggi di interscambio fino a un limite massimo di 258,23 euro (art. 51 del T.U.I.R).</a:t>
            </a:r>
          </a:p>
          <a:p>
            <a:pPr lvl="0"/>
            <a:r>
              <a:rPr lang="it-IT" sz="1200" i="1" dirty="0">
                <a:solidFill>
                  <a:srgbClr val="002060"/>
                </a:solidFill>
                <a:latin typeface="Trebuchet MS" panose="020B0603020202020204" pitchFamily="34" charset="0"/>
                <a:cs typeface="Arial" panose="020B0604020202020204" pitchFamily="34" charset="0"/>
              </a:rPr>
              <a:t>Correlati agli abbonamenti ATM sussistono forme agevolative di utilizzo di Bike </a:t>
            </a:r>
            <a:r>
              <a:rPr lang="it-IT" sz="1200" i="1" dirty="0" err="1">
                <a:solidFill>
                  <a:srgbClr val="002060"/>
                </a:solidFill>
                <a:latin typeface="Trebuchet MS" panose="020B0603020202020204" pitchFamily="34" charset="0"/>
                <a:cs typeface="Arial" panose="020B0604020202020204" pitchFamily="34" charset="0"/>
              </a:rPr>
              <a:t>Sharing</a:t>
            </a:r>
            <a:r>
              <a:rPr lang="it-IT" sz="1200" i="1" dirty="0">
                <a:solidFill>
                  <a:srgbClr val="002060"/>
                </a:solidFill>
                <a:latin typeface="Trebuchet MS" panose="020B0603020202020204" pitchFamily="34" charset="0"/>
                <a:cs typeface="Arial" panose="020B0604020202020204" pitchFamily="34" charset="0"/>
              </a:rPr>
              <a:t> (</a:t>
            </a:r>
            <a:r>
              <a:rPr lang="it-IT" sz="1200" i="1" dirty="0" err="1">
                <a:solidFill>
                  <a:srgbClr val="002060"/>
                </a:solidFill>
                <a:latin typeface="Trebuchet MS" panose="020B0603020202020204" pitchFamily="34" charset="0"/>
                <a:cs typeface="Arial" panose="020B0604020202020204" pitchFamily="34" charset="0"/>
              </a:rPr>
              <a:t>BikeMI</a:t>
            </a:r>
            <a:r>
              <a:rPr lang="it-IT" sz="1200" i="1" dirty="0">
                <a:solidFill>
                  <a:srgbClr val="002060"/>
                </a:solidFill>
                <a:latin typeface="Trebuchet MS" panose="020B0603020202020204" pitchFamily="34" charset="0"/>
                <a:cs typeface="Arial" panose="020B0604020202020204" pitchFamily="34" charset="0"/>
              </a:rPr>
              <a:t>) </a:t>
            </a:r>
            <a:endParaRPr lang="it-IT" sz="1200" i="1" dirty="0" smtClean="0">
              <a:solidFill>
                <a:srgbClr val="002060"/>
              </a:solidFill>
              <a:latin typeface="Trebuchet MS" panose="020B0603020202020204" pitchFamily="34" charset="0"/>
              <a:cs typeface="Arial" panose="020B0604020202020204" pitchFamily="34" charset="0"/>
            </a:endParaRPr>
          </a:p>
          <a:p>
            <a:pPr lvl="0"/>
            <a:endParaRPr lang="it-IT" sz="1200" i="1" dirty="0">
              <a:solidFill>
                <a:srgbClr val="002060"/>
              </a:solidFill>
              <a:latin typeface="Trebuchet MS" panose="020B0603020202020204" pitchFamily="34" charset="0"/>
              <a:cs typeface="Arial" panose="020B0604020202020204" pitchFamily="34" charset="0"/>
            </a:endParaRPr>
          </a:p>
          <a:p>
            <a:pPr lvl="0"/>
            <a:r>
              <a:rPr lang="it-IT" sz="1200" i="1" dirty="0" smtClean="0">
                <a:solidFill>
                  <a:srgbClr val="002060"/>
                </a:solidFill>
                <a:latin typeface="Trebuchet MS" panose="020B0603020202020204" pitchFamily="34" charset="0"/>
                <a:cs typeface="Arial" panose="020B0604020202020204" pitchFamily="34" charset="0"/>
              </a:rPr>
              <a:t>		             </a:t>
            </a:r>
            <a:r>
              <a:rPr lang="it-IT" sz="1200" b="1" dirty="0" smtClean="0">
                <a:solidFill>
                  <a:srgbClr val="002060"/>
                </a:solidFill>
                <a:latin typeface="Trebuchet MS" pitchFamily="34" charset="0"/>
              </a:rPr>
              <a:t>NUOVI  </a:t>
            </a:r>
            <a:r>
              <a:rPr lang="it-IT" sz="1200" b="1" dirty="0">
                <a:solidFill>
                  <a:srgbClr val="002060"/>
                </a:solidFill>
                <a:latin typeface="Trebuchet MS" pitchFamily="34" charset="0"/>
              </a:rPr>
              <a:t>INTERVENTI  IN  CORSO </a:t>
            </a:r>
            <a:r>
              <a:rPr lang="it-IT" sz="1200" b="1" dirty="0" smtClean="0">
                <a:solidFill>
                  <a:srgbClr val="002060"/>
                </a:solidFill>
                <a:latin typeface="Trebuchet MS" pitchFamily="34" charset="0"/>
              </a:rPr>
              <a:t>–TPL</a:t>
            </a:r>
          </a:p>
          <a:p>
            <a:pPr lvl="0"/>
            <a:endParaRPr lang="it-IT" sz="1200" b="1" dirty="0">
              <a:solidFill>
                <a:srgbClr val="002060"/>
              </a:solidFill>
              <a:latin typeface="Trebuchet MS" pitchFamily="34" charset="0"/>
            </a:endParaRPr>
          </a:p>
          <a:p>
            <a:pPr lvl="0" algn="just">
              <a:defRPr/>
            </a:pPr>
            <a:r>
              <a:rPr lang="it-IT" sz="1200" dirty="0" smtClean="0">
                <a:solidFill>
                  <a:srgbClr val="002060"/>
                </a:solidFill>
                <a:latin typeface="Trebuchet MS" pitchFamily="34" charset="0"/>
              </a:rPr>
              <a:t>L’attività </a:t>
            </a:r>
            <a:r>
              <a:rPr lang="it-IT" sz="1200" dirty="0">
                <a:solidFill>
                  <a:srgbClr val="002060"/>
                </a:solidFill>
                <a:latin typeface="Trebuchet MS" pitchFamily="34" charset="0"/>
              </a:rPr>
              <a:t>svolta con riferimento all’utilizzo dei mezzi di Trasporto Pubblico Locale, è stata integrata e completa con </a:t>
            </a:r>
          </a:p>
          <a:p>
            <a:pPr marL="285750" lvl="0" indent="-285750">
              <a:buFont typeface="Arial" panose="020B0604020202020204" pitchFamily="34" charset="0"/>
              <a:buChar char="•"/>
              <a:defRPr/>
            </a:pPr>
            <a:r>
              <a:rPr lang="it-IT" sz="1200" dirty="0">
                <a:solidFill>
                  <a:srgbClr val="002060"/>
                </a:solidFill>
                <a:latin typeface="Trebuchet MS" pitchFamily="34" charset="0"/>
              </a:rPr>
              <a:t>servizi innovativi che contemplano l’informazione on-line</a:t>
            </a:r>
            <a:r>
              <a:rPr lang="it-IT" sz="1200" dirty="0" smtClean="0">
                <a:solidFill>
                  <a:srgbClr val="002060"/>
                </a:solidFill>
                <a:latin typeface="Trebuchet MS" pitchFamily="34" charset="0"/>
              </a:rPr>
              <a:t>, attraverso </a:t>
            </a:r>
            <a:r>
              <a:rPr lang="it-IT" sz="1200" dirty="0">
                <a:solidFill>
                  <a:srgbClr val="002060"/>
                </a:solidFill>
                <a:latin typeface="Trebuchet MS" pitchFamily="34" charset="0"/>
              </a:rPr>
              <a:t>le liste di posta elettronica dell’Ateneo,  </a:t>
            </a:r>
          </a:p>
          <a:p>
            <a:pPr marL="285750" lvl="0" indent="-285750">
              <a:buFont typeface="Arial" panose="020B0604020202020204" pitchFamily="34" charset="0"/>
              <a:buChar char="•"/>
              <a:defRPr/>
            </a:pPr>
            <a:r>
              <a:rPr lang="it-IT" sz="1200" dirty="0">
                <a:solidFill>
                  <a:srgbClr val="002060"/>
                </a:solidFill>
                <a:latin typeface="Trebuchet MS" pitchFamily="34" charset="0"/>
              </a:rPr>
              <a:t>per divulgare le informazioni tratte dai siti ufficiali delle Aziende di Trasporto (ATM; Trenord  ma   anche Trenitalia), concernenti avvisi ed indicazioni in occasione di</a:t>
            </a:r>
          </a:p>
          <a:p>
            <a:pPr marL="285750" lvl="0" indent="-285750">
              <a:buFont typeface="Arial" panose="020B0604020202020204" pitchFamily="34" charset="0"/>
              <a:buChar char="•"/>
              <a:defRPr/>
            </a:pPr>
            <a:r>
              <a:rPr lang="it-IT" sz="1200" dirty="0">
                <a:solidFill>
                  <a:srgbClr val="002060"/>
                </a:solidFill>
                <a:latin typeface="Trebuchet MS" pitchFamily="34" charset="0"/>
              </a:rPr>
              <a:t>giornate di sciopero dei mezzi o eventi di particolare rilevanza che possono avere ripercussioni     sul sistema del trasporto pubblico.</a:t>
            </a:r>
          </a:p>
          <a:p>
            <a:pPr marL="285750" lvl="0" indent="-285750">
              <a:buFont typeface="Arial" panose="020B0604020202020204" pitchFamily="34" charset="0"/>
              <a:buChar char="•"/>
              <a:defRPr/>
            </a:pPr>
            <a:endParaRPr lang="it-IT" sz="1200" dirty="0">
              <a:solidFill>
                <a:srgbClr val="002060"/>
              </a:solidFill>
              <a:latin typeface="Trebuchet MS" pitchFamily="34" charset="0"/>
            </a:endParaRPr>
          </a:p>
          <a:p>
            <a:pPr marL="285750" lvl="0" indent="-285750">
              <a:buFont typeface="Arial" panose="020B0604020202020204" pitchFamily="34" charset="0"/>
              <a:buChar char="•"/>
              <a:defRPr/>
            </a:pPr>
            <a:r>
              <a:rPr lang="it-IT" sz="1200" dirty="0">
                <a:solidFill>
                  <a:srgbClr val="002060"/>
                </a:solidFill>
                <a:latin typeface="Trebuchet MS" pitchFamily="34" charset="0"/>
              </a:rPr>
              <a:t>Viene inoltre effettuata, sempre mediante la medesima modalità divulgativa e con cadenza bimestrale, l’elenco delle offerte e degli sconti che sono riservati ai possessori degli abbonamenti sia ATM sia Trenord, per eventi culturali (ingressi scontati a mostre, musei e spettacoli teatrali).</a:t>
            </a:r>
          </a:p>
        </p:txBody>
      </p:sp>
    </p:spTree>
    <p:extLst>
      <p:ext uri="{BB962C8B-B14F-4D97-AF65-F5344CB8AC3E}">
        <p14:creationId xmlns:p14="http://schemas.microsoft.com/office/powerpoint/2010/main" val="372060632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80920" cy="5832648"/>
          </a:xfrm>
        </p:spPr>
        <p:txBody>
          <a:bodyPr/>
          <a:lstStyle/>
          <a:p>
            <a:pPr algn="l"/>
            <a:r>
              <a:rPr lang="it-IT" sz="2400" dirty="0" smtClean="0">
                <a:solidFill>
                  <a:srgbClr val="002060"/>
                </a:solidFill>
              </a:rPr>
              <a:t>ABBONAMENTI  ATM</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2" name="Rettangolo 1"/>
          <p:cNvSpPr/>
          <p:nvPr/>
        </p:nvSpPr>
        <p:spPr>
          <a:xfrm>
            <a:off x="755576" y="12576"/>
            <a:ext cx="7581528" cy="1200329"/>
          </a:xfrm>
          <a:prstGeom prst="rect">
            <a:avLst/>
          </a:prstGeom>
        </p:spPr>
        <p:txBody>
          <a:bodyPr wrap="square">
            <a:spAutoFit/>
          </a:bodyPr>
          <a:lstStyle/>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696913"/>
            <a:ext cx="9096375" cy="546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696913"/>
            <a:ext cx="2603970" cy="84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95704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80920" cy="5832648"/>
          </a:xfrm>
        </p:spPr>
        <p:txBody>
          <a:bodyPr/>
          <a:lstStyle/>
          <a:p>
            <a:pPr algn="l"/>
            <a:r>
              <a:rPr lang="it-IT" sz="2400" dirty="0" smtClean="0">
                <a:solidFill>
                  <a:srgbClr val="002060"/>
                </a:solidFill>
              </a:rPr>
              <a:t>ABBONAMENTI  IVOL</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2" name="Rettangolo 1"/>
          <p:cNvSpPr/>
          <p:nvPr/>
        </p:nvSpPr>
        <p:spPr>
          <a:xfrm>
            <a:off x="755576" y="12576"/>
            <a:ext cx="7581528" cy="1200329"/>
          </a:xfrm>
          <a:prstGeom prst="rect">
            <a:avLst/>
          </a:prstGeom>
        </p:spPr>
        <p:txBody>
          <a:bodyPr wrap="square">
            <a:spAutoFit/>
          </a:bodyPr>
          <a:lstStyle/>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3" y="2570389"/>
            <a:ext cx="8971934" cy="310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13" y="1284788"/>
            <a:ext cx="3235160" cy="45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278052"/>
            <a:ext cx="25146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52641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2576"/>
            <a:ext cx="8280920" cy="6008712"/>
          </a:xfrm>
        </p:spPr>
        <p:txBody>
          <a:bodyPr/>
          <a:lstStyle/>
          <a:p>
            <a:pPr algn="l"/>
            <a:r>
              <a:rPr lang="it-IT" sz="2400" dirty="0" smtClean="0">
                <a:solidFill>
                  <a:srgbClr val="002060"/>
                </a:solidFill>
              </a:rPr>
              <a:t>ABBONAMENTI  TRENORD</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2" name="Rettangolo 1"/>
          <p:cNvSpPr/>
          <p:nvPr/>
        </p:nvSpPr>
        <p:spPr>
          <a:xfrm>
            <a:off x="755576" y="12576"/>
            <a:ext cx="7581528" cy="1200329"/>
          </a:xfrm>
          <a:prstGeom prst="rect">
            <a:avLst/>
          </a:prstGeom>
        </p:spPr>
        <p:txBody>
          <a:bodyPr wrap="square">
            <a:spAutoFit/>
          </a:bodyPr>
          <a:lstStyle/>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a:p>
            <a:pPr lvl="0" algn="ctr"/>
            <a:endParaRPr lang="it-IT" sz="1200" b="1" dirty="0" smtClean="0">
              <a:solidFill>
                <a:srgbClr val="002060"/>
              </a:solidFill>
              <a:latin typeface="Trebuchet MS" panose="020B0603020202020204" pitchFamily="34" charset="0"/>
            </a:endParaRPr>
          </a:p>
          <a:p>
            <a:pPr lvl="0" algn="ctr"/>
            <a:endParaRPr lang="it-IT" sz="1200" b="1" dirty="0">
              <a:solidFill>
                <a:srgbClr val="002060"/>
              </a:solidFill>
              <a:latin typeface="Trebuchet MS" panose="020B0603020202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908720"/>
            <a:ext cx="6613177" cy="526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555" y="420199"/>
            <a:ext cx="5857279" cy="38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992" y="1130325"/>
            <a:ext cx="161845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107504" y="1988840"/>
            <a:ext cx="2286000" cy="1169551"/>
          </a:xfrm>
          <a:prstGeom prst="rect">
            <a:avLst/>
          </a:prstGeom>
        </p:spPr>
        <p:txBody>
          <a:bodyPr wrap="square">
            <a:spAutoFit/>
          </a:bodyPr>
          <a:lstStyle/>
          <a:p>
            <a:r>
              <a:rPr lang="it-IT" sz="1400" dirty="0">
                <a:solidFill>
                  <a:schemeClr val="accent3">
                    <a:lumMod val="50000"/>
                  </a:schemeClr>
                </a:solidFill>
                <a:latin typeface="Arial" panose="020B0604020202020204" pitchFamily="34" charset="0"/>
                <a:cs typeface="Arial" panose="020B0604020202020204" pitchFamily="34" charset="0"/>
              </a:rPr>
              <a:t>TARIFFE IN VIGORE </a:t>
            </a:r>
            <a:endParaRPr lang="it-IT" sz="1400" dirty="0" smtClean="0">
              <a:solidFill>
                <a:schemeClr val="accent3">
                  <a:lumMod val="50000"/>
                </a:schemeClr>
              </a:solidFill>
              <a:latin typeface="Arial" panose="020B0604020202020204" pitchFamily="34" charset="0"/>
              <a:cs typeface="Arial" panose="020B0604020202020204" pitchFamily="34" charset="0"/>
            </a:endParaRPr>
          </a:p>
          <a:p>
            <a:r>
              <a:rPr lang="it-IT" sz="1400" dirty="0" smtClean="0">
                <a:solidFill>
                  <a:schemeClr val="accent3">
                    <a:lumMod val="50000"/>
                  </a:schemeClr>
                </a:solidFill>
                <a:latin typeface="Arial" panose="020B0604020202020204" pitchFamily="34" charset="0"/>
                <a:cs typeface="Arial" panose="020B0604020202020204" pitchFamily="34" charset="0"/>
              </a:rPr>
              <a:t>DAL </a:t>
            </a:r>
            <a:r>
              <a:rPr lang="it-IT" sz="1400" dirty="0">
                <a:solidFill>
                  <a:schemeClr val="accent3">
                    <a:lumMod val="50000"/>
                  </a:schemeClr>
                </a:solidFill>
                <a:latin typeface="Arial" panose="020B0604020202020204" pitchFamily="34" charset="0"/>
                <a:cs typeface="Arial" panose="020B0604020202020204" pitchFamily="34" charset="0"/>
              </a:rPr>
              <a:t>1 AGOSTO 2015</a:t>
            </a:r>
          </a:p>
          <a:p>
            <a:r>
              <a:rPr lang="it-IT" sz="1400" dirty="0">
                <a:solidFill>
                  <a:schemeClr val="accent3">
                    <a:lumMod val="50000"/>
                  </a:schemeClr>
                </a:solidFill>
                <a:latin typeface="Arial" panose="020B0604020202020204" pitchFamily="34" charset="0"/>
                <a:cs typeface="Arial" panose="020B0604020202020204" pitchFamily="34" charset="0"/>
              </a:rPr>
              <a:t>CON RATEIZZAZIONE IN 12 RATE</a:t>
            </a:r>
          </a:p>
          <a:p>
            <a:r>
              <a:rPr lang="it-IT" sz="1400" dirty="0" smtClean="0">
                <a:solidFill>
                  <a:srgbClr val="FF0000"/>
                </a:solidFill>
                <a:latin typeface="Arial" panose="020B0604020202020204" pitchFamily="34" charset="0"/>
                <a:cs typeface="Arial" panose="020B0604020202020204" pitchFamily="34" charset="0"/>
              </a:rPr>
              <a:t>II^ </a:t>
            </a:r>
            <a:r>
              <a:rPr lang="it-IT" sz="1400" dirty="0">
                <a:solidFill>
                  <a:srgbClr val="FF0000"/>
                </a:solidFill>
                <a:latin typeface="Arial" panose="020B0604020202020204" pitchFamily="34" charset="0"/>
                <a:cs typeface="Arial" panose="020B0604020202020204" pitchFamily="34" charset="0"/>
              </a:rPr>
              <a:t>CLASSE</a:t>
            </a:r>
          </a:p>
        </p:txBody>
      </p:sp>
    </p:spTree>
    <p:extLst>
      <p:ext uri="{BB962C8B-B14F-4D97-AF65-F5344CB8AC3E}">
        <p14:creationId xmlns:p14="http://schemas.microsoft.com/office/powerpoint/2010/main" val="110838402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5832648"/>
          </a:xfrm>
        </p:spPr>
        <p:txBody>
          <a:bodyPr/>
          <a:lstStyle/>
          <a:p>
            <a:pPr algn="l" defTabSz="914400" eaLnBrk="1" fontAlgn="base" hangingPunct="1">
              <a:spcBef>
                <a:spcPct val="0"/>
              </a:spcBef>
              <a:spcAft>
                <a:spcPct val="0"/>
              </a:spcAft>
              <a:tabLst>
                <a:tab pos="2868613" algn="l"/>
              </a:tabLst>
              <a:defRPr/>
            </a:pPr>
            <a:r>
              <a:rPr lang="it-IT" sz="1600" dirty="0" smtClean="0">
                <a:solidFill>
                  <a:srgbClr val="002060"/>
                </a:solidFill>
                <a:latin typeface="Trebuchet MS" pitchFamily="34" charset="0"/>
                <a:ea typeface="+mn-ea"/>
                <a:cs typeface="Arial" charset="0"/>
              </a:rPr>
              <a:t/>
            </a:r>
            <a:br>
              <a:rPr lang="it-IT" sz="1600" dirty="0" smtClean="0">
                <a:solidFill>
                  <a:srgbClr val="002060"/>
                </a:solidFill>
                <a:latin typeface="Trebuchet MS" pitchFamily="34" charset="0"/>
                <a:ea typeface="+mn-ea"/>
                <a:cs typeface="Arial" charset="0"/>
              </a:rPr>
            </a:br>
            <a:r>
              <a:rPr lang="it-IT" sz="1600" b="1" dirty="0" smtClean="0">
                <a:solidFill>
                  <a:srgbClr val="002060"/>
                </a:solidFill>
                <a:latin typeface="Trebuchet MS" pitchFamily="34" charset="0"/>
                <a:ea typeface="+mn-ea"/>
                <a:cs typeface="Arial" charset="0"/>
              </a:rPr>
              <a:t>                                             ABBONAMENTI  AUTOLINEE</a:t>
            </a: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smtClean="0">
                <a:solidFill>
                  <a:srgbClr val="002060"/>
                </a:solidFill>
                <a:latin typeface="Trebuchet MS" pitchFamily="34" charset="0"/>
                <a:ea typeface="+mn-ea"/>
                <a:cs typeface="Arial" charset="0"/>
              </a:rPr>
              <a:t/>
            </a:r>
            <a:br>
              <a:rPr lang="it-IT" sz="1600" dirty="0" smtClean="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Il personale d’Ateneo titolare di abbonamenti ad autolinee non incluse nel sistema tariffario SITAM (ad esempio STAR, ADDA TRASPORTI, ecc.) posso chiedere un rimborso fino a un massimo di 258,23 </a:t>
            </a:r>
            <a:r>
              <a:rPr lang="it-IT" sz="1600" dirty="0" smtClean="0">
                <a:solidFill>
                  <a:srgbClr val="002060"/>
                </a:solidFill>
                <a:latin typeface="Trebuchet MS" pitchFamily="34" charset="0"/>
                <a:ea typeface="+mn-ea"/>
                <a:cs typeface="Arial" charset="0"/>
              </a:rPr>
              <a:t>euro all'anno.</a:t>
            </a:r>
            <a:br>
              <a:rPr lang="it-IT" sz="1600" dirty="0" smtClean="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Nel caso di abbonamento annuale, l'Ateneo rimborsa in busta paga l'intero importo del rimborso nel primo mese utile, recuperandolo poi in 12 rate mensili, trattenute sempre in busta paga.</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t>
            </a:r>
            <a:r>
              <a:rPr lang="it-IT" sz="1600" dirty="0" smtClean="0">
                <a:solidFill>
                  <a:srgbClr val="002060"/>
                </a:solidFill>
                <a:latin typeface="Trebuchet MS" pitchFamily="34" charset="0"/>
                <a:ea typeface="+mn-ea"/>
                <a:cs typeface="Arial" charset="0"/>
              </a:rPr>
              <a:t> </a:t>
            </a: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b="1" i="1" dirty="0">
                <a:solidFill>
                  <a:srgbClr val="002060"/>
                </a:solidFill>
                <a:latin typeface="Trebuchet MS" pitchFamily="34" charset="0"/>
                <a:ea typeface="+mn-ea"/>
                <a:cs typeface="Arial" charset="0"/>
              </a:rPr>
              <a:t>Richiesta del rimborso</a:t>
            </a: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smtClean="0">
                <a:solidFill>
                  <a:srgbClr val="002060"/>
                </a:solidFill>
                <a:latin typeface="Trebuchet MS" pitchFamily="34" charset="0"/>
                <a:ea typeface="+mn-ea"/>
                <a:cs typeface="Arial" charset="0"/>
              </a:rPr>
              <a:t>Per </a:t>
            </a:r>
            <a:r>
              <a:rPr lang="it-IT" sz="1600" dirty="0">
                <a:solidFill>
                  <a:srgbClr val="002060"/>
                </a:solidFill>
                <a:latin typeface="Trebuchet MS" pitchFamily="34" charset="0"/>
                <a:ea typeface="+mn-ea"/>
                <a:cs typeface="Arial" charset="0"/>
              </a:rPr>
              <a:t>ottenere il rimborso, è necessario prima inviare documento PDF l'apposito modulo all’e-mail indirizzo di posta mobilitadateneo@unimi.it e consegnare poi all’Ufficio del Mobility Manager d'Ateneo (via Sant'Antonio 12 - piano terra) i documenti specificati nel modulo a seconda della tipologia di abbonamento.</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Se l'autolinea utilizzata non emette abbonamenti annuali, è possibile ottenere il rimborso degli abbonamenti mensili o settimanali. In questo la richiesta va presentata ogni tre mesi.</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6" name="Rettangolo 5"/>
          <p:cNvSpPr/>
          <p:nvPr/>
        </p:nvSpPr>
        <p:spPr>
          <a:xfrm>
            <a:off x="611560" y="897686"/>
            <a:ext cx="7696493" cy="338554"/>
          </a:xfrm>
          <a:prstGeom prst="rect">
            <a:avLst/>
          </a:prstGeom>
        </p:spPr>
        <p:txBody>
          <a:bodyPr wrap="square">
            <a:spAutoFit/>
          </a:bodyPr>
          <a:lstStyle/>
          <a:p>
            <a:pPr lvl="0" algn="ctr">
              <a:tabLst>
                <a:tab pos="2868613" algn="l"/>
              </a:tabLst>
              <a:defRPr/>
            </a:pPr>
            <a:r>
              <a:rPr lang="it-IT" sz="1600" i="1" dirty="0" smtClean="0">
                <a:solidFill>
                  <a:srgbClr val="002060"/>
                </a:solidFill>
                <a:latin typeface="Trebuchet MS" pitchFamily="34" charset="0"/>
              </a:rPr>
              <a:t>     </a:t>
            </a:r>
            <a:endParaRPr lang="it-IT" sz="1600" i="1" dirty="0">
              <a:solidFill>
                <a:srgbClr val="002060"/>
              </a:solidFill>
              <a:latin typeface="Trebuchet MS" pitchFamily="34" charset="0"/>
            </a:endParaRPr>
          </a:p>
        </p:txBody>
      </p:sp>
    </p:spTree>
    <p:extLst>
      <p:ext uri="{BB962C8B-B14F-4D97-AF65-F5344CB8AC3E}">
        <p14:creationId xmlns:p14="http://schemas.microsoft.com/office/powerpoint/2010/main" val="128326944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5832648"/>
          </a:xfrm>
        </p:spPr>
        <p:txBody>
          <a:bodyPr/>
          <a:lstStyle/>
          <a:p>
            <a:pPr defTabSz="914400" eaLnBrk="1" fontAlgn="base" hangingPunct="1">
              <a:spcBef>
                <a:spcPct val="0"/>
              </a:spcBef>
              <a:spcAft>
                <a:spcPct val="0"/>
              </a:spcAft>
              <a:tabLst>
                <a:tab pos="2868613" algn="l"/>
              </a:tabLst>
              <a:defRPr/>
            </a:pPr>
            <a:r>
              <a:rPr lang="it-IT" sz="1600" dirty="0">
                <a:solidFill>
                  <a:srgbClr val="002060"/>
                </a:solidFill>
                <a:latin typeface="Trebuchet MS" pitchFamily="34" charset="0"/>
                <a:ea typeface="+mn-ea"/>
                <a:cs typeface="Arial" charset="0"/>
              </a:rPr>
              <a:t>INTERVENTI  PROGRAMMATICI</a:t>
            </a:r>
            <a:br>
              <a:rPr lang="it-IT" sz="1600" dirty="0">
                <a:solidFill>
                  <a:srgbClr val="002060"/>
                </a:solidFill>
                <a:latin typeface="Trebuchet MS" pitchFamily="34" charset="0"/>
                <a:ea typeface="+mn-ea"/>
                <a:cs typeface="Arial" charset="0"/>
              </a:rPr>
            </a:b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6" name="Rettangolo 5"/>
          <p:cNvSpPr/>
          <p:nvPr/>
        </p:nvSpPr>
        <p:spPr>
          <a:xfrm>
            <a:off x="611560" y="897686"/>
            <a:ext cx="7696493" cy="4647426"/>
          </a:xfrm>
          <a:prstGeom prst="rect">
            <a:avLst/>
          </a:prstGeom>
        </p:spPr>
        <p:txBody>
          <a:bodyPr wrap="square">
            <a:spAutoFit/>
          </a:bodyPr>
          <a:lstStyle/>
          <a:p>
            <a:pPr lvl="0" algn="ctr">
              <a:tabLst>
                <a:tab pos="2868613" algn="l"/>
              </a:tabLst>
              <a:defRPr/>
            </a:pPr>
            <a:r>
              <a:rPr lang="it-IT" sz="1600" i="1" dirty="0" smtClean="0">
                <a:solidFill>
                  <a:srgbClr val="002060"/>
                </a:solidFill>
                <a:latin typeface="Trebuchet MS" pitchFamily="34" charset="0"/>
              </a:rPr>
              <a:t>     </a:t>
            </a:r>
            <a:endParaRPr lang="it-IT" sz="1600" i="1" dirty="0">
              <a:solidFill>
                <a:srgbClr val="002060"/>
              </a:solidFill>
              <a:latin typeface="Trebuchet MS" pitchFamily="34" charset="0"/>
            </a:endParaRPr>
          </a:p>
          <a:p>
            <a:pPr lvl="0" algn="ctr">
              <a:tabLst>
                <a:tab pos="2868613" algn="l"/>
              </a:tabLst>
              <a:defRPr/>
            </a:pPr>
            <a:r>
              <a:rPr lang="it-IT" sz="1600" b="1" dirty="0">
                <a:solidFill>
                  <a:srgbClr val="002060"/>
                </a:solidFill>
                <a:latin typeface="Trebuchet MS" pitchFamily="34" charset="0"/>
              </a:rPr>
              <a:t>per il personale e gli studenti</a:t>
            </a:r>
          </a:p>
          <a:p>
            <a:pPr lvl="0" algn="ctr">
              <a:tabLst>
                <a:tab pos="2868613" algn="l"/>
              </a:tabLst>
              <a:defRPr/>
            </a:pPr>
            <a:endParaRPr lang="it-IT" sz="1600" dirty="0">
              <a:solidFill>
                <a:srgbClr val="002060"/>
              </a:solidFill>
              <a:latin typeface="Trebuchet MS" pitchFamily="34" charset="0"/>
            </a:endParaRPr>
          </a:p>
          <a:p>
            <a:pPr lvl="0" indent="-457200" defTabSz="860425">
              <a:buFont typeface="Wingdings" panose="05000000000000000000" pitchFamily="2" charset="2"/>
              <a:buChar char="Ø"/>
              <a:tabLst>
                <a:tab pos="539750" algn="l"/>
              </a:tabLst>
              <a:defRPr/>
            </a:pPr>
            <a:endParaRPr lang="it-IT" sz="1600" b="1" u="sng" dirty="0">
              <a:solidFill>
                <a:srgbClr val="002060"/>
              </a:solidFill>
              <a:latin typeface="Trebuchet MS" pitchFamily="34" charset="0"/>
            </a:endParaRPr>
          </a:p>
          <a:p>
            <a:pPr lvl="0" defTabSz="860425">
              <a:tabLst>
                <a:tab pos="539750" algn="l"/>
              </a:tabLst>
              <a:defRPr/>
            </a:pPr>
            <a:r>
              <a:rPr lang="it-IT" sz="1600" b="1" dirty="0">
                <a:solidFill>
                  <a:srgbClr val="002060"/>
                </a:solidFill>
                <a:latin typeface="Trebuchet MS" pitchFamily="34" charset="0"/>
              </a:rPr>
              <a:t>      </a:t>
            </a:r>
            <a:r>
              <a:rPr lang="it-IT" sz="1600" b="1" u="sng" dirty="0">
                <a:solidFill>
                  <a:srgbClr val="002060"/>
                </a:solidFill>
                <a:latin typeface="Trebuchet MS" pitchFamily="34" charset="0"/>
              </a:rPr>
              <a:t> MOBILITA’ COLLETTIVA</a:t>
            </a:r>
          </a:p>
          <a:p>
            <a:pPr marL="171450" lvl="1" indent="-171450" defTabSz="860425">
              <a:buFont typeface="Wingdings" panose="05000000000000000000" pitchFamily="2" charset="2"/>
              <a:buChar char="Ø"/>
              <a:tabLst>
                <a:tab pos="539750" algn="l"/>
              </a:tabLst>
              <a:defRPr/>
            </a:pPr>
            <a:endParaRPr lang="it-IT" sz="1200" i="1" u="sng" dirty="0">
              <a:solidFill>
                <a:srgbClr val="002060"/>
              </a:solidFill>
              <a:latin typeface="Trebuchet MS" pitchFamily="34" charset="0"/>
            </a:endParaRPr>
          </a:p>
          <a:p>
            <a:pPr marL="171450" lvl="1" indent="-171450" defTabSz="860425">
              <a:buFont typeface="Wingdings" panose="05000000000000000000" pitchFamily="2" charset="2"/>
              <a:buChar char="Ø"/>
              <a:tabLst>
                <a:tab pos="539750" algn="l"/>
              </a:tabLst>
              <a:defRPr/>
            </a:pPr>
            <a:r>
              <a:rPr lang="it-IT" sz="1200" b="1" i="1" dirty="0">
                <a:solidFill>
                  <a:srgbClr val="002060"/>
                </a:solidFill>
                <a:latin typeface="Trebuchet MS" pitchFamily="34" charset="0"/>
              </a:rPr>
              <a:t>      Nuovi accordi agevolativi </a:t>
            </a:r>
            <a:r>
              <a:rPr lang="it-IT" sz="1200" dirty="0">
                <a:solidFill>
                  <a:srgbClr val="002060"/>
                </a:solidFill>
                <a:latin typeface="Trebuchet MS" pitchFamily="34" charset="0"/>
              </a:rPr>
              <a:t>secondo condizioni più favorevoli rispetto al costo di mercato (*)</a:t>
            </a:r>
          </a:p>
          <a:p>
            <a:pPr marL="0" lvl="1" defTabSz="860425">
              <a:tabLst>
                <a:tab pos="539750" algn="l"/>
              </a:tabLst>
              <a:defRPr/>
            </a:pPr>
            <a:endParaRPr lang="it-IT" sz="1200" dirty="0">
              <a:solidFill>
                <a:srgbClr val="002060"/>
              </a:solidFill>
              <a:latin typeface="Trebuchet MS" pitchFamily="34" charset="0"/>
            </a:endParaRPr>
          </a:p>
          <a:p>
            <a:pPr marL="171450" lvl="1" indent="-171450" defTabSz="860425">
              <a:buFont typeface="Wingdings" panose="05000000000000000000" pitchFamily="2" charset="2"/>
              <a:buChar char="Ø"/>
              <a:tabLst>
                <a:tab pos="539750" algn="l"/>
              </a:tabLst>
              <a:defRPr/>
            </a:pPr>
            <a:endParaRPr lang="it-IT" sz="1200" i="1" u="sng" dirty="0">
              <a:solidFill>
                <a:srgbClr val="002060"/>
              </a:solidFill>
              <a:latin typeface="Trebuchet MS" pitchFamily="34" charset="0"/>
            </a:endParaRPr>
          </a:p>
          <a:p>
            <a:pPr marL="171450" lvl="1" indent="-171450" defTabSz="860425">
              <a:buFont typeface="Wingdings" panose="05000000000000000000" pitchFamily="2" charset="2"/>
              <a:buChar char="§"/>
              <a:tabLst>
                <a:tab pos="539750" algn="l"/>
              </a:tabLst>
              <a:defRPr/>
            </a:pPr>
            <a:r>
              <a:rPr lang="it-IT" sz="1200" i="1" dirty="0">
                <a:solidFill>
                  <a:srgbClr val="002060"/>
                </a:solidFill>
                <a:latin typeface="Trebuchet MS" pitchFamily="34" charset="0"/>
              </a:rPr>
              <a:t>      accordi per riduzioni tariffarie/</a:t>
            </a:r>
            <a:r>
              <a:rPr lang="it-IT" sz="1200" i="1" dirty="0" err="1">
                <a:solidFill>
                  <a:srgbClr val="002060"/>
                </a:solidFill>
                <a:latin typeface="Trebuchet MS" pitchFamily="34" charset="0"/>
              </a:rPr>
              <a:t>scontistica</a:t>
            </a:r>
            <a:r>
              <a:rPr lang="it-IT" sz="1200" i="1" dirty="0">
                <a:solidFill>
                  <a:srgbClr val="002060"/>
                </a:solidFill>
                <a:latin typeface="Trebuchet MS" pitchFamily="34" charset="0"/>
              </a:rPr>
              <a:t> con i vettori della rete ferroviaria </a:t>
            </a:r>
          </a:p>
          <a:p>
            <a:pPr marL="171450" lvl="1" indent="-171450" defTabSz="860425">
              <a:buFontTx/>
              <a:buChar char="-"/>
              <a:tabLst>
                <a:tab pos="539750" algn="l"/>
              </a:tabLst>
              <a:defRPr/>
            </a:pPr>
            <a:r>
              <a:rPr lang="it-IT" sz="1600" b="1" dirty="0">
                <a:solidFill>
                  <a:srgbClr val="002060"/>
                </a:solidFill>
                <a:latin typeface="Trebuchet MS" pitchFamily="34" charset="0"/>
              </a:rPr>
              <a:t>    TRENITALIA</a:t>
            </a:r>
            <a:r>
              <a:rPr lang="it-IT" sz="1600" i="1" dirty="0">
                <a:solidFill>
                  <a:srgbClr val="002060"/>
                </a:solidFill>
                <a:latin typeface="Trebuchet MS" pitchFamily="34" charset="0"/>
              </a:rPr>
              <a:t>  </a:t>
            </a:r>
            <a:r>
              <a:rPr lang="it-IT" sz="1200" i="1" u="sng" dirty="0">
                <a:solidFill>
                  <a:srgbClr val="002060"/>
                </a:solidFill>
                <a:latin typeface="Trebuchet MS" pitchFamily="34" charset="0"/>
              </a:rPr>
              <a:t>in corso di definizione (**)</a:t>
            </a:r>
            <a:endParaRPr lang="it-IT" sz="1200" u="sng" dirty="0">
              <a:solidFill>
                <a:srgbClr val="002060"/>
              </a:solidFill>
              <a:latin typeface="Trebuchet MS" pitchFamily="34" charset="0"/>
            </a:endParaRPr>
          </a:p>
          <a:p>
            <a:pPr marL="457200" lvl="2" defTabSz="860425">
              <a:tabLst>
                <a:tab pos="539750" algn="l"/>
              </a:tabLst>
              <a:defRPr/>
            </a:pPr>
            <a:r>
              <a:rPr lang="it-IT" sz="1200" i="1" dirty="0">
                <a:solidFill>
                  <a:srgbClr val="002060"/>
                </a:solidFill>
                <a:latin typeface="Trebuchet MS" pitchFamily="34" charset="0"/>
              </a:rPr>
              <a:t>subordinatamente alla definizione di un accordo mirato alla </a:t>
            </a:r>
            <a:r>
              <a:rPr lang="it-IT" sz="1200" i="1" dirty="0" err="1">
                <a:solidFill>
                  <a:srgbClr val="002060"/>
                </a:solidFill>
                <a:latin typeface="Trebuchet MS" pitchFamily="34" charset="0"/>
              </a:rPr>
              <a:t>scontistica</a:t>
            </a:r>
            <a:r>
              <a:rPr lang="it-IT" sz="1200" i="1" dirty="0">
                <a:solidFill>
                  <a:srgbClr val="002060"/>
                </a:solidFill>
                <a:latin typeface="Trebuchet MS" pitchFamily="34" charset="0"/>
              </a:rPr>
              <a:t> riconosciuta all’Ateneo per i viaggi di   lavoro effettuati da parte del proprio personale (docente e </a:t>
            </a:r>
            <a:r>
              <a:rPr lang="it-IT" sz="1200" i="1" dirty="0" err="1">
                <a:solidFill>
                  <a:srgbClr val="002060"/>
                </a:solidFill>
                <a:latin typeface="Trebuchet MS" pitchFamily="34" charset="0"/>
              </a:rPr>
              <a:t>t.a</a:t>
            </a:r>
            <a:r>
              <a:rPr lang="it-IT" sz="1200" i="1" dirty="0">
                <a:solidFill>
                  <a:srgbClr val="002060"/>
                </a:solidFill>
                <a:latin typeface="Trebuchet MS" pitchFamily="34" charset="0"/>
              </a:rPr>
              <a:t>.),</a:t>
            </a:r>
          </a:p>
          <a:p>
            <a:pPr marL="457200" lvl="2" defTabSz="860425">
              <a:tabLst>
                <a:tab pos="539750" algn="l"/>
              </a:tabLst>
              <a:defRPr/>
            </a:pPr>
            <a:r>
              <a:rPr lang="it-IT" sz="1200" i="1" dirty="0">
                <a:solidFill>
                  <a:srgbClr val="002060"/>
                </a:solidFill>
                <a:latin typeface="Trebuchet MS" pitchFamily="34" charset="0"/>
              </a:rPr>
              <a:t>con riconoscimento di agevolazioni individuali per acquisti effettuati direttamente a titolo «privato»</a:t>
            </a:r>
          </a:p>
          <a:p>
            <a:pPr marL="628650" lvl="2" indent="-171450" defTabSz="860425">
              <a:buFontTx/>
              <a:buChar char="-"/>
              <a:tabLst>
                <a:tab pos="539750" algn="l"/>
              </a:tabLst>
              <a:defRPr/>
            </a:pPr>
            <a:endParaRPr lang="it-IT" sz="1200" i="1" dirty="0">
              <a:solidFill>
                <a:srgbClr val="002060"/>
              </a:solidFill>
              <a:latin typeface="Trebuchet MS" pitchFamily="34" charset="0"/>
            </a:endParaRPr>
          </a:p>
          <a:p>
            <a:pPr marL="171450" lvl="1" indent="-171450" defTabSz="860425">
              <a:buFontTx/>
              <a:buChar char="-"/>
              <a:tabLst>
                <a:tab pos="539750" algn="l"/>
              </a:tabLst>
              <a:defRPr/>
            </a:pPr>
            <a:r>
              <a:rPr lang="it-IT" sz="1200" i="1" dirty="0">
                <a:solidFill>
                  <a:srgbClr val="002060"/>
                </a:solidFill>
                <a:latin typeface="Trebuchet MS" pitchFamily="34" charset="0"/>
              </a:rPr>
              <a:t>       </a:t>
            </a:r>
            <a:r>
              <a:rPr lang="it-IT" sz="1600" b="1" dirty="0">
                <a:solidFill>
                  <a:srgbClr val="002060"/>
                </a:solidFill>
                <a:latin typeface="Trebuchet MS" pitchFamily="34" charset="0"/>
              </a:rPr>
              <a:t>ITALO</a:t>
            </a:r>
            <a:r>
              <a:rPr lang="it-IT" sz="1200" b="1" dirty="0">
                <a:solidFill>
                  <a:srgbClr val="002060"/>
                </a:solidFill>
                <a:latin typeface="Trebuchet MS" pitchFamily="34" charset="0"/>
              </a:rPr>
              <a:t>, </a:t>
            </a:r>
            <a:r>
              <a:rPr lang="it-IT" sz="1200" i="1" dirty="0">
                <a:solidFill>
                  <a:srgbClr val="002060"/>
                </a:solidFill>
                <a:latin typeface="Trebuchet MS" pitchFamily="34" charset="0"/>
              </a:rPr>
              <a:t>in fase di trattativa</a:t>
            </a:r>
          </a:p>
          <a:p>
            <a:pPr marL="171450" lvl="1" indent="-171450" defTabSz="860425">
              <a:buFontTx/>
              <a:buChar char="-"/>
              <a:tabLst>
                <a:tab pos="539750" algn="l"/>
              </a:tabLst>
              <a:defRPr/>
            </a:pPr>
            <a:endParaRPr lang="it-IT" sz="1200" i="1" dirty="0">
              <a:solidFill>
                <a:srgbClr val="002060"/>
              </a:solidFill>
              <a:latin typeface="Trebuchet MS" pitchFamily="34" charset="0"/>
            </a:endParaRPr>
          </a:p>
          <a:p>
            <a:pPr marL="171450" lvl="1" indent="-171450" defTabSz="860425">
              <a:buFontTx/>
              <a:buChar char="-"/>
              <a:tabLst>
                <a:tab pos="539750" algn="l"/>
              </a:tabLst>
              <a:defRPr/>
            </a:pPr>
            <a:endParaRPr lang="it-IT" sz="1200" i="1" dirty="0">
              <a:solidFill>
                <a:srgbClr val="002060"/>
              </a:solidFill>
              <a:latin typeface="Trebuchet MS" pitchFamily="34" charset="0"/>
            </a:endParaRPr>
          </a:p>
          <a:p>
            <a:pPr marL="0" lvl="1" defTabSz="860425">
              <a:tabLst>
                <a:tab pos="539750" algn="l"/>
              </a:tabLst>
              <a:defRPr/>
            </a:pPr>
            <a:r>
              <a:rPr lang="it-IT" sz="1200" dirty="0">
                <a:solidFill>
                  <a:srgbClr val="002060"/>
                </a:solidFill>
                <a:latin typeface="Trebuchet MS" pitchFamily="34" charset="0"/>
              </a:rPr>
              <a:t>(*)</a:t>
            </a:r>
            <a:r>
              <a:rPr lang="it-IT" sz="1000" dirty="0">
                <a:solidFill>
                  <a:srgbClr val="002060"/>
                </a:solidFill>
                <a:latin typeface="Trebuchet MS" pitchFamily="34" charset="0"/>
              </a:rPr>
              <a:t> accordi definiti in collaborazione con il Coordinamento Nazionale dei Mobility Manager delle Università costituito nell’ambito della RUS,</a:t>
            </a:r>
          </a:p>
          <a:p>
            <a:pPr marL="0" lvl="1" defTabSz="860425">
              <a:tabLst>
                <a:tab pos="539750" algn="l"/>
              </a:tabLst>
              <a:defRPr/>
            </a:pPr>
            <a:r>
              <a:rPr lang="it-IT" sz="1000" dirty="0">
                <a:solidFill>
                  <a:srgbClr val="002060"/>
                </a:solidFill>
                <a:latin typeface="Trebuchet MS" pitchFamily="34" charset="0"/>
              </a:rPr>
              <a:t>pertanto analoghi per tutti gli Atenei aderenti al Coordinamento stesso.</a:t>
            </a:r>
          </a:p>
          <a:p>
            <a:pPr marL="266700" lvl="1" indent="-266700" algn="just" defTabSz="860425">
              <a:tabLst>
                <a:tab pos="539750" algn="l"/>
              </a:tabLst>
              <a:defRPr/>
            </a:pPr>
            <a:r>
              <a:rPr lang="it-IT" sz="1000" dirty="0">
                <a:solidFill>
                  <a:srgbClr val="002060"/>
                </a:solidFill>
                <a:latin typeface="Trebuchet MS" pitchFamily="34" charset="0"/>
              </a:rPr>
              <a:t>(**) i cui contenuti sono stati esaminati sotto il profilo tecnico-legale in collaborazione con la Direzione Legale e Centrale Acquisti dell’Ateneo.</a:t>
            </a:r>
          </a:p>
        </p:txBody>
      </p:sp>
    </p:spTree>
    <p:extLst>
      <p:ext uri="{BB962C8B-B14F-4D97-AF65-F5344CB8AC3E}">
        <p14:creationId xmlns:p14="http://schemas.microsoft.com/office/powerpoint/2010/main" val="337317336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0"/>
            <a:ext cx="8229600" cy="6021288"/>
          </a:xfrm>
        </p:spPr>
        <p:txBody>
          <a:bodyPr/>
          <a:lstStyle/>
          <a:p>
            <a:pPr lvl="0" algn="l" defTabSz="914400" eaLnBrk="1" fontAlgn="base" hangingPunct="1">
              <a:lnSpc>
                <a:spcPct val="150000"/>
              </a:lnSpc>
              <a:spcBef>
                <a:spcPct val="0"/>
              </a:spcBef>
              <a:spcAft>
                <a:spcPct val="0"/>
              </a:spcAft>
            </a:pP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smtClean="0">
                <a:solidFill>
                  <a:srgbClr val="002060"/>
                </a:solidFill>
                <a:latin typeface="Trebuchet MS" pitchFamily="34" charset="0"/>
                <a:ea typeface="+mn-ea"/>
                <a:cs typeface="Arial" charset="0"/>
              </a:rPr>
              <a:t>                                        NUOVI  </a:t>
            </a:r>
            <a:r>
              <a:rPr lang="it-IT" sz="1600" dirty="0">
                <a:solidFill>
                  <a:srgbClr val="002060"/>
                </a:solidFill>
                <a:latin typeface="Trebuchet MS" pitchFamily="34" charset="0"/>
                <a:ea typeface="+mn-ea"/>
                <a:cs typeface="Arial" charset="0"/>
              </a:rPr>
              <a:t>INTERVENTI   IN  </a:t>
            </a:r>
            <a:r>
              <a:rPr lang="it-IT" sz="1600" dirty="0" smtClean="0">
                <a:solidFill>
                  <a:srgbClr val="002060"/>
                </a:solidFill>
                <a:latin typeface="Trebuchet MS" pitchFamily="34" charset="0"/>
                <a:ea typeface="+mn-ea"/>
                <a:cs typeface="Arial" charset="0"/>
              </a:rPr>
              <a:t>CORSO </a:t>
            </a: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600" dirty="0" smtClean="0">
                <a:solidFill>
                  <a:srgbClr val="002060"/>
                </a:solidFill>
                <a:latin typeface="Trebuchet MS" pitchFamily="34" charset="0"/>
                <a:ea typeface="+mn-ea"/>
                <a:cs typeface="Arial" charset="0"/>
              </a:rPr>
              <a:t>                                                        </a:t>
            </a:r>
            <a:br>
              <a:rPr lang="it-IT" sz="1600" dirty="0" smtClean="0">
                <a:solidFill>
                  <a:srgbClr val="002060"/>
                </a:solidFill>
                <a:latin typeface="Trebuchet MS" pitchFamily="34" charset="0"/>
                <a:ea typeface="+mn-ea"/>
                <a:cs typeface="Arial" charset="0"/>
              </a:rPr>
            </a:br>
            <a:r>
              <a:rPr lang="it-IT" sz="1600" dirty="0">
                <a:solidFill>
                  <a:srgbClr val="002060"/>
                </a:solidFill>
                <a:latin typeface="Trebuchet MS" pitchFamily="34" charset="0"/>
                <a:ea typeface="+mn-ea"/>
                <a:cs typeface="Arial" charset="0"/>
              </a:rPr>
              <a:t> </a:t>
            </a:r>
            <a:r>
              <a:rPr lang="it-IT" sz="1600" dirty="0" smtClean="0">
                <a:solidFill>
                  <a:srgbClr val="002060"/>
                </a:solidFill>
                <a:latin typeface="Trebuchet MS" pitchFamily="34" charset="0"/>
                <a:ea typeface="+mn-ea"/>
                <a:cs typeface="Arial" charset="0"/>
              </a:rPr>
              <a:t>                                                     ACCORDI</a:t>
            </a:r>
            <a:r>
              <a:rPr lang="it-IT" sz="1600" dirty="0">
                <a:solidFill>
                  <a:srgbClr val="002060"/>
                </a:solidFill>
                <a:latin typeface="Trebuchet MS" pitchFamily="34" charset="0"/>
                <a:ea typeface="+mn-ea"/>
                <a:cs typeface="Arial" charset="0"/>
              </a:rPr>
              <a:t/>
            </a:r>
            <a:br>
              <a:rPr lang="it-IT" sz="1600" dirty="0">
                <a:solidFill>
                  <a:srgbClr val="002060"/>
                </a:solidFill>
                <a:latin typeface="Trebuchet MS" pitchFamily="34" charset="0"/>
                <a:ea typeface="+mn-ea"/>
                <a:cs typeface="Arial" charset="0"/>
              </a:rPr>
            </a:br>
            <a:r>
              <a:rPr lang="it-IT" sz="1200" b="1" dirty="0">
                <a:solidFill>
                  <a:srgbClr val="002060"/>
                </a:solidFill>
                <a:latin typeface="Trebuchet MS" panose="020B0603020202020204" pitchFamily="34" charset="0"/>
                <a:ea typeface="+mn-ea"/>
                <a:cs typeface="Arial" panose="020B0604020202020204" pitchFamily="34" charset="0"/>
              </a:rPr>
              <a:t/>
            </a:r>
            <a:br>
              <a:rPr lang="it-IT" sz="1200" b="1" dirty="0">
                <a:solidFill>
                  <a:srgbClr val="002060"/>
                </a:solidFill>
                <a:latin typeface="Trebuchet MS" panose="020B0603020202020204" pitchFamily="34" charset="0"/>
                <a:ea typeface="+mn-ea"/>
                <a:cs typeface="Arial" panose="020B0604020202020204" pitchFamily="34" charset="0"/>
              </a:rPr>
            </a:br>
            <a:r>
              <a:rPr lang="it-IT" sz="1200" i="1" dirty="0">
                <a:solidFill>
                  <a:srgbClr val="002060"/>
                </a:solidFill>
                <a:latin typeface="Trebuchet MS" panose="020B0603020202020204" pitchFamily="34" charset="0"/>
                <a:ea typeface="+mn-ea"/>
                <a:cs typeface="Arial" panose="020B0604020202020204" pitchFamily="34" charset="0"/>
              </a:rPr>
              <a:t>l'Ateneo supporta forme innovative ed ecologiche di trasporto, con l'obiettivo di sviluppare una mobilità del proprio personale sempre più sostenibile a livello ambientale e finalizzata al contenimento del consumo energetico, attraverso convenzioni </a:t>
            </a:r>
            <a:r>
              <a:rPr lang="it-IT" sz="1200" i="1" dirty="0" smtClean="0">
                <a:solidFill>
                  <a:srgbClr val="002060"/>
                </a:solidFill>
                <a:latin typeface="Trebuchet MS" panose="020B0603020202020204" pitchFamily="34" charset="0"/>
                <a:ea typeface="+mn-ea"/>
                <a:cs typeface="Arial" panose="020B0604020202020204" pitchFamily="34" charset="0"/>
              </a:rPr>
              <a:t>agevolative </a:t>
            </a:r>
            <a:r>
              <a:rPr lang="it-IT" sz="1200" i="1" u="sng" dirty="0" smtClean="0">
                <a:solidFill>
                  <a:srgbClr val="002060"/>
                </a:solidFill>
                <a:latin typeface="Trebuchet MS" panose="020B0603020202020204" pitchFamily="34" charset="0"/>
                <a:ea typeface="+mn-ea"/>
                <a:cs typeface="Arial" panose="020B0604020202020204" pitchFamily="34" charset="0"/>
              </a:rPr>
              <a:t>senza oneri a carico del B.U.</a:t>
            </a:r>
            <a:br>
              <a:rPr lang="it-IT" sz="1200" i="1" u="sng" dirty="0" smtClean="0">
                <a:solidFill>
                  <a:srgbClr val="002060"/>
                </a:solidFill>
                <a:latin typeface="Trebuchet MS" panose="020B0603020202020204" pitchFamily="34" charset="0"/>
                <a:ea typeface="+mn-ea"/>
                <a:cs typeface="Arial" panose="020B0604020202020204" pitchFamily="34" charset="0"/>
              </a:rPr>
            </a:br>
            <a:r>
              <a:rPr lang="it-IT" sz="1200" i="1" u="sng" dirty="0">
                <a:solidFill>
                  <a:srgbClr val="002060"/>
                </a:solidFill>
                <a:latin typeface="Trebuchet MS" panose="020B0603020202020204" pitchFamily="34" charset="0"/>
                <a:ea typeface="+mn-ea"/>
                <a:cs typeface="Arial" panose="020B0604020202020204" pitchFamily="34" charset="0"/>
              </a:rPr>
              <a:t/>
            </a:r>
            <a:br>
              <a:rPr lang="it-IT" sz="1200" i="1" u="sng" dirty="0">
                <a:solidFill>
                  <a:srgbClr val="002060"/>
                </a:solidFill>
                <a:latin typeface="Trebuchet MS" panose="020B0603020202020204" pitchFamily="34" charset="0"/>
                <a:ea typeface="+mn-ea"/>
                <a:cs typeface="Arial" panose="020B0604020202020204" pitchFamily="34" charset="0"/>
              </a:rPr>
            </a:br>
            <a:r>
              <a:rPr lang="it-IT" sz="1600" b="1" i="1" dirty="0" smtClean="0">
                <a:solidFill>
                  <a:srgbClr val="002060"/>
                </a:solidFill>
                <a:latin typeface="Trebuchet MS" panose="020B0603020202020204" pitchFamily="34" charset="0"/>
                <a:ea typeface="+mn-ea"/>
                <a:cs typeface="Arial" panose="020B0604020202020204" pitchFamily="34" charset="0"/>
              </a:rPr>
              <a:t>&gt;</a:t>
            </a:r>
            <a:r>
              <a:rPr lang="it-IT" sz="1200" i="1" dirty="0" smtClean="0">
                <a:solidFill>
                  <a:srgbClr val="002060"/>
                </a:solidFill>
                <a:latin typeface="Trebuchet MS" panose="020B0603020202020204" pitchFamily="34" charset="0"/>
                <a:ea typeface="+mn-ea"/>
                <a:cs typeface="Arial" panose="020B0604020202020204" pitchFamily="34" charset="0"/>
              </a:rPr>
              <a:t> </a:t>
            </a:r>
            <a:r>
              <a:rPr lang="it-IT" sz="1200" b="1" dirty="0" smtClean="0">
                <a:solidFill>
                  <a:srgbClr val="002060"/>
                </a:solidFill>
                <a:latin typeface="Trebuchet MS" panose="020B0603020202020204" pitchFamily="34" charset="0"/>
                <a:ea typeface="+mn-ea"/>
                <a:cs typeface="Arial" panose="020B0604020202020204" pitchFamily="34" charset="0"/>
              </a:rPr>
              <a:t>con  </a:t>
            </a:r>
            <a:r>
              <a:rPr lang="it-IT" sz="1200" b="1" dirty="0">
                <a:solidFill>
                  <a:srgbClr val="002060"/>
                </a:solidFill>
                <a:latin typeface="Trebuchet MS" panose="020B0603020202020204" pitchFamily="34" charset="0"/>
                <a:ea typeface="+mn-ea"/>
                <a:cs typeface="Arial" panose="020B0604020202020204" pitchFamily="34" charset="0"/>
              </a:rPr>
              <a:t>aziende produttrici </a:t>
            </a:r>
            <a:r>
              <a:rPr lang="it-IT" sz="1200" b="1" i="1" dirty="0">
                <a:solidFill>
                  <a:srgbClr val="002060"/>
                </a:solidFill>
                <a:latin typeface="Trebuchet MS" panose="020B0603020202020204" pitchFamily="34" charset="0"/>
                <a:ea typeface="+mn-ea"/>
                <a:cs typeface="Arial" panose="020B0604020202020204" pitchFamily="34" charset="0"/>
              </a:rPr>
              <a:t>(sconti direttamente riconosciuti al personale ed agli studenti</a:t>
            </a:r>
            <a:r>
              <a:rPr lang="it-IT" sz="1200" b="1" i="1" dirty="0" smtClean="0">
                <a:solidFill>
                  <a:srgbClr val="002060"/>
                </a:solidFill>
                <a:latin typeface="Trebuchet MS" panose="020B0603020202020204" pitchFamily="34" charset="0"/>
                <a:ea typeface="+mn-ea"/>
                <a:cs typeface="Arial" panose="020B0604020202020204" pitchFamily="34" charset="0"/>
              </a:rPr>
              <a:t>)</a:t>
            </a:r>
            <a:br>
              <a:rPr lang="it-IT" sz="1200" b="1" i="1" dirty="0" smtClean="0">
                <a:solidFill>
                  <a:srgbClr val="002060"/>
                </a:solidFill>
                <a:latin typeface="Trebuchet MS" panose="020B0603020202020204" pitchFamily="34" charset="0"/>
                <a:ea typeface="+mn-ea"/>
                <a:cs typeface="Arial" panose="020B0604020202020204" pitchFamily="34" charset="0"/>
              </a:rPr>
            </a:br>
            <a:r>
              <a:rPr lang="it-IT" sz="1200" b="1" i="1" dirty="0" smtClean="0">
                <a:solidFill>
                  <a:srgbClr val="002060"/>
                </a:solidFill>
                <a:latin typeface="Trebuchet MS" panose="020B0603020202020204" pitchFamily="34" charset="0"/>
                <a:ea typeface="+mn-ea"/>
                <a:cs typeface="Arial" panose="020B0604020202020204" pitchFamily="34" charset="0"/>
              </a:rPr>
              <a:t> • </a:t>
            </a:r>
            <a:r>
              <a:rPr lang="it-IT" sz="1200" i="1" dirty="0" smtClean="0">
                <a:solidFill>
                  <a:srgbClr val="002060"/>
                </a:solidFill>
                <a:latin typeface="Trebuchet MS" panose="020B0603020202020204" pitchFamily="34" charset="0"/>
                <a:ea typeface="+mn-ea"/>
                <a:cs typeface="Arial" panose="020B0604020202020204" pitchFamily="34" charset="0"/>
              </a:rPr>
              <a:t>di </a:t>
            </a:r>
            <a:r>
              <a:rPr lang="it-IT" sz="1200" i="1" dirty="0">
                <a:solidFill>
                  <a:srgbClr val="002060"/>
                </a:solidFill>
                <a:latin typeface="Trebuchet MS" panose="020B0603020202020204" pitchFamily="34" charset="0"/>
                <a:ea typeface="+mn-ea"/>
                <a:cs typeface="Arial" panose="020B0604020202020204" pitchFamily="34" charset="0"/>
              </a:rPr>
              <a:t>biciclette anche a pedalata assistita; </a:t>
            </a:r>
            <a:br>
              <a:rPr lang="it-IT" sz="1200" i="1" dirty="0">
                <a:solidFill>
                  <a:srgbClr val="002060"/>
                </a:solidFill>
                <a:latin typeface="Trebuchet MS" panose="020B0603020202020204" pitchFamily="34" charset="0"/>
                <a:ea typeface="+mn-ea"/>
                <a:cs typeface="Arial" panose="020B0604020202020204" pitchFamily="34" charset="0"/>
              </a:rPr>
            </a:br>
            <a:r>
              <a:rPr lang="it-IT" sz="1200" i="1" dirty="0" smtClean="0">
                <a:solidFill>
                  <a:srgbClr val="002060"/>
                </a:solidFill>
                <a:latin typeface="Trebuchet MS" panose="020B0603020202020204" pitchFamily="34" charset="0"/>
                <a:ea typeface="+mn-ea"/>
                <a:cs typeface="Arial" panose="020B0604020202020204" pitchFamily="34" charset="0"/>
              </a:rPr>
              <a:t> • </a:t>
            </a:r>
            <a:r>
              <a:rPr lang="it-IT" sz="1200" i="1" dirty="0" err="1" smtClean="0">
                <a:solidFill>
                  <a:srgbClr val="002060"/>
                </a:solidFill>
                <a:latin typeface="Trebuchet MS" panose="020B0603020202020204" pitchFamily="34" charset="0"/>
                <a:ea typeface="+mn-ea"/>
                <a:cs typeface="Arial" panose="020B0604020202020204" pitchFamily="34" charset="0"/>
              </a:rPr>
              <a:t>cargobike</a:t>
            </a:r>
            <a:r>
              <a:rPr lang="it-IT" sz="1200" i="1" dirty="0" smtClean="0">
                <a:solidFill>
                  <a:srgbClr val="002060"/>
                </a:solidFill>
                <a:latin typeface="Trebuchet MS" panose="020B0603020202020204" pitchFamily="34" charset="0"/>
                <a:ea typeface="+mn-ea"/>
                <a:cs typeface="Arial" panose="020B0604020202020204" pitchFamily="34" charset="0"/>
              </a:rPr>
              <a:t> </a:t>
            </a:r>
            <a:r>
              <a:rPr lang="it-IT" sz="1200" i="1" dirty="0">
                <a:solidFill>
                  <a:srgbClr val="002060"/>
                </a:solidFill>
                <a:latin typeface="Trebuchet MS" panose="020B0603020202020204" pitchFamily="34" charset="0"/>
                <a:ea typeface="+mn-ea"/>
                <a:cs typeface="Arial" panose="020B0604020202020204" pitchFamily="34" charset="0"/>
              </a:rPr>
              <a:t>(c.. «bici da lavoro» anche elettriche, dotate di appositi cassoni attrezzati anche chiusi/impermeabilizzati/imbottiti per trasporto di bambini, animali, piccoli carichi);</a:t>
            </a:r>
            <a:br>
              <a:rPr lang="it-IT" sz="1200" i="1" dirty="0">
                <a:solidFill>
                  <a:srgbClr val="002060"/>
                </a:solidFill>
                <a:latin typeface="Trebuchet MS" panose="020B0603020202020204" pitchFamily="34" charset="0"/>
                <a:ea typeface="+mn-ea"/>
                <a:cs typeface="Arial" panose="020B0604020202020204" pitchFamily="34" charset="0"/>
              </a:rPr>
            </a:br>
            <a:r>
              <a:rPr lang="it-IT" sz="1200" i="1" dirty="0" smtClean="0">
                <a:solidFill>
                  <a:srgbClr val="002060"/>
                </a:solidFill>
                <a:latin typeface="Trebuchet MS" panose="020B0603020202020204" pitchFamily="34" charset="0"/>
                <a:ea typeface="+mn-ea"/>
                <a:cs typeface="Arial" panose="020B0604020202020204" pitchFamily="34" charset="0"/>
              </a:rPr>
              <a:t> • «</a:t>
            </a:r>
            <a:r>
              <a:rPr lang="it-IT" sz="1200" i="1" dirty="0">
                <a:solidFill>
                  <a:srgbClr val="002060"/>
                </a:solidFill>
                <a:latin typeface="Trebuchet MS" panose="020B0603020202020204" pitchFamily="34" charset="0"/>
                <a:ea typeface="+mn-ea"/>
                <a:cs typeface="Arial" panose="020B0604020202020204" pitchFamily="34" charset="0"/>
              </a:rPr>
              <a:t>personal </a:t>
            </a:r>
            <a:r>
              <a:rPr lang="it-IT" sz="1200" i="1" dirty="0" err="1">
                <a:solidFill>
                  <a:srgbClr val="002060"/>
                </a:solidFill>
                <a:latin typeface="Trebuchet MS" panose="020B0603020202020204" pitchFamily="34" charset="0"/>
                <a:ea typeface="+mn-ea"/>
                <a:cs typeface="Arial" panose="020B0604020202020204" pitchFamily="34" charset="0"/>
              </a:rPr>
              <a:t>movers</a:t>
            </a:r>
            <a:r>
              <a:rPr lang="it-IT" sz="1200" i="1" dirty="0">
                <a:solidFill>
                  <a:srgbClr val="002060"/>
                </a:solidFill>
                <a:latin typeface="Trebuchet MS" panose="020B0603020202020204" pitchFamily="34" charset="0"/>
                <a:ea typeface="+mn-ea"/>
                <a:cs typeface="Arial" panose="020B0604020202020204" pitchFamily="34" charset="0"/>
              </a:rPr>
              <a:t>»</a:t>
            </a:r>
            <a:r>
              <a:rPr lang="it-IT" sz="1200" dirty="0">
                <a:solidFill>
                  <a:srgbClr val="002060"/>
                </a:solidFill>
                <a:latin typeface="Trebuchet MS" pitchFamily="34" charset="0"/>
                <a:ea typeface="+mn-ea"/>
                <a:cs typeface="Arial" charset="0"/>
              </a:rPr>
              <a:t> («</a:t>
            </a:r>
            <a:r>
              <a:rPr lang="it-IT" sz="1200" dirty="0" err="1">
                <a:solidFill>
                  <a:srgbClr val="002060"/>
                </a:solidFill>
                <a:latin typeface="Trebuchet MS" pitchFamily="34" charset="0"/>
                <a:ea typeface="+mn-ea"/>
                <a:cs typeface="Arial" charset="0"/>
              </a:rPr>
              <a:t>streetboard</a:t>
            </a:r>
            <a:r>
              <a:rPr lang="it-IT" sz="1200" dirty="0">
                <a:solidFill>
                  <a:srgbClr val="002060"/>
                </a:solidFill>
                <a:latin typeface="Trebuchet MS" pitchFamily="34" charset="0"/>
                <a:ea typeface="+mn-ea"/>
                <a:cs typeface="Arial" charset="0"/>
              </a:rPr>
              <a:t>»: </a:t>
            </a:r>
            <a:r>
              <a:rPr lang="it-IT" sz="1200" dirty="0" err="1">
                <a:solidFill>
                  <a:srgbClr val="002060"/>
                </a:solidFill>
                <a:latin typeface="Trebuchet MS" pitchFamily="34" charset="0"/>
                <a:ea typeface="+mn-ea"/>
                <a:cs typeface="Arial" charset="0"/>
              </a:rPr>
              <a:t>hovereboard</a:t>
            </a:r>
            <a:r>
              <a:rPr lang="it-IT" sz="1200" dirty="0">
                <a:solidFill>
                  <a:srgbClr val="002060"/>
                </a:solidFill>
                <a:latin typeface="Trebuchet MS" pitchFamily="34" charset="0"/>
                <a:ea typeface="+mn-ea"/>
                <a:cs typeface="Arial" charset="0"/>
              </a:rPr>
              <a:t>, </a:t>
            </a:r>
            <a:r>
              <a:rPr lang="it-IT" sz="1200" dirty="0" err="1">
                <a:solidFill>
                  <a:srgbClr val="002060"/>
                </a:solidFill>
                <a:latin typeface="Trebuchet MS" pitchFamily="34" charset="0"/>
                <a:ea typeface="+mn-ea"/>
                <a:cs typeface="Arial" charset="0"/>
              </a:rPr>
              <a:t>monoruota</a:t>
            </a:r>
            <a:r>
              <a:rPr lang="it-IT" sz="1200" dirty="0">
                <a:solidFill>
                  <a:srgbClr val="002060"/>
                </a:solidFill>
                <a:latin typeface="Trebuchet MS" pitchFamily="34" charset="0"/>
                <a:ea typeface="+mn-ea"/>
                <a:cs typeface="Arial" charset="0"/>
              </a:rPr>
              <a:t>, micro scooter, mini bighe,…)</a:t>
            </a:r>
            <a:r>
              <a:rPr lang="it-IT" sz="1200" i="1" dirty="0">
                <a:solidFill>
                  <a:srgbClr val="002060"/>
                </a:solidFill>
                <a:latin typeface="Trebuchet MS" panose="020B0603020202020204" pitchFamily="34" charset="0"/>
                <a:ea typeface="+mn-ea"/>
                <a:cs typeface="Arial" panose="020B0604020202020204" pitchFamily="34" charset="0"/>
              </a:rPr>
              <a:t> ;</a:t>
            </a:r>
            <a:br>
              <a:rPr lang="it-IT" sz="1200" i="1" dirty="0">
                <a:solidFill>
                  <a:srgbClr val="002060"/>
                </a:solidFill>
                <a:latin typeface="Trebuchet MS" panose="020B0603020202020204" pitchFamily="34" charset="0"/>
                <a:ea typeface="+mn-ea"/>
                <a:cs typeface="Arial" panose="020B0604020202020204" pitchFamily="34" charset="0"/>
              </a:rPr>
            </a:br>
            <a:r>
              <a:rPr lang="it-IT" sz="1200" i="1" dirty="0" smtClean="0">
                <a:solidFill>
                  <a:srgbClr val="002060"/>
                </a:solidFill>
                <a:latin typeface="Trebuchet MS" pitchFamily="34" charset="0"/>
                <a:ea typeface="+mn-ea"/>
                <a:cs typeface="Arial" charset="0"/>
              </a:rPr>
              <a:t> </a:t>
            </a:r>
            <a:r>
              <a:rPr lang="it-IT" sz="1200" b="1" i="1" dirty="0">
                <a:solidFill>
                  <a:srgbClr val="002060"/>
                </a:solidFill>
                <a:latin typeface="Trebuchet MS" panose="020B0603020202020204" pitchFamily="34" charset="0"/>
                <a:ea typeface="+mn-ea"/>
                <a:cs typeface="Arial" panose="020B0604020202020204" pitchFamily="34" charset="0"/>
              </a:rPr>
              <a:t/>
            </a:r>
            <a:br>
              <a:rPr lang="it-IT" sz="1200" b="1" i="1" dirty="0">
                <a:solidFill>
                  <a:srgbClr val="002060"/>
                </a:solidFill>
                <a:latin typeface="Trebuchet MS" panose="020B0603020202020204" pitchFamily="34" charset="0"/>
                <a:ea typeface="+mn-ea"/>
                <a:cs typeface="Arial" panose="020B0604020202020204" pitchFamily="34" charset="0"/>
              </a:rPr>
            </a:br>
            <a:r>
              <a:rPr lang="it-IT" sz="1600" b="1" i="1" dirty="0">
                <a:solidFill>
                  <a:srgbClr val="002060"/>
                </a:solidFill>
                <a:latin typeface="Trebuchet MS" panose="020B0603020202020204" pitchFamily="34" charset="0"/>
                <a:cs typeface="Arial" panose="020B0604020202020204" pitchFamily="34" charset="0"/>
              </a:rPr>
              <a:t>&gt;</a:t>
            </a:r>
            <a:r>
              <a:rPr lang="it-IT" sz="1200" b="1" i="1" dirty="0">
                <a:solidFill>
                  <a:srgbClr val="002060"/>
                </a:solidFill>
                <a:latin typeface="Trebuchet MS" panose="020B0603020202020204" pitchFamily="34" charset="0"/>
                <a:cs typeface="Arial" panose="020B0604020202020204" pitchFamily="34" charset="0"/>
              </a:rPr>
              <a:t> </a:t>
            </a:r>
            <a:r>
              <a:rPr lang="it-IT" sz="1200" b="1" dirty="0" smtClean="0">
                <a:solidFill>
                  <a:srgbClr val="002060"/>
                </a:solidFill>
                <a:latin typeface="Trebuchet MS" pitchFamily="34" charset="0"/>
                <a:ea typeface="+mn-ea"/>
                <a:cs typeface="Arial" charset="0"/>
              </a:rPr>
              <a:t>con </a:t>
            </a:r>
            <a:r>
              <a:rPr lang="it-IT" sz="1200" b="1" dirty="0">
                <a:solidFill>
                  <a:srgbClr val="002060"/>
                </a:solidFill>
                <a:latin typeface="Trebuchet MS" pitchFamily="34" charset="0"/>
                <a:ea typeface="+mn-ea"/>
                <a:cs typeface="Arial" charset="0"/>
              </a:rPr>
              <a:t>posteggi </a:t>
            </a:r>
            <a:r>
              <a:rPr lang="it-IT" sz="1200" b="1" dirty="0" smtClean="0">
                <a:solidFill>
                  <a:srgbClr val="002060"/>
                </a:solidFill>
                <a:latin typeface="Trebuchet MS" pitchFamily="34" charset="0"/>
                <a:ea typeface="+mn-ea"/>
                <a:cs typeface="Arial" charset="0"/>
              </a:rPr>
              <a:t>e garage </a:t>
            </a:r>
            <a:r>
              <a:rPr lang="it-IT" sz="1200" b="1" i="1" dirty="0" smtClean="0">
                <a:solidFill>
                  <a:srgbClr val="002060"/>
                </a:solidFill>
                <a:latin typeface="Trebuchet MS" panose="020B0603020202020204" pitchFamily="34" charset="0"/>
                <a:ea typeface="+mn-ea"/>
                <a:cs typeface="Arial" panose="020B0604020202020204" pitchFamily="34" charset="0"/>
              </a:rPr>
              <a:t>(sconti </a:t>
            </a:r>
            <a:r>
              <a:rPr lang="it-IT" sz="1200" b="1" i="1" dirty="0">
                <a:solidFill>
                  <a:srgbClr val="002060"/>
                </a:solidFill>
                <a:latin typeface="Trebuchet MS" panose="020B0603020202020204" pitchFamily="34" charset="0"/>
                <a:ea typeface="+mn-ea"/>
                <a:cs typeface="Arial" panose="020B0604020202020204" pitchFamily="34" charset="0"/>
              </a:rPr>
              <a:t>direttamente riconosciuti al personale)</a:t>
            </a:r>
            <a:br>
              <a:rPr lang="it-IT" sz="1200" b="1" i="1" dirty="0">
                <a:solidFill>
                  <a:srgbClr val="002060"/>
                </a:solidFill>
                <a:latin typeface="Trebuchet MS" panose="020B0603020202020204" pitchFamily="34" charset="0"/>
                <a:ea typeface="+mn-ea"/>
                <a:cs typeface="Arial" panose="020B0604020202020204" pitchFamily="34" charset="0"/>
              </a:rPr>
            </a:br>
            <a:r>
              <a:rPr lang="it-IT" sz="1200" dirty="0">
                <a:solidFill>
                  <a:srgbClr val="002060"/>
                </a:solidFill>
                <a:latin typeface="Trebuchet MS" pitchFamily="34" charset="0"/>
                <a:ea typeface="+mn-ea"/>
                <a:cs typeface="Arial" charset="0"/>
              </a:rPr>
              <a:t>dentro/fuori l’Area «C» (</a:t>
            </a:r>
            <a:r>
              <a:rPr lang="it-IT" sz="1200" i="1" dirty="0">
                <a:solidFill>
                  <a:srgbClr val="002060"/>
                </a:solidFill>
                <a:latin typeface="Trebuchet MS" pitchFamily="34" charset="0"/>
                <a:ea typeface="+mn-ea"/>
                <a:cs typeface="Arial" charset="0"/>
              </a:rPr>
              <a:t>in prossimità delle  principali direttrici urbane di transito verso le strutture universitarie)</a:t>
            </a:r>
            <a:r>
              <a:rPr lang="it-IT" sz="1200" dirty="0">
                <a:solidFill>
                  <a:srgbClr val="002060"/>
                </a:solidFill>
                <a:latin typeface="Trebuchet MS" pitchFamily="34" charset="0"/>
                <a:ea typeface="+mn-ea"/>
                <a:cs typeface="Arial" charset="0"/>
              </a:rPr>
              <a:t>, al fine di contenere l’uso del veicolo privato limitatamente alle tratte non agevolmente servite da mezzi pubblici</a:t>
            </a:r>
            <a:r>
              <a:rPr lang="it-IT" sz="1200" dirty="0" smtClean="0">
                <a:solidFill>
                  <a:srgbClr val="002060"/>
                </a:solidFill>
                <a:latin typeface="Trebuchet MS" pitchFamily="34" charset="0"/>
                <a:ea typeface="+mn-ea"/>
                <a:cs typeface="Arial" charset="0"/>
              </a:rPr>
              <a:t>).</a:t>
            </a:r>
            <a:r>
              <a:rPr lang="it-IT" sz="1200" dirty="0">
                <a:solidFill>
                  <a:srgbClr val="002060"/>
                </a:solidFill>
                <a:latin typeface="Trebuchet MS" pitchFamily="34" charset="0"/>
                <a:ea typeface="+mn-ea"/>
                <a:cs typeface="Arial" charset="0"/>
              </a:rPr>
              <a:t/>
            </a:r>
            <a:br>
              <a:rPr lang="it-IT" sz="1200" dirty="0">
                <a:solidFill>
                  <a:srgbClr val="002060"/>
                </a:solidFill>
                <a:latin typeface="Trebuchet MS" pitchFamily="34" charset="0"/>
                <a:ea typeface="+mn-ea"/>
                <a:cs typeface="Arial" charset="0"/>
              </a:rPr>
            </a:br>
            <a:r>
              <a:rPr lang="it-IT" sz="1500" b="1" i="1" dirty="0">
                <a:solidFill>
                  <a:srgbClr val="002060"/>
                </a:solidFill>
                <a:latin typeface="Trebuchet MS" panose="020B0603020202020204" pitchFamily="34" charset="0"/>
                <a:ea typeface="+mn-ea"/>
                <a:cs typeface="Arial" panose="020B0604020202020204" pitchFamily="34" charset="0"/>
              </a:rPr>
              <a:t/>
            </a:r>
            <a:br>
              <a:rPr lang="it-IT" sz="1500" b="1" i="1" dirty="0">
                <a:solidFill>
                  <a:srgbClr val="002060"/>
                </a:solidFill>
                <a:latin typeface="Trebuchet MS" panose="020B0603020202020204" pitchFamily="34" charset="0"/>
                <a:ea typeface="+mn-ea"/>
                <a:cs typeface="Arial" panose="020B0604020202020204" pitchFamily="34" charset="0"/>
              </a:rPr>
            </a:b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6" name="Rettangolo 5"/>
          <p:cNvSpPr/>
          <p:nvPr/>
        </p:nvSpPr>
        <p:spPr>
          <a:xfrm>
            <a:off x="611560" y="897686"/>
            <a:ext cx="7696493" cy="338554"/>
          </a:xfrm>
          <a:prstGeom prst="rect">
            <a:avLst/>
          </a:prstGeom>
        </p:spPr>
        <p:txBody>
          <a:bodyPr wrap="square">
            <a:spAutoFit/>
          </a:bodyPr>
          <a:lstStyle/>
          <a:p>
            <a:pPr lvl="0" algn="ctr">
              <a:tabLst>
                <a:tab pos="2868613" algn="l"/>
              </a:tabLst>
              <a:defRPr/>
            </a:pPr>
            <a:r>
              <a:rPr lang="it-IT" sz="1600" i="1" dirty="0" smtClean="0">
                <a:solidFill>
                  <a:srgbClr val="002060"/>
                </a:solidFill>
                <a:latin typeface="Trebuchet MS" pitchFamily="34" charset="0"/>
              </a:rPr>
              <a:t>     </a:t>
            </a:r>
            <a:endParaRPr lang="it-IT" sz="1600" i="1" dirty="0">
              <a:solidFill>
                <a:srgbClr val="002060"/>
              </a:solidFill>
              <a:latin typeface="Trebuchet MS" pitchFamily="34" charset="0"/>
            </a:endParaRPr>
          </a:p>
        </p:txBody>
      </p:sp>
    </p:spTree>
    <p:extLst>
      <p:ext uri="{BB962C8B-B14F-4D97-AF65-F5344CB8AC3E}">
        <p14:creationId xmlns:p14="http://schemas.microsoft.com/office/powerpoint/2010/main" val="294168888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5832648"/>
          </a:xfrm>
        </p:spPr>
        <p:txBody>
          <a:bodyPr/>
          <a:lstStyle/>
          <a:p>
            <a:pPr defTabSz="914400" eaLnBrk="1" fontAlgn="base" hangingPunct="1">
              <a:spcBef>
                <a:spcPct val="0"/>
              </a:spcBef>
              <a:spcAft>
                <a:spcPct val="0"/>
              </a:spcAft>
              <a:tabLst>
                <a:tab pos="2868613" algn="l"/>
              </a:tabLst>
              <a:defRPr/>
            </a:pPr>
            <a:r>
              <a:rPr lang="it-IT" sz="1600" dirty="0">
                <a:solidFill>
                  <a:srgbClr val="002060"/>
                </a:solidFill>
                <a:latin typeface="Trebuchet MS" pitchFamily="34" charset="0"/>
                <a:ea typeface="+mn-ea"/>
                <a:cs typeface="Arial" charset="0"/>
              </a:rPr>
              <a:t>INTERVENTI  PROGRAMMATICI</a:t>
            </a:r>
            <a:br>
              <a:rPr lang="it-IT" sz="1600" dirty="0">
                <a:solidFill>
                  <a:srgbClr val="002060"/>
                </a:solidFill>
                <a:latin typeface="Trebuchet MS" pitchFamily="34" charset="0"/>
                <a:ea typeface="+mn-ea"/>
                <a:cs typeface="Arial" charset="0"/>
              </a:rPr>
            </a:b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6" name="Rettangolo 5"/>
          <p:cNvSpPr/>
          <p:nvPr/>
        </p:nvSpPr>
        <p:spPr>
          <a:xfrm>
            <a:off x="611560" y="897686"/>
            <a:ext cx="7696493" cy="3046988"/>
          </a:xfrm>
          <a:prstGeom prst="rect">
            <a:avLst/>
          </a:prstGeom>
        </p:spPr>
        <p:txBody>
          <a:bodyPr wrap="square">
            <a:spAutoFit/>
          </a:bodyPr>
          <a:lstStyle/>
          <a:p>
            <a:pPr lvl="0">
              <a:tabLst>
                <a:tab pos="2868613" algn="l"/>
              </a:tabLst>
              <a:defRPr/>
            </a:pPr>
            <a:r>
              <a:rPr lang="it-IT" sz="1600" dirty="0" smtClean="0">
                <a:solidFill>
                  <a:srgbClr val="002060"/>
                </a:solidFill>
                <a:latin typeface="Trebuchet MS" pitchFamily="34" charset="0"/>
              </a:rPr>
              <a:t>                                             </a:t>
            </a:r>
            <a:r>
              <a:rPr lang="it-IT" sz="1600" i="1" dirty="0">
                <a:solidFill>
                  <a:srgbClr val="002060"/>
                </a:solidFill>
                <a:latin typeface="Trebuchet MS" pitchFamily="34" charset="0"/>
              </a:rPr>
              <a:t>(</a:t>
            </a:r>
            <a:r>
              <a:rPr lang="it-IT" sz="1600" i="1" dirty="0" smtClean="0">
                <a:solidFill>
                  <a:srgbClr val="002060"/>
                </a:solidFill>
                <a:latin typeface="Trebuchet MS" pitchFamily="34" charset="0"/>
              </a:rPr>
              <a:t>in fase propositiva)</a:t>
            </a:r>
            <a:endParaRPr lang="it-IT" sz="1600" i="1" dirty="0">
              <a:solidFill>
                <a:srgbClr val="002060"/>
              </a:solidFill>
              <a:latin typeface="Trebuchet MS" pitchFamily="34" charset="0"/>
            </a:endParaRPr>
          </a:p>
          <a:p>
            <a:pPr lvl="0">
              <a:tabLst>
                <a:tab pos="2868613" algn="l"/>
              </a:tabLst>
              <a:defRPr/>
            </a:pPr>
            <a:r>
              <a:rPr lang="it-IT" sz="1600" i="1" dirty="0">
                <a:solidFill>
                  <a:srgbClr val="002060"/>
                </a:solidFill>
                <a:latin typeface="Trebuchet MS" pitchFamily="34" charset="0"/>
              </a:rPr>
              <a:t>                            </a:t>
            </a:r>
            <a:r>
              <a:rPr lang="it-IT" sz="1600" i="1" dirty="0" smtClean="0">
                <a:solidFill>
                  <a:srgbClr val="002060"/>
                </a:solidFill>
                <a:latin typeface="Trebuchet MS" pitchFamily="34" charset="0"/>
              </a:rPr>
              <a:t>        </a:t>
            </a:r>
            <a:endParaRPr lang="it-IT" sz="1600" i="1" dirty="0">
              <a:solidFill>
                <a:srgbClr val="002060"/>
              </a:solidFill>
              <a:latin typeface="Trebuchet MS" pitchFamily="34" charset="0"/>
            </a:endParaRPr>
          </a:p>
          <a:p>
            <a:pPr marL="0" lvl="1" defTabSz="860425">
              <a:tabLst>
                <a:tab pos="539750" algn="l"/>
              </a:tabLst>
              <a:defRPr/>
            </a:pPr>
            <a:r>
              <a:rPr lang="it-IT" sz="1600" b="1" dirty="0">
                <a:solidFill>
                  <a:srgbClr val="002060"/>
                </a:solidFill>
                <a:latin typeface="Trebuchet MS" pitchFamily="34" charset="0"/>
              </a:rPr>
              <a:t>	</a:t>
            </a:r>
            <a:r>
              <a:rPr lang="it-IT" sz="1100" b="1" u="sng" dirty="0">
                <a:solidFill>
                  <a:srgbClr val="002060"/>
                </a:solidFill>
                <a:latin typeface="Trebuchet MS" pitchFamily="34" charset="0"/>
              </a:rPr>
              <a:t>MOBILITA’ COLLETTIVA</a:t>
            </a:r>
          </a:p>
          <a:p>
            <a:pPr marL="171450" lvl="1" indent="-171450" defTabSz="860425">
              <a:buFont typeface="Wingdings" panose="05000000000000000000" pitchFamily="2" charset="2"/>
              <a:buChar char="Ø"/>
              <a:tabLst>
                <a:tab pos="539750" algn="l"/>
              </a:tabLst>
              <a:defRPr/>
            </a:pPr>
            <a:endParaRPr lang="it-IT" sz="1100" i="1" u="sng" dirty="0">
              <a:solidFill>
                <a:srgbClr val="002060"/>
              </a:solidFill>
              <a:latin typeface="Trebuchet MS" pitchFamily="34" charset="0"/>
            </a:endParaRPr>
          </a:p>
          <a:p>
            <a:pPr marL="171450" lvl="1" indent="-171450" defTabSz="860425">
              <a:buFont typeface="Wingdings" panose="05000000000000000000" pitchFamily="2" charset="2"/>
              <a:buChar char="Ø"/>
              <a:tabLst>
                <a:tab pos="539750" algn="l"/>
              </a:tabLst>
              <a:defRPr/>
            </a:pPr>
            <a:r>
              <a:rPr lang="it-IT" sz="1100" b="1" i="1" dirty="0">
                <a:solidFill>
                  <a:srgbClr val="002060"/>
                </a:solidFill>
                <a:latin typeface="Trebuchet MS" pitchFamily="34" charset="0"/>
              </a:rPr>
              <a:t>       Estensione degli accordi per la «mobilità aziendale» riferita al TPL attualmente vigenti</a:t>
            </a:r>
          </a:p>
          <a:p>
            <a:pPr marL="171450" lvl="1" indent="-171450" defTabSz="860425">
              <a:buFont typeface="Wingdings" panose="05000000000000000000" pitchFamily="2" charset="2"/>
              <a:buChar char="Ø"/>
              <a:tabLst>
                <a:tab pos="539750" algn="l"/>
              </a:tabLst>
              <a:defRPr/>
            </a:pPr>
            <a:endParaRPr lang="it-IT" sz="1100" b="1" i="1" dirty="0">
              <a:solidFill>
                <a:srgbClr val="002060"/>
              </a:solidFill>
              <a:latin typeface="Trebuchet MS" pitchFamily="34" charset="0"/>
            </a:endParaRPr>
          </a:p>
          <a:p>
            <a:pPr marL="457200" lvl="2" defTabSz="860425">
              <a:tabLst>
                <a:tab pos="539750" algn="l"/>
              </a:tabLst>
              <a:defRPr/>
            </a:pPr>
            <a:r>
              <a:rPr lang="it-IT" sz="1100" dirty="0">
                <a:solidFill>
                  <a:srgbClr val="002060"/>
                </a:solidFill>
                <a:latin typeface="Trebuchet MS" pitchFamily="34" charset="0"/>
              </a:rPr>
              <a:t>per il riconoscimento di condizioni agevolative inerenti agli abbonamenti annuali per il Trasporto Pubblico Locale rivolte a soggetti della platea universitaria attualmente esclusi da benefici esistenti (per la mancata possibilità di utilizzo delle agevolazioni economiche in base all’età anagrafica riconosciute dai vettori, per non </a:t>
            </a:r>
            <a:r>
              <a:rPr lang="it-IT" sz="1100" dirty="0" err="1">
                <a:solidFill>
                  <a:srgbClr val="002060"/>
                </a:solidFill>
                <a:latin typeface="Trebuchet MS" pitchFamily="34" charset="0"/>
              </a:rPr>
              <a:t>attribuibilità</a:t>
            </a:r>
            <a:r>
              <a:rPr lang="it-IT" sz="1100" dirty="0">
                <a:solidFill>
                  <a:srgbClr val="002060"/>
                </a:solidFill>
                <a:latin typeface="Trebuchet MS" pitchFamily="34" charset="0"/>
              </a:rPr>
              <a:t> di contribuzioni economiche a carico dell’Ateneo, per esclusione dalle convenzioni agevolative esistenti,….) </a:t>
            </a:r>
          </a:p>
          <a:p>
            <a:pPr lvl="1" algn="just">
              <a:defRPr/>
            </a:pPr>
            <a:r>
              <a:rPr lang="it-IT" sz="1100" dirty="0">
                <a:solidFill>
                  <a:srgbClr val="002060"/>
                </a:solidFill>
                <a:latin typeface="Trebuchet MS" pitchFamily="34" charset="0"/>
              </a:rPr>
              <a:t>con particolare attenzione alla concreta sostenibilità operativa del progetto ed all’individuazione delle più opportune modalità gestionali</a:t>
            </a:r>
          </a:p>
          <a:p>
            <a:pPr lvl="1">
              <a:defRPr/>
            </a:pPr>
            <a:r>
              <a:rPr lang="it-IT" sz="1100" dirty="0">
                <a:solidFill>
                  <a:srgbClr val="002060"/>
                </a:solidFill>
                <a:latin typeface="Trebuchet MS" pitchFamily="34" charset="0"/>
              </a:rPr>
              <a:t>(</a:t>
            </a:r>
            <a:r>
              <a:rPr lang="it-IT" sz="1100" i="1" dirty="0">
                <a:solidFill>
                  <a:srgbClr val="002060"/>
                </a:solidFill>
                <a:latin typeface="Trebuchet MS" pitchFamily="34" charset="0"/>
              </a:rPr>
              <a:t>senza oneri economici da parte </a:t>
            </a:r>
            <a:r>
              <a:rPr lang="it-IT" sz="1100" i="1" dirty="0" smtClean="0">
                <a:solidFill>
                  <a:srgbClr val="002060"/>
                </a:solidFill>
                <a:latin typeface="Trebuchet MS" pitchFamily="34" charset="0"/>
              </a:rPr>
              <a:t>dell’Ateneo).</a:t>
            </a:r>
          </a:p>
          <a:p>
            <a:pPr lvl="1">
              <a:defRPr/>
            </a:pPr>
            <a:endParaRPr lang="it-IT" sz="1100" i="1" dirty="0">
              <a:solidFill>
                <a:srgbClr val="002060"/>
              </a:solidFill>
              <a:latin typeface="Trebuchet MS" pitchFamily="34" charset="0"/>
            </a:endParaRPr>
          </a:p>
          <a:p>
            <a:pPr marL="0" lvl="1" algn="ctr" defTabSz="860425">
              <a:tabLst>
                <a:tab pos="539750" algn="l"/>
              </a:tabLst>
              <a:defRPr/>
            </a:pPr>
            <a:endParaRPr lang="it-IT" sz="1200" i="1" dirty="0">
              <a:solidFill>
                <a:srgbClr val="002060"/>
              </a:solidFill>
              <a:latin typeface="Trebuchet MS" pitchFamily="34" charset="0"/>
            </a:endParaRPr>
          </a:p>
        </p:txBody>
      </p:sp>
    </p:spTree>
    <p:extLst>
      <p:ext uri="{BB962C8B-B14F-4D97-AF65-F5344CB8AC3E}">
        <p14:creationId xmlns:p14="http://schemas.microsoft.com/office/powerpoint/2010/main" val="421232549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5832648"/>
          </a:xfrm>
        </p:spPr>
        <p:txBody>
          <a:bodyPr/>
          <a:lstStyle/>
          <a:p>
            <a:pPr defTabSz="914400" eaLnBrk="1" fontAlgn="base" hangingPunct="1">
              <a:spcBef>
                <a:spcPct val="0"/>
              </a:spcBef>
              <a:spcAft>
                <a:spcPct val="0"/>
              </a:spcAft>
              <a:tabLst>
                <a:tab pos="2868613" algn="l"/>
              </a:tabLst>
              <a:defRPr/>
            </a:pPr>
            <a:r>
              <a:rPr lang="it-IT" sz="1600" dirty="0">
                <a:solidFill>
                  <a:srgbClr val="002060"/>
                </a:solidFill>
                <a:latin typeface="Trebuchet MS" pitchFamily="34" charset="0"/>
                <a:ea typeface="+mn-ea"/>
                <a:cs typeface="Arial" charset="0"/>
              </a:rPr>
              <a:t>INTERVENTI  PROGRAMMATICI</a:t>
            </a:r>
            <a:br>
              <a:rPr lang="it-IT" sz="1600" dirty="0">
                <a:solidFill>
                  <a:srgbClr val="002060"/>
                </a:solidFill>
                <a:latin typeface="Trebuchet MS" pitchFamily="34" charset="0"/>
                <a:ea typeface="+mn-ea"/>
                <a:cs typeface="Arial" charset="0"/>
              </a:rPr>
            </a:b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6" name="Rettangolo 5"/>
          <p:cNvSpPr/>
          <p:nvPr/>
        </p:nvSpPr>
        <p:spPr>
          <a:xfrm>
            <a:off x="611560" y="897686"/>
            <a:ext cx="7696493" cy="4555093"/>
          </a:xfrm>
          <a:prstGeom prst="rect">
            <a:avLst/>
          </a:prstGeom>
        </p:spPr>
        <p:txBody>
          <a:bodyPr wrap="square">
            <a:spAutoFit/>
          </a:bodyPr>
          <a:lstStyle/>
          <a:p>
            <a:pPr lvl="0">
              <a:tabLst>
                <a:tab pos="2868613" algn="l"/>
              </a:tabLst>
              <a:defRPr/>
            </a:pPr>
            <a:r>
              <a:rPr lang="it-IT" sz="1600" dirty="0" smtClean="0">
                <a:solidFill>
                  <a:srgbClr val="002060"/>
                </a:solidFill>
                <a:latin typeface="Trebuchet MS" pitchFamily="34" charset="0"/>
              </a:rPr>
              <a:t>                                             </a:t>
            </a:r>
            <a:r>
              <a:rPr lang="it-IT" sz="1600" i="1" dirty="0" smtClean="0">
                <a:solidFill>
                  <a:srgbClr val="002060"/>
                </a:solidFill>
                <a:latin typeface="Trebuchet MS" pitchFamily="34" charset="0"/>
              </a:rPr>
              <a:t>(</a:t>
            </a:r>
            <a:r>
              <a:rPr lang="it-IT" sz="1600" i="1" dirty="0">
                <a:solidFill>
                  <a:srgbClr val="002060"/>
                </a:solidFill>
                <a:latin typeface="Trebuchet MS" pitchFamily="34" charset="0"/>
              </a:rPr>
              <a:t>in fase ideativa)</a:t>
            </a:r>
          </a:p>
          <a:p>
            <a:pPr lvl="0" algn="ctr">
              <a:tabLst>
                <a:tab pos="2868613" algn="l"/>
              </a:tabLst>
              <a:defRPr/>
            </a:pPr>
            <a:endParaRPr lang="it-IT" sz="1200" i="1" dirty="0">
              <a:solidFill>
                <a:srgbClr val="002060"/>
              </a:solidFill>
              <a:latin typeface="Trebuchet MS" pitchFamily="34" charset="0"/>
            </a:endParaRPr>
          </a:p>
          <a:p>
            <a:pPr marL="628650" lvl="1" indent="-171450" algn="just">
              <a:buFont typeface="Wingdings" panose="05000000000000000000" pitchFamily="2" charset="2"/>
              <a:buChar char="§"/>
              <a:defRPr/>
            </a:pPr>
            <a:r>
              <a:rPr lang="it-IT" sz="1200" b="1" i="1" dirty="0">
                <a:solidFill>
                  <a:srgbClr val="002060"/>
                </a:solidFill>
                <a:latin typeface="Trebuchet MS" pitchFamily="34" charset="0"/>
              </a:rPr>
              <a:t>NUOVI accordi per la «mobilità aziendale» riferita al TPL</a:t>
            </a:r>
          </a:p>
          <a:p>
            <a:pPr lvl="0" algn="just">
              <a:defRPr/>
            </a:pPr>
            <a:r>
              <a:rPr lang="it-IT" sz="1200" b="1" i="1" dirty="0">
                <a:solidFill>
                  <a:srgbClr val="002060"/>
                </a:solidFill>
                <a:latin typeface="Trebuchet MS" pitchFamily="34" charset="0"/>
              </a:rPr>
              <a:t>      </a:t>
            </a:r>
            <a:r>
              <a:rPr lang="it-IT" sz="1200" b="1" i="1" dirty="0" smtClean="0">
                <a:solidFill>
                  <a:srgbClr val="002060"/>
                </a:solidFill>
                <a:latin typeface="Trebuchet MS" pitchFamily="34" charset="0"/>
              </a:rPr>
              <a:t>    </a:t>
            </a:r>
            <a:r>
              <a:rPr lang="it-IT" sz="1200" dirty="0" smtClean="0">
                <a:solidFill>
                  <a:srgbClr val="002060"/>
                </a:solidFill>
                <a:latin typeface="Trebuchet MS" pitchFamily="34" charset="0"/>
              </a:rPr>
              <a:t>ricerca </a:t>
            </a:r>
            <a:r>
              <a:rPr lang="it-IT" sz="1200" dirty="0">
                <a:solidFill>
                  <a:srgbClr val="002060"/>
                </a:solidFill>
                <a:latin typeface="Trebuchet MS" pitchFamily="34" charset="0"/>
              </a:rPr>
              <a:t>ed individuazione di modalità d’intervento condivise da parte di</a:t>
            </a:r>
          </a:p>
          <a:p>
            <a:pPr lvl="1" algn="just">
              <a:defRPr/>
            </a:pPr>
            <a:r>
              <a:rPr lang="it-IT" sz="1200" dirty="0">
                <a:solidFill>
                  <a:srgbClr val="002060"/>
                </a:solidFill>
                <a:latin typeface="Trebuchet MS" pitchFamily="34" charset="0"/>
              </a:rPr>
              <a:t>per il riconoscimento di condizioni agevolative inerenti agli abbonamenti annuali per il Trasporto Pubblico Locale rivolte a dipendenti e studenti che tengano conto delle future esigenze territoriali e logistiche imposte da una valutazione «urbana» della c.d. «città metropolitana»,</a:t>
            </a:r>
          </a:p>
          <a:p>
            <a:pPr lvl="1" algn="just">
              <a:defRPr/>
            </a:pPr>
            <a:endParaRPr lang="it-IT" sz="1200" dirty="0">
              <a:solidFill>
                <a:srgbClr val="002060"/>
              </a:solidFill>
              <a:latin typeface="Trebuchet MS" pitchFamily="34" charset="0"/>
            </a:endParaRPr>
          </a:p>
          <a:p>
            <a:pPr marL="628650" lvl="1" indent="-171450" algn="just">
              <a:buFont typeface="Wingdings" panose="05000000000000000000" pitchFamily="2" charset="2"/>
              <a:buChar char="ü"/>
              <a:defRPr/>
            </a:pPr>
            <a:r>
              <a:rPr lang="it-IT" sz="1200" u="sng" dirty="0">
                <a:solidFill>
                  <a:srgbClr val="1F497D">
                    <a:lumMod val="75000"/>
                  </a:srgbClr>
                </a:solidFill>
                <a:latin typeface="Trebuchet MS" pitchFamily="34" charset="0"/>
              </a:rPr>
              <a:t>per analisi di studio </a:t>
            </a:r>
            <a:r>
              <a:rPr lang="it-IT" sz="1200" b="1" u="sng" dirty="0">
                <a:solidFill>
                  <a:srgbClr val="002060"/>
                </a:solidFill>
                <a:latin typeface="Trebuchet MS" pitchFamily="34" charset="0"/>
              </a:rPr>
              <a:t>c</a:t>
            </a:r>
            <a:r>
              <a:rPr lang="it-IT" sz="1200" u="sng" dirty="0">
                <a:solidFill>
                  <a:srgbClr val="1F497D">
                    <a:lumMod val="75000"/>
                  </a:srgbClr>
                </a:solidFill>
                <a:latin typeface="Trebuchet MS" pitchFamily="34" charset="0"/>
              </a:rPr>
              <a:t>irca il contenimento, la riduzione o la rimodulazione delle tariffazioni attualmente definite dagli ambiti di differente tariffazione (urbana, area piccola, area media, area grande, interurbana) </a:t>
            </a:r>
          </a:p>
          <a:p>
            <a:pPr marL="628650" lvl="1" indent="-171450">
              <a:buFont typeface="Wingdings" panose="05000000000000000000" pitchFamily="2" charset="2"/>
              <a:buChar char="ü"/>
              <a:defRPr/>
            </a:pPr>
            <a:r>
              <a:rPr lang="it-IT" sz="1200" dirty="0">
                <a:solidFill>
                  <a:srgbClr val="1F497D">
                    <a:lumMod val="75000"/>
                  </a:srgbClr>
                </a:solidFill>
                <a:latin typeface="Trebuchet MS" pitchFamily="34" charset="0"/>
              </a:rPr>
              <a:t>con la finalità di concorrere ai criteri di competitività attrattiva da parte dell’Ateneo rispetto ad altre realtà universitarie </a:t>
            </a:r>
            <a:r>
              <a:rPr lang="it-IT" sz="1200" i="1" dirty="0" smtClean="0">
                <a:solidFill>
                  <a:srgbClr val="1F497D">
                    <a:lumMod val="75000"/>
                  </a:srgbClr>
                </a:solidFill>
                <a:latin typeface="Trebuchet MS" pitchFamily="34" charset="0"/>
              </a:rPr>
              <a:t>.</a:t>
            </a:r>
          </a:p>
          <a:p>
            <a:pPr marL="628650" lvl="1" indent="-171450">
              <a:buFont typeface="Wingdings" panose="05000000000000000000" pitchFamily="2" charset="2"/>
              <a:buChar char="ü"/>
              <a:defRPr/>
            </a:pPr>
            <a:endParaRPr lang="it-IT" sz="1200" i="1" dirty="0">
              <a:solidFill>
                <a:srgbClr val="1F497D">
                  <a:lumMod val="75000"/>
                </a:srgbClr>
              </a:solidFill>
              <a:latin typeface="Trebuchet MS" pitchFamily="34" charset="0"/>
            </a:endParaRPr>
          </a:p>
          <a:p>
            <a:pPr lvl="0">
              <a:defRPr/>
            </a:pPr>
            <a:r>
              <a:rPr lang="it-IT" sz="1200" i="1" dirty="0" smtClean="0">
                <a:solidFill>
                  <a:srgbClr val="1F497D">
                    <a:lumMod val="75000"/>
                  </a:srgbClr>
                </a:solidFill>
                <a:latin typeface="Trebuchet MS" pitchFamily="34" charset="0"/>
              </a:rPr>
              <a:t>            SI </a:t>
            </a:r>
            <a:r>
              <a:rPr lang="it-IT" sz="1200" i="1" dirty="0">
                <a:solidFill>
                  <a:srgbClr val="1F497D">
                    <a:lumMod val="75000"/>
                  </a:srgbClr>
                </a:solidFill>
                <a:latin typeface="Trebuchet MS" pitchFamily="34" charset="0"/>
              </a:rPr>
              <a:t>EVIDENZIA</a:t>
            </a:r>
          </a:p>
          <a:p>
            <a:pPr lvl="1">
              <a:defRPr/>
            </a:pPr>
            <a:r>
              <a:rPr lang="it-IT" sz="1200" b="1" i="1" dirty="0">
                <a:solidFill>
                  <a:srgbClr val="1F497D">
                    <a:lumMod val="75000"/>
                  </a:srgbClr>
                </a:solidFill>
                <a:latin typeface="Trebuchet MS" pitchFamily="34" charset="0"/>
              </a:rPr>
              <a:t>come più volte espresso nel corso di numerosi dibattiti e convegni, che una mobilità «scomoda» o comunque difficoltosa per raggiungere le sedi studio, è spesso causa di una scarsa/rallentata frequenza alle lezioni e che questo aspetto ha rilevanza «prodromica» nei confronti dell’abbandono del percorso universitario. </a:t>
            </a:r>
            <a:r>
              <a:rPr lang="it-IT" sz="1200" b="1" i="1" u="sng" dirty="0">
                <a:solidFill>
                  <a:srgbClr val="1F497D">
                    <a:lumMod val="75000"/>
                  </a:srgbClr>
                </a:solidFill>
                <a:latin typeface="Trebuchet MS" pitchFamily="34" charset="0"/>
              </a:rPr>
              <a:t>Per definire l’»attrattività» nella scelta del corso di studi e mantenere la «fidelizzazione» è quindi indispensabile garantire anche una mobilità «</a:t>
            </a:r>
            <a:r>
              <a:rPr lang="it-IT" sz="1200" b="1" i="1" u="sng" dirty="0" err="1">
                <a:solidFill>
                  <a:srgbClr val="1F497D">
                    <a:lumMod val="75000"/>
                  </a:srgbClr>
                </a:solidFill>
                <a:latin typeface="Trebuchet MS" pitchFamily="34" charset="0"/>
              </a:rPr>
              <a:t>friendly</a:t>
            </a:r>
            <a:r>
              <a:rPr lang="it-IT" sz="1200" b="1" i="1" u="sng" dirty="0">
                <a:solidFill>
                  <a:srgbClr val="1F497D">
                    <a:lumMod val="75000"/>
                  </a:srgbClr>
                </a:solidFill>
                <a:latin typeface="Trebuchet MS" pitchFamily="34" charset="0"/>
              </a:rPr>
              <a:t>» nei confronti degli utilizzatori</a:t>
            </a:r>
            <a:endParaRPr lang="it-IT" sz="1600" i="1" dirty="0">
              <a:solidFill>
                <a:srgbClr val="002060"/>
              </a:solidFill>
              <a:latin typeface="Trebuchet MS" pitchFamily="34" charset="0"/>
            </a:endParaRPr>
          </a:p>
          <a:p>
            <a:pPr marL="0" lvl="1" defTabSz="860425">
              <a:tabLst>
                <a:tab pos="539750" algn="l"/>
              </a:tabLst>
              <a:defRPr/>
            </a:pPr>
            <a:endParaRPr lang="it-IT" sz="1100" i="1" dirty="0" smtClean="0">
              <a:solidFill>
                <a:srgbClr val="002060"/>
              </a:solidFill>
              <a:latin typeface="Trebuchet MS" pitchFamily="34" charset="0"/>
            </a:endParaRPr>
          </a:p>
          <a:p>
            <a:pPr lvl="1">
              <a:defRPr/>
            </a:pPr>
            <a:endParaRPr lang="it-IT" sz="1100" i="1" dirty="0">
              <a:solidFill>
                <a:srgbClr val="002060"/>
              </a:solidFill>
              <a:latin typeface="Trebuchet MS" pitchFamily="34" charset="0"/>
            </a:endParaRPr>
          </a:p>
          <a:p>
            <a:pPr marL="0" lvl="1" algn="ctr" defTabSz="860425">
              <a:tabLst>
                <a:tab pos="539750" algn="l"/>
              </a:tabLst>
              <a:defRPr/>
            </a:pPr>
            <a:endParaRPr lang="it-IT" sz="1200" i="1" dirty="0">
              <a:solidFill>
                <a:srgbClr val="002060"/>
              </a:solidFill>
              <a:latin typeface="Trebuchet MS" pitchFamily="34" charset="0"/>
            </a:endParaRPr>
          </a:p>
        </p:txBody>
      </p:sp>
    </p:spTree>
    <p:extLst>
      <p:ext uri="{BB962C8B-B14F-4D97-AF65-F5344CB8AC3E}">
        <p14:creationId xmlns:p14="http://schemas.microsoft.com/office/powerpoint/2010/main" val="154137483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cesco\Desktop\22 settembre Polimi\Mappa delle sedi - Università degli Studi di Milano_file\mappe_lombar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5134076" cy="414214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o 5"/>
          <p:cNvGrpSpPr/>
          <p:nvPr/>
        </p:nvGrpSpPr>
        <p:grpSpPr>
          <a:xfrm>
            <a:off x="5220072" y="1810502"/>
            <a:ext cx="3312368" cy="3145794"/>
            <a:chOff x="5004048" y="1118271"/>
            <a:chExt cx="3312368" cy="3145794"/>
          </a:xfrm>
        </p:grpSpPr>
        <p:sp>
          <p:nvSpPr>
            <p:cNvPr id="4" name="CasellaDiTesto 3"/>
            <p:cNvSpPr txBox="1"/>
            <p:nvPr/>
          </p:nvSpPr>
          <p:spPr>
            <a:xfrm>
              <a:off x="5436096" y="1124744"/>
              <a:ext cx="2880320" cy="3139321"/>
            </a:xfrm>
            <a:prstGeom prst="rect">
              <a:avLst/>
            </a:prstGeom>
            <a:noFill/>
          </p:spPr>
          <p:txBody>
            <a:bodyPr wrap="square" rtlCol="0">
              <a:spAutoFit/>
            </a:bodyPr>
            <a:lstStyle/>
            <a:p>
              <a:r>
                <a:rPr lang="it-IT" dirty="0" smtClean="0">
                  <a:latin typeface="Trebuchet MS" panose="020B0603020202020204" pitchFamily="34" charset="0"/>
                  <a:hlinkClick r:id="rId3" tooltip="Milano"/>
                </a:rPr>
                <a:t>Milano</a:t>
              </a:r>
              <a:endParaRPr lang="it-IT" dirty="0">
                <a:latin typeface="Trebuchet MS" panose="020B0603020202020204" pitchFamily="34" charset="0"/>
              </a:endParaRPr>
            </a:p>
            <a:p>
              <a:r>
                <a:rPr lang="it-IT" dirty="0">
                  <a:latin typeface="Trebuchet MS" panose="020B0603020202020204" pitchFamily="34" charset="0"/>
                  <a:hlinkClick r:id="rId4" tooltip="Sesto San Giovanni"/>
                </a:rPr>
                <a:t>Sesto San Giovanni</a:t>
              </a:r>
              <a:endParaRPr lang="it-IT" dirty="0">
                <a:latin typeface="Trebuchet MS" panose="020B0603020202020204" pitchFamily="34" charset="0"/>
              </a:endParaRPr>
            </a:p>
            <a:p>
              <a:r>
                <a:rPr lang="it-IT" dirty="0">
                  <a:latin typeface="Trebuchet MS" panose="020B0603020202020204" pitchFamily="34" charset="0"/>
                  <a:hlinkClick r:id="rId5" tooltip="Segrate"/>
                </a:rPr>
                <a:t>Segrate</a:t>
              </a:r>
              <a:endParaRPr lang="it-IT" dirty="0">
                <a:latin typeface="Trebuchet MS" panose="020B0603020202020204" pitchFamily="34" charset="0"/>
              </a:endParaRPr>
            </a:p>
            <a:p>
              <a:r>
                <a:rPr lang="it-IT" dirty="0">
                  <a:latin typeface="Trebuchet MS" panose="020B0603020202020204" pitchFamily="34" charset="0"/>
                  <a:hlinkClick r:id="rId6" tooltip="San Donato Milanese"/>
                </a:rPr>
                <a:t>San Donato Milanese</a:t>
              </a:r>
              <a:endParaRPr lang="it-IT" dirty="0">
                <a:latin typeface="Trebuchet MS" panose="020B0603020202020204" pitchFamily="34" charset="0"/>
              </a:endParaRPr>
            </a:p>
            <a:p>
              <a:r>
                <a:rPr lang="it-IT" dirty="0">
                  <a:latin typeface="Trebuchet MS" panose="020B0603020202020204" pitchFamily="34" charset="0"/>
                  <a:hlinkClick r:id="rId7" tooltip="Lodi"/>
                </a:rPr>
                <a:t>Lodi</a:t>
              </a:r>
              <a:endParaRPr lang="it-IT" dirty="0">
                <a:latin typeface="Trebuchet MS" panose="020B0603020202020204" pitchFamily="34" charset="0"/>
              </a:endParaRPr>
            </a:p>
            <a:p>
              <a:r>
                <a:rPr lang="it-IT" dirty="0">
                  <a:latin typeface="Trebuchet MS" panose="020B0603020202020204" pitchFamily="34" charset="0"/>
                  <a:hlinkClick r:id="rId8" tooltip="Crema"/>
                </a:rPr>
                <a:t>Crema</a:t>
              </a:r>
              <a:endParaRPr lang="it-IT" dirty="0">
                <a:latin typeface="Trebuchet MS" panose="020B0603020202020204" pitchFamily="34" charset="0"/>
              </a:endParaRPr>
            </a:p>
            <a:p>
              <a:r>
                <a:rPr lang="it-IT" dirty="0">
                  <a:latin typeface="Trebuchet MS" panose="020B0603020202020204" pitchFamily="34" charset="0"/>
                  <a:hlinkClick r:id="rId9" tooltip="Edolo"/>
                </a:rPr>
                <a:t>Edolo</a:t>
              </a:r>
              <a:endParaRPr lang="it-IT" dirty="0">
                <a:latin typeface="Trebuchet MS" panose="020B0603020202020204" pitchFamily="34" charset="0"/>
              </a:endParaRPr>
            </a:p>
            <a:p>
              <a:r>
                <a:rPr lang="it-IT" dirty="0">
                  <a:latin typeface="Trebuchet MS" panose="020B0603020202020204" pitchFamily="34" charset="0"/>
                  <a:hlinkClick r:id="rId10" tooltip="Terrazza Coste"/>
                </a:rPr>
                <a:t>Torrazza Coste</a:t>
              </a:r>
              <a:endParaRPr lang="it-IT" dirty="0">
                <a:latin typeface="Trebuchet MS" panose="020B0603020202020204" pitchFamily="34" charset="0"/>
              </a:endParaRPr>
            </a:p>
            <a:p>
              <a:r>
                <a:rPr lang="it-IT" dirty="0">
                  <a:latin typeface="Trebuchet MS" panose="020B0603020202020204" pitchFamily="34" charset="0"/>
                  <a:hlinkClick r:id="rId11" tooltip="Cernusco sul Naviglio"/>
                </a:rPr>
                <a:t>Cernusco sul Naviglio</a:t>
              </a:r>
              <a:endParaRPr lang="it-IT" dirty="0">
                <a:latin typeface="Trebuchet MS" panose="020B0603020202020204" pitchFamily="34" charset="0"/>
              </a:endParaRPr>
            </a:p>
            <a:p>
              <a:r>
                <a:rPr lang="it-IT" dirty="0">
                  <a:latin typeface="Trebuchet MS" panose="020B0603020202020204" pitchFamily="34" charset="0"/>
                  <a:hlinkClick r:id="rId12" tooltip="Gargnano"/>
                </a:rPr>
                <a:t>Gargnano</a:t>
              </a:r>
              <a:endParaRPr lang="it-IT" dirty="0">
                <a:latin typeface="Trebuchet MS" panose="020B0603020202020204" pitchFamily="34" charset="0"/>
              </a:endParaRPr>
            </a:p>
            <a:p>
              <a:endParaRPr lang="it-IT" dirty="0"/>
            </a:p>
          </p:txBody>
        </p:sp>
        <p:sp>
          <p:nvSpPr>
            <p:cNvPr id="5" name="CasellaDiTesto 4"/>
            <p:cNvSpPr txBox="1"/>
            <p:nvPr/>
          </p:nvSpPr>
          <p:spPr>
            <a:xfrm>
              <a:off x="5004048" y="1118271"/>
              <a:ext cx="576064" cy="3139321"/>
            </a:xfrm>
            <a:prstGeom prst="rect">
              <a:avLst/>
            </a:prstGeom>
            <a:noFill/>
          </p:spPr>
          <p:txBody>
            <a:bodyPr wrap="square" rtlCol="0">
              <a:spAutoFit/>
            </a:bodyPr>
            <a:lstStyle/>
            <a:p>
              <a:pPr algn="r"/>
              <a:r>
                <a:rPr lang="it-IT" dirty="0" smtClean="0">
                  <a:latin typeface="Trebuchet MS" panose="020B0603020202020204" pitchFamily="34" charset="0"/>
                </a:rPr>
                <a:t>1.</a:t>
              </a:r>
            </a:p>
            <a:p>
              <a:pPr algn="r"/>
              <a:r>
                <a:rPr lang="it-IT" dirty="0" smtClean="0">
                  <a:latin typeface="Trebuchet MS" panose="020B0603020202020204" pitchFamily="34" charset="0"/>
                </a:rPr>
                <a:t>2.</a:t>
              </a:r>
            </a:p>
            <a:p>
              <a:pPr algn="r"/>
              <a:r>
                <a:rPr lang="it-IT" dirty="0" smtClean="0">
                  <a:latin typeface="Trebuchet MS" panose="020B0603020202020204" pitchFamily="34" charset="0"/>
                </a:rPr>
                <a:t>3.</a:t>
              </a:r>
            </a:p>
            <a:p>
              <a:pPr algn="r"/>
              <a:r>
                <a:rPr lang="it-IT" dirty="0" smtClean="0">
                  <a:latin typeface="Trebuchet MS" panose="020B0603020202020204" pitchFamily="34" charset="0"/>
                </a:rPr>
                <a:t>4.</a:t>
              </a:r>
            </a:p>
            <a:p>
              <a:pPr algn="r"/>
              <a:r>
                <a:rPr lang="it-IT" dirty="0" smtClean="0">
                  <a:latin typeface="Trebuchet MS" panose="020B0603020202020204" pitchFamily="34" charset="0"/>
                </a:rPr>
                <a:t>5.</a:t>
              </a:r>
            </a:p>
            <a:p>
              <a:pPr algn="r"/>
              <a:r>
                <a:rPr lang="it-IT" dirty="0" smtClean="0">
                  <a:latin typeface="Trebuchet MS" panose="020B0603020202020204" pitchFamily="34" charset="0"/>
                </a:rPr>
                <a:t>6.</a:t>
              </a:r>
            </a:p>
            <a:p>
              <a:pPr algn="r"/>
              <a:r>
                <a:rPr lang="it-IT" dirty="0" smtClean="0">
                  <a:latin typeface="Trebuchet MS" panose="020B0603020202020204" pitchFamily="34" charset="0"/>
                </a:rPr>
                <a:t>7.</a:t>
              </a:r>
            </a:p>
            <a:p>
              <a:pPr algn="r"/>
              <a:r>
                <a:rPr lang="it-IT" dirty="0" smtClean="0">
                  <a:latin typeface="Trebuchet MS" panose="020B0603020202020204" pitchFamily="34" charset="0"/>
                </a:rPr>
                <a:t>8.</a:t>
              </a:r>
            </a:p>
            <a:p>
              <a:pPr algn="r"/>
              <a:r>
                <a:rPr lang="it-IT" dirty="0" smtClean="0">
                  <a:latin typeface="Trebuchet MS" panose="020B0603020202020204" pitchFamily="34" charset="0"/>
                </a:rPr>
                <a:t>9.</a:t>
              </a:r>
            </a:p>
            <a:p>
              <a:pPr algn="r"/>
              <a:r>
                <a:rPr lang="it-IT" dirty="0" smtClean="0">
                  <a:latin typeface="Trebuchet MS" panose="020B0603020202020204" pitchFamily="34" charset="0"/>
                </a:rPr>
                <a:t>10.</a:t>
              </a:r>
            </a:p>
            <a:p>
              <a:endParaRPr lang="it-IT" dirty="0"/>
            </a:p>
          </p:txBody>
        </p:sp>
      </p:grpSp>
      <p:sp>
        <p:nvSpPr>
          <p:cNvPr id="7" name="Rettangolo 6"/>
          <p:cNvSpPr/>
          <p:nvPr/>
        </p:nvSpPr>
        <p:spPr>
          <a:xfrm>
            <a:off x="179512" y="262389"/>
            <a:ext cx="8352928" cy="523220"/>
          </a:xfrm>
          <a:prstGeom prst="rect">
            <a:avLst/>
          </a:prstGeom>
        </p:spPr>
        <p:txBody>
          <a:bodyPr wrap="square">
            <a:spAutoFit/>
          </a:bodyPr>
          <a:lstStyle/>
          <a:p>
            <a:pPr algn="ctr"/>
            <a:r>
              <a:rPr lang="it-IT" sz="2800" b="1" dirty="0" smtClean="0">
                <a:solidFill>
                  <a:srgbClr val="002060"/>
                </a:solidFill>
                <a:latin typeface="Trebuchet MS" panose="020B0603020202020204" pitchFamily="34" charset="0"/>
              </a:rPr>
              <a:t>Le nostre sedi</a:t>
            </a:r>
            <a:endParaRPr lang="it-IT" sz="2800" b="1"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2456593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16396" y="116632"/>
            <a:ext cx="8229600" cy="5832648"/>
          </a:xfrm>
        </p:spPr>
        <p:txBody>
          <a:bodyPr/>
          <a:lstStyle/>
          <a:p>
            <a:r>
              <a:rPr lang="it-IT" sz="2400" dirty="0" smtClean="0">
                <a:solidFill>
                  <a:srgbClr val="002060"/>
                </a:solidFill>
              </a:rPr>
              <a:t>QUESTIONARIO MOBILITA’ SOSTENIBILE</a:t>
            </a:r>
            <a:br>
              <a:rPr lang="it-IT" sz="2400" dirty="0" smtClean="0">
                <a:solidFill>
                  <a:srgbClr val="002060"/>
                </a:solidFill>
              </a:rPr>
            </a:br>
            <a:r>
              <a:rPr lang="it-IT" sz="2400" dirty="0" smtClean="0">
                <a:solidFill>
                  <a:srgbClr val="002060"/>
                </a:solidFill>
              </a:rPr>
              <a:t>negli Atenei italiani</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2" name="Rettangolo 1"/>
          <p:cNvSpPr/>
          <p:nvPr/>
        </p:nvSpPr>
        <p:spPr>
          <a:xfrm>
            <a:off x="683568" y="1196752"/>
            <a:ext cx="7653536" cy="5262979"/>
          </a:xfrm>
          <a:prstGeom prst="rect">
            <a:avLst/>
          </a:prstGeom>
        </p:spPr>
        <p:txBody>
          <a:bodyPr wrap="square">
            <a:spAutoFit/>
          </a:bodyPr>
          <a:lstStyle/>
          <a:p>
            <a:pPr lvl="0" algn="ctr"/>
            <a:endParaRPr lang="it-IT" sz="1200" b="1" dirty="0" smtClean="0">
              <a:solidFill>
                <a:srgbClr val="002060"/>
              </a:solidFill>
              <a:latin typeface="Trebuchet MS" panose="020B0603020202020204" pitchFamily="34" charset="0"/>
            </a:endParaRPr>
          </a:p>
          <a:p>
            <a:pPr lvl="0"/>
            <a:r>
              <a:rPr lang="it-IT" sz="1300" dirty="0" smtClean="0">
                <a:solidFill>
                  <a:srgbClr val="002060"/>
                </a:solidFill>
                <a:latin typeface="Trebuchet MS" panose="020B0603020202020204" pitchFamily="34" charset="0"/>
              </a:rPr>
              <a:t>Nel </a:t>
            </a:r>
            <a:r>
              <a:rPr lang="it-IT" sz="1300" dirty="0">
                <a:solidFill>
                  <a:srgbClr val="002060"/>
                </a:solidFill>
                <a:latin typeface="Trebuchet MS" panose="020B0603020202020204" pitchFamily="34" charset="0"/>
              </a:rPr>
              <a:t>2016 il Coordinamento </a:t>
            </a:r>
            <a:r>
              <a:rPr lang="it-IT" sz="1300" dirty="0" err="1">
                <a:solidFill>
                  <a:srgbClr val="002060"/>
                </a:solidFill>
                <a:latin typeface="Trebuchet MS" panose="020B0603020202020204" pitchFamily="34" charset="0"/>
              </a:rPr>
              <a:t>Naz.le</a:t>
            </a:r>
            <a:r>
              <a:rPr lang="it-IT" sz="1300" dirty="0">
                <a:solidFill>
                  <a:srgbClr val="002060"/>
                </a:solidFill>
                <a:latin typeface="Trebuchet MS" panose="020B0603020202020204" pitchFamily="34" charset="0"/>
              </a:rPr>
              <a:t> dei M.M., ha proposto, progettato, elaborato e  realizzato, in forma collaborativa attraverso la condivisione ed il contributo partecipativo di tutti gli Atenei aderenti, una</a:t>
            </a:r>
          </a:p>
          <a:p>
            <a:pPr lvl="0"/>
            <a:r>
              <a:rPr lang="it-IT" sz="1300" b="1" i="1" dirty="0">
                <a:solidFill>
                  <a:srgbClr val="002060"/>
                </a:solidFill>
                <a:latin typeface="Trebuchet MS" panose="020B0603020202020204" pitchFamily="34" charset="0"/>
              </a:rPr>
              <a:t>indagine nazionale sulla mobilità sostenibile negli Atenei italiani </a:t>
            </a:r>
          </a:p>
          <a:p>
            <a:pPr lvl="0"/>
            <a:endParaRPr lang="it-IT" sz="1300" b="1" i="1" dirty="0">
              <a:solidFill>
                <a:srgbClr val="002060"/>
              </a:solidFill>
              <a:latin typeface="Trebuchet MS" panose="020B0603020202020204" pitchFamily="34" charset="0"/>
            </a:endParaRPr>
          </a:p>
          <a:p>
            <a:pPr marL="285750" lvl="0" indent="-285750">
              <a:buFont typeface="Arial" panose="020B0604020202020204" pitchFamily="34" charset="0"/>
              <a:buChar char="•"/>
            </a:pPr>
            <a:r>
              <a:rPr lang="it-IT" sz="1300" dirty="0">
                <a:solidFill>
                  <a:srgbClr val="002060"/>
                </a:solidFill>
                <a:latin typeface="Trebuchet MS" panose="020B0603020202020204" pitchFamily="34" charset="0"/>
              </a:rPr>
              <a:t>attraverso un questionario on-line,</a:t>
            </a:r>
          </a:p>
          <a:p>
            <a:pPr marL="285750" lvl="0" indent="-285750">
              <a:buFont typeface="Arial" panose="020B0604020202020204" pitchFamily="34" charset="0"/>
              <a:buChar char="•"/>
            </a:pPr>
            <a:r>
              <a:rPr lang="it-IT" sz="1300" dirty="0">
                <a:solidFill>
                  <a:srgbClr val="002060"/>
                </a:solidFill>
                <a:latin typeface="Trebuchet MS" panose="020B0603020202020204" pitchFamily="34" charset="0"/>
              </a:rPr>
              <a:t>somministrato anche presso l’Università degli Studi di Milano, dal 16 al 31 ottobre, a tutte le componenti universitarie,</a:t>
            </a:r>
          </a:p>
          <a:p>
            <a:pPr marL="285750" lvl="0" indent="-285750">
              <a:buFont typeface="Arial" panose="020B0604020202020204" pitchFamily="34" charset="0"/>
              <a:buChar char="•"/>
            </a:pPr>
            <a:r>
              <a:rPr lang="it-IT" sz="1300" dirty="0">
                <a:solidFill>
                  <a:srgbClr val="002060"/>
                </a:solidFill>
                <a:latin typeface="Trebuchet MS" panose="020B0603020202020204" pitchFamily="34" charset="0"/>
              </a:rPr>
              <a:t> contemporaneamente agli Atenei  partecipanti,</a:t>
            </a:r>
          </a:p>
          <a:p>
            <a:pPr marL="285750" lvl="0" indent="-285750">
              <a:buFont typeface="Arial" panose="020B0604020202020204" pitchFamily="34" charset="0"/>
              <a:buChar char="•"/>
            </a:pPr>
            <a:r>
              <a:rPr lang="it-IT" sz="1300" dirty="0">
                <a:solidFill>
                  <a:srgbClr val="002060"/>
                </a:solidFill>
                <a:latin typeface="Trebuchet MS" panose="020B0603020202020204" pitchFamily="34" charset="0"/>
              </a:rPr>
              <a:t>utilizzando il medesimo strumento di rilevazione,</a:t>
            </a:r>
          </a:p>
          <a:p>
            <a:pPr marL="285750" lvl="0" indent="-285750">
              <a:buFont typeface="Arial" panose="020B0604020202020204" pitchFamily="34" charset="0"/>
              <a:buChar char="•"/>
            </a:pPr>
            <a:r>
              <a:rPr lang="it-IT" sz="1300" dirty="0">
                <a:solidFill>
                  <a:srgbClr val="002060"/>
                </a:solidFill>
                <a:latin typeface="Trebuchet MS" panose="020B0603020202020204" pitchFamily="34" charset="0"/>
              </a:rPr>
              <a:t>per la raccolta di esiti di rilevazione aggiornati per ciascuna Università,</a:t>
            </a:r>
          </a:p>
          <a:p>
            <a:pPr marL="285750" lvl="0" indent="-285750">
              <a:buFont typeface="Arial" panose="020B0604020202020204" pitchFamily="34" charset="0"/>
              <a:buChar char="•"/>
            </a:pPr>
            <a:r>
              <a:rPr lang="it-IT" sz="1300" u="sng" dirty="0">
                <a:solidFill>
                  <a:srgbClr val="002060"/>
                </a:solidFill>
                <a:latin typeface="Trebuchet MS" panose="020B0603020202020204" pitchFamily="34" charset="0"/>
              </a:rPr>
              <a:t>il confronto, monitoraggio ed analisi di dati uniformi circa le abitudini di mobilità condivisa della popolazione universitaria italiana, </a:t>
            </a:r>
          </a:p>
          <a:p>
            <a:pPr marL="285750" lvl="0" indent="-285750">
              <a:buFont typeface="Arial" panose="020B0604020202020204" pitchFamily="34" charset="0"/>
              <a:buChar char="•"/>
            </a:pPr>
            <a:r>
              <a:rPr lang="it-IT" sz="1300" dirty="0">
                <a:solidFill>
                  <a:srgbClr val="002060"/>
                </a:solidFill>
                <a:latin typeface="Trebuchet MS" panose="020B0603020202020204" pitchFamily="34" charset="0"/>
              </a:rPr>
              <a:t>al fine anche di orientare le politiche di </a:t>
            </a:r>
            <a:r>
              <a:rPr lang="it-IT" sz="1300" i="1" dirty="0">
                <a:solidFill>
                  <a:srgbClr val="002060"/>
                </a:solidFill>
                <a:latin typeface="Trebuchet MS" panose="020B0603020202020204" pitchFamily="34" charset="0"/>
              </a:rPr>
              <a:t>mobility management,</a:t>
            </a:r>
            <a:r>
              <a:rPr lang="it-IT" sz="1300" dirty="0">
                <a:solidFill>
                  <a:srgbClr val="002060"/>
                </a:solidFill>
                <a:latin typeface="Trebuchet MS" panose="020B0603020202020204" pitchFamily="34" charset="0"/>
              </a:rPr>
              <a:t> specie nell’ottica di una proposizione interattiva con gli Enti pubblici territoriali di riferimento, le Aziende di Trasporto Pubblico Locale, Aziende del Trasporto ferroviario passeggeri, stakeholder della mobilità collettiva e sostenibile, ecc. .</a:t>
            </a:r>
          </a:p>
          <a:p>
            <a:pPr marL="285750" lvl="0" indent="-285750">
              <a:buFont typeface="Arial" panose="020B0604020202020204" pitchFamily="34" charset="0"/>
              <a:buChar char="•"/>
            </a:pPr>
            <a:endParaRPr lang="it-IT" sz="1300" dirty="0">
              <a:solidFill>
                <a:srgbClr val="002060"/>
              </a:solidFill>
              <a:latin typeface="Trebuchet MS" panose="020B0603020202020204" pitchFamily="34" charset="0"/>
            </a:endParaRPr>
          </a:p>
          <a:p>
            <a:pPr lvl="0"/>
            <a:r>
              <a:rPr lang="it-IT" sz="1300" i="1" dirty="0" smtClean="0">
                <a:solidFill>
                  <a:srgbClr val="002060"/>
                </a:solidFill>
                <a:latin typeface="Trebuchet MS" panose="020B0603020202020204" pitchFamily="34" charset="0"/>
              </a:rPr>
              <a:t>Il </a:t>
            </a:r>
            <a:r>
              <a:rPr lang="it-IT" sz="1300" i="1" dirty="0">
                <a:solidFill>
                  <a:srgbClr val="002060"/>
                </a:solidFill>
                <a:latin typeface="Trebuchet MS" panose="020B0603020202020204" pitchFamily="34" charset="0"/>
              </a:rPr>
              <a:t>Coordinamento scientifico, realizzativo, gestionale e di analisi dei dati a livello nazionale è stato effettuato dal M.M. Università di Milano-Bicocca.</a:t>
            </a:r>
          </a:p>
          <a:p>
            <a:pPr lvl="0">
              <a:defRPr/>
            </a:pPr>
            <a:r>
              <a:rPr lang="it-IT" sz="1400" i="1" dirty="0">
                <a:solidFill>
                  <a:srgbClr val="002060"/>
                </a:solidFill>
                <a:latin typeface="Trebuchet MS" pitchFamily="34" charset="0"/>
              </a:rPr>
              <a:t>Per ciascun Ateneo è stato è possibile acquisire i dati inerenti alla propria </a:t>
            </a:r>
            <a:r>
              <a:rPr lang="it-IT" sz="1400" i="1" dirty="0" smtClean="0">
                <a:solidFill>
                  <a:srgbClr val="002060"/>
                </a:solidFill>
                <a:latin typeface="Trebuchet MS" pitchFamily="34" charset="0"/>
              </a:rPr>
              <a:t>realtà, </a:t>
            </a:r>
            <a:r>
              <a:rPr lang="it-IT" sz="1400" i="1" dirty="0">
                <a:solidFill>
                  <a:srgbClr val="002060"/>
                </a:solidFill>
                <a:latin typeface="Trebuchet MS" pitchFamily="34" charset="0"/>
              </a:rPr>
              <a:t>per successive elaborazioni e correlate finalità di utilizzo.</a:t>
            </a:r>
          </a:p>
          <a:p>
            <a:pPr lvl="0" algn="ctr"/>
            <a:endParaRPr lang="it-IT" sz="1200" b="1" dirty="0">
              <a:solidFill>
                <a:srgbClr val="002060"/>
              </a:solidFill>
              <a:latin typeface="Trebuchet MS" panose="020B0603020202020204" pitchFamily="34" charset="0"/>
            </a:endParaRPr>
          </a:p>
          <a:p>
            <a:pPr lvl="0"/>
            <a:endParaRPr lang="it-IT" sz="1200" dirty="0">
              <a:solidFill>
                <a:srgbClr val="002060"/>
              </a:solidFill>
              <a:latin typeface="Trebuchet MS" pitchFamily="34" charset="0"/>
            </a:endParaRPr>
          </a:p>
        </p:txBody>
      </p:sp>
    </p:spTree>
    <p:extLst>
      <p:ext uri="{BB962C8B-B14F-4D97-AF65-F5344CB8AC3E}">
        <p14:creationId xmlns:p14="http://schemas.microsoft.com/office/powerpoint/2010/main" val="117107851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5832648"/>
          </a:xfrm>
        </p:spPr>
        <p:txBody>
          <a:bodyPr/>
          <a:lstStyle/>
          <a:p>
            <a:r>
              <a:rPr lang="it-IT" sz="2400" dirty="0" smtClean="0">
                <a:solidFill>
                  <a:srgbClr val="002060"/>
                </a:solidFill>
              </a:rPr>
              <a:t>INTERVENTI PROGRAMMATICI</a:t>
            </a:r>
            <a:br>
              <a:rPr lang="it-IT" sz="2400" dirty="0" smtClean="0">
                <a:solidFill>
                  <a:srgbClr val="002060"/>
                </a:solidFill>
              </a:rPr>
            </a:br>
            <a:r>
              <a:rPr lang="it-IT" sz="2400" dirty="0" smtClean="0">
                <a:solidFill>
                  <a:srgbClr val="002060"/>
                </a:solidFill>
              </a:rPr>
              <a:t/>
            </a:r>
            <a:br>
              <a:rPr lang="it-IT" sz="2400" dirty="0" smtClean="0">
                <a:solidFill>
                  <a:srgbClr val="002060"/>
                </a:solidFill>
              </a:rPr>
            </a:br>
            <a:r>
              <a:rPr lang="it-IT" sz="2400" dirty="0">
                <a:solidFill>
                  <a:srgbClr val="002060"/>
                </a:solidFill>
              </a:rPr>
              <a:t/>
            </a:r>
            <a:br>
              <a:rPr lang="it-IT" sz="2400" dirty="0">
                <a:solidFill>
                  <a:srgbClr val="002060"/>
                </a:solidFill>
              </a:rPr>
            </a:br>
            <a:r>
              <a:rPr lang="it-IT" sz="2400" dirty="0" smtClean="0">
                <a:solidFill>
                  <a:srgbClr val="002060"/>
                </a:solidFill>
              </a:rPr>
              <a:t/>
            </a:r>
            <a:br>
              <a:rPr lang="it-IT" sz="2400" dirty="0" smtClean="0">
                <a:solidFill>
                  <a:srgbClr val="002060"/>
                </a:solidFill>
              </a:rPr>
            </a:br>
            <a:r>
              <a:rPr lang="it-IT" sz="2400" dirty="0">
                <a:solidFill>
                  <a:srgbClr val="002060"/>
                </a:solidFill>
              </a:rPr>
              <a:t/>
            </a:r>
            <a:br>
              <a:rPr lang="it-IT" sz="2400" dirty="0">
                <a:solidFill>
                  <a:srgbClr val="002060"/>
                </a:solidFill>
              </a:rPr>
            </a:br>
            <a:r>
              <a:rPr lang="it-IT" sz="2400" dirty="0" smtClean="0">
                <a:solidFill>
                  <a:srgbClr val="002060"/>
                </a:solidFill>
              </a:rPr>
              <a:t/>
            </a:r>
            <a:br>
              <a:rPr lang="it-IT" sz="2400" dirty="0" smtClean="0">
                <a:solidFill>
                  <a:srgbClr val="002060"/>
                </a:solidFill>
              </a:rPr>
            </a:br>
            <a:r>
              <a:rPr lang="it-IT" sz="2400" dirty="0">
                <a:solidFill>
                  <a:srgbClr val="002060"/>
                </a:solidFill>
              </a:rPr>
              <a:t/>
            </a:r>
            <a:br>
              <a:rPr lang="it-IT" sz="2400" dirty="0">
                <a:solidFill>
                  <a:srgbClr val="002060"/>
                </a:solidFill>
              </a:rPr>
            </a:br>
            <a:r>
              <a:rPr lang="it-IT" sz="2400" dirty="0" smtClean="0">
                <a:solidFill>
                  <a:srgbClr val="002060"/>
                </a:solidFill>
              </a:rPr>
              <a:t>	</a:t>
            </a:r>
            <a:endParaRPr lang="it-IT" sz="2400" dirty="0">
              <a:solidFill>
                <a:srgbClr val="002060"/>
              </a:solidFill>
            </a:endParaRPr>
          </a:p>
        </p:txBody>
      </p:sp>
      <p:sp>
        <p:nvSpPr>
          <p:cNvPr id="3" name="Rettangolo 2"/>
          <p:cNvSpPr/>
          <p:nvPr/>
        </p:nvSpPr>
        <p:spPr>
          <a:xfrm>
            <a:off x="1975449" y="908720"/>
            <a:ext cx="3460647" cy="369332"/>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a:solidFill>
                <a:srgbClr val="002060"/>
              </a:solidFill>
              <a:latin typeface="Calibri" panose="020F0502020204030204" pitchFamily="34" charset="0"/>
            </a:endParaRPr>
          </a:p>
        </p:txBody>
      </p:sp>
      <p:sp>
        <p:nvSpPr>
          <p:cNvPr id="5" name="CasellaDiTesto 4"/>
          <p:cNvSpPr txBox="1"/>
          <p:nvPr/>
        </p:nvSpPr>
        <p:spPr>
          <a:xfrm>
            <a:off x="1691680" y="3645024"/>
            <a:ext cx="3384377" cy="553998"/>
          </a:xfrm>
          <a:prstGeom prst="rect">
            <a:avLst/>
          </a:prstGeom>
          <a:noFill/>
        </p:spPr>
        <p:txBody>
          <a:bodyPr wrap="square" rtlCol="0">
            <a:spAutoFit/>
          </a:bodyPr>
          <a:lstStyle/>
          <a:p>
            <a:r>
              <a:rPr lang="it-IT" sz="1200" b="1" i="1" dirty="0" smtClean="0">
                <a:solidFill>
                  <a:srgbClr val="002060"/>
                </a:solidFill>
              </a:rPr>
              <a:t>    </a:t>
            </a:r>
            <a:endParaRPr lang="it-IT" dirty="0" smtClean="0">
              <a:latin typeface="+mj-lt"/>
            </a:endParaRPr>
          </a:p>
          <a:p>
            <a:endParaRPr lang="it-IT" dirty="0" smtClean="0">
              <a:latin typeface="+mj-lt"/>
            </a:endParaRPr>
          </a:p>
        </p:txBody>
      </p:sp>
      <p:sp>
        <p:nvSpPr>
          <p:cNvPr id="2" name="Rettangolo 1"/>
          <p:cNvSpPr/>
          <p:nvPr/>
        </p:nvSpPr>
        <p:spPr>
          <a:xfrm>
            <a:off x="683568" y="1196752"/>
            <a:ext cx="7653536" cy="4708981"/>
          </a:xfrm>
          <a:prstGeom prst="rect">
            <a:avLst/>
          </a:prstGeom>
        </p:spPr>
        <p:txBody>
          <a:bodyPr wrap="square">
            <a:spAutoFit/>
          </a:bodyPr>
          <a:lstStyle/>
          <a:p>
            <a:pPr lvl="0" algn="ctr"/>
            <a:endParaRPr lang="it-IT" sz="1200" b="1" dirty="0" smtClean="0">
              <a:solidFill>
                <a:srgbClr val="002060"/>
              </a:solidFill>
              <a:latin typeface="Trebuchet MS" panose="020B0603020202020204" pitchFamily="34" charset="0"/>
            </a:endParaRPr>
          </a:p>
          <a:p>
            <a:pPr lvl="0" algn="just">
              <a:defRPr/>
            </a:pPr>
            <a:r>
              <a:rPr lang="it-IT" sz="1400" b="1" i="1" dirty="0" smtClean="0">
                <a:solidFill>
                  <a:srgbClr val="002060"/>
                </a:solidFill>
                <a:latin typeface="Trebuchet MS" pitchFamily="34" charset="0"/>
              </a:rPr>
              <a:t>        </a:t>
            </a:r>
            <a:r>
              <a:rPr lang="it-IT" sz="1400" b="1" u="sng" dirty="0">
                <a:solidFill>
                  <a:srgbClr val="002060"/>
                </a:solidFill>
                <a:latin typeface="Trebuchet MS" pitchFamily="34" charset="0"/>
              </a:rPr>
              <a:t>MOBILITA’ </a:t>
            </a:r>
            <a:r>
              <a:rPr lang="it-IT" sz="1400" b="1" u="sng" dirty="0" smtClean="0">
                <a:solidFill>
                  <a:srgbClr val="002060"/>
                </a:solidFill>
                <a:latin typeface="Trebuchet MS" pitchFamily="34" charset="0"/>
              </a:rPr>
              <a:t>CONDIVISA</a:t>
            </a:r>
            <a:r>
              <a:rPr lang="it-IT" sz="1400" b="1" i="1" dirty="0" smtClean="0">
                <a:solidFill>
                  <a:srgbClr val="002060"/>
                </a:solidFill>
                <a:latin typeface="Trebuchet MS" pitchFamily="34" charset="0"/>
              </a:rPr>
              <a:t>        </a:t>
            </a:r>
          </a:p>
          <a:p>
            <a:pPr marL="171450" lvl="0" indent="-171450" algn="just">
              <a:buFont typeface="Wingdings" panose="05000000000000000000" pitchFamily="2" charset="2"/>
              <a:buChar char="Ø"/>
              <a:defRPr/>
            </a:pPr>
            <a:r>
              <a:rPr lang="it-IT" sz="1200" smtClean="0">
                <a:solidFill>
                  <a:srgbClr val="002060"/>
                </a:solidFill>
                <a:latin typeface="Trebuchet MS" pitchFamily="34" charset="0"/>
              </a:rPr>
              <a:t>     </a:t>
            </a:r>
            <a:r>
              <a:rPr lang="it-IT" sz="1400" b="1" i="1" smtClean="0">
                <a:solidFill>
                  <a:srgbClr val="002060"/>
                </a:solidFill>
                <a:latin typeface="Trebuchet MS" pitchFamily="34" charset="0"/>
              </a:rPr>
              <a:t>Nuovi </a:t>
            </a:r>
            <a:r>
              <a:rPr lang="it-IT" sz="1400" b="1" i="1" dirty="0" smtClean="0">
                <a:solidFill>
                  <a:srgbClr val="002060"/>
                </a:solidFill>
                <a:latin typeface="Trebuchet MS" pitchFamily="34" charset="0"/>
              </a:rPr>
              <a:t>accordi agevolativi </a:t>
            </a:r>
            <a:r>
              <a:rPr lang="it-IT" sz="1200" dirty="0" smtClean="0">
                <a:solidFill>
                  <a:srgbClr val="002060"/>
                </a:solidFill>
                <a:latin typeface="Trebuchet MS" pitchFamily="34" charset="0"/>
              </a:rPr>
              <a:t>secondo condizioni più favorevoli rispetto al costo di mercato</a:t>
            </a:r>
          </a:p>
          <a:p>
            <a:pPr marL="171450" lvl="1" indent="-171450" defTabSz="860425">
              <a:buFont typeface="Wingdings" panose="05000000000000000000" pitchFamily="2" charset="2"/>
              <a:buChar char="§"/>
              <a:tabLst>
                <a:tab pos="539750" algn="l"/>
              </a:tabLst>
              <a:defRPr/>
            </a:pPr>
            <a:r>
              <a:rPr lang="it-IT" sz="1200" b="1" i="1" dirty="0" smtClean="0">
                <a:solidFill>
                  <a:srgbClr val="002060"/>
                </a:solidFill>
                <a:latin typeface="Trebuchet MS" pitchFamily="34" charset="0"/>
              </a:rPr>
              <a:t>     </a:t>
            </a:r>
            <a:r>
              <a:rPr lang="it-IT" sz="1400" b="1" i="1" dirty="0">
                <a:solidFill>
                  <a:srgbClr val="002060"/>
                </a:solidFill>
                <a:latin typeface="Trebuchet MS" panose="020B0603020202020204" pitchFamily="34" charset="0"/>
              </a:rPr>
              <a:t>car </a:t>
            </a:r>
            <a:r>
              <a:rPr lang="it-IT" sz="1400" b="1" i="1" dirty="0" err="1">
                <a:solidFill>
                  <a:srgbClr val="002060"/>
                </a:solidFill>
                <a:latin typeface="Trebuchet MS" panose="020B0603020202020204" pitchFamily="34" charset="0"/>
              </a:rPr>
              <a:t>sharing</a:t>
            </a:r>
            <a:r>
              <a:rPr lang="it-IT" sz="1200" i="1" dirty="0">
                <a:solidFill>
                  <a:srgbClr val="002060"/>
                </a:solidFill>
                <a:latin typeface="Trebuchet MS" panose="020B0603020202020204" pitchFamily="34" charset="0"/>
              </a:rPr>
              <a:t>, </a:t>
            </a:r>
            <a:r>
              <a:rPr lang="it-IT" sz="1200" dirty="0">
                <a:solidFill>
                  <a:srgbClr val="002060"/>
                </a:solidFill>
                <a:latin typeface="Trebuchet MS" panose="020B0603020202020204" pitchFamily="34" charset="0"/>
              </a:rPr>
              <a:t>prioritariamente finalizzate all’incentivo dell’uso di </a:t>
            </a:r>
            <a:r>
              <a:rPr lang="it-IT" sz="1200" b="1" i="1" u="sng" dirty="0">
                <a:solidFill>
                  <a:srgbClr val="002060"/>
                </a:solidFill>
                <a:latin typeface="Trebuchet MS" pitchFamily="34" charset="0"/>
              </a:rPr>
              <a:t>auto </a:t>
            </a:r>
            <a:r>
              <a:rPr lang="it-IT" sz="1200" b="1" i="1" u="sng" dirty="0" smtClean="0">
                <a:solidFill>
                  <a:srgbClr val="002060"/>
                </a:solidFill>
                <a:latin typeface="Trebuchet MS" pitchFamily="34" charset="0"/>
              </a:rPr>
              <a:t>elettriche</a:t>
            </a:r>
            <a:r>
              <a:rPr lang="it-IT" sz="1200" dirty="0">
                <a:solidFill>
                  <a:srgbClr val="002060"/>
                </a:solidFill>
                <a:latin typeface="Trebuchet MS" pitchFamily="34" charset="0"/>
              </a:rPr>
              <a:t> </a:t>
            </a:r>
            <a:r>
              <a:rPr lang="it-IT" sz="1200" dirty="0" smtClean="0">
                <a:solidFill>
                  <a:srgbClr val="002060"/>
                </a:solidFill>
                <a:latin typeface="Trebuchet MS" pitchFamily="34" charset="0"/>
              </a:rPr>
              <a:t>/scooter</a:t>
            </a:r>
            <a:r>
              <a:rPr lang="it-IT" sz="1200" i="1" dirty="0" smtClean="0">
                <a:solidFill>
                  <a:srgbClr val="002060"/>
                </a:solidFill>
                <a:latin typeface="Trebuchet MS" pitchFamily="34" charset="0"/>
              </a:rPr>
              <a:t> elettrici</a:t>
            </a:r>
            <a:endParaRPr lang="it-IT" sz="1200" i="1" dirty="0">
              <a:solidFill>
                <a:srgbClr val="002060"/>
              </a:solidFill>
              <a:latin typeface="Trebuchet MS" pitchFamily="34" charset="0"/>
            </a:endParaRPr>
          </a:p>
          <a:p>
            <a:pPr marL="171450" lvl="1" indent="-171450" defTabSz="860425">
              <a:buFont typeface="Wingdings" panose="05000000000000000000" pitchFamily="2" charset="2"/>
              <a:buChar char="§"/>
              <a:tabLst>
                <a:tab pos="539750" algn="l"/>
              </a:tabLst>
              <a:defRPr/>
            </a:pPr>
            <a:endParaRPr lang="it-IT" sz="1200" i="1" dirty="0" smtClean="0">
              <a:solidFill>
                <a:srgbClr val="002060"/>
              </a:solidFill>
              <a:latin typeface="Trebuchet MS" pitchFamily="34" charset="0"/>
            </a:endParaRPr>
          </a:p>
          <a:p>
            <a:pPr lvl="0">
              <a:tabLst>
                <a:tab pos="2868613" algn="l"/>
              </a:tabLst>
              <a:defRPr/>
            </a:pPr>
            <a:r>
              <a:rPr lang="it-IT" sz="1200" dirty="0" smtClean="0">
                <a:solidFill>
                  <a:srgbClr val="002060"/>
                </a:solidFill>
                <a:latin typeface="Trebuchet MS" pitchFamily="34" charset="0"/>
              </a:rPr>
              <a:t>         </a:t>
            </a:r>
            <a:r>
              <a:rPr lang="it-IT" sz="1400" b="1" u="sng" dirty="0">
                <a:solidFill>
                  <a:srgbClr val="002060"/>
                </a:solidFill>
                <a:latin typeface="Trebuchet MS" pitchFamily="34" charset="0"/>
              </a:rPr>
              <a:t>MOBILITA’ CICLABILE</a:t>
            </a:r>
          </a:p>
          <a:p>
            <a:pPr marL="342900" lvl="0" indent="-342900">
              <a:buFont typeface="Wingdings" panose="05000000000000000000" pitchFamily="2" charset="2"/>
              <a:buChar char="Ø"/>
              <a:tabLst>
                <a:tab pos="2868613" algn="l"/>
              </a:tabLst>
              <a:defRPr/>
            </a:pPr>
            <a:r>
              <a:rPr lang="it-IT" sz="1400" b="1" dirty="0" smtClean="0">
                <a:solidFill>
                  <a:srgbClr val="002060"/>
                </a:solidFill>
                <a:latin typeface="Trebuchet MS" pitchFamily="34" charset="0"/>
              </a:rPr>
              <a:t>Censimento </a:t>
            </a:r>
            <a:r>
              <a:rPr lang="it-IT" sz="1400" b="1" dirty="0">
                <a:solidFill>
                  <a:srgbClr val="002060"/>
                </a:solidFill>
                <a:latin typeface="Trebuchet MS" pitchFamily="34" charset="0"/>
              </a:rPr>
              <a:t>e monitoraggio della flotta di </a:t>
            </a:r>
            <a:r>
              <a:rPr lang="it-IT" sz="1400" b="1" i="1" u="sng" dirty="0">
                <a:solidFill>
                  <a:srgbClr val="002060"/>
                </a:solidFill>
                <a:latin typeface="Trebuchet MS" pitchFamily="34" charset="0"/>
              </a:rPr>
              <a:t>biciclette</a:t>
            </a:r>
            <a:r>
              <a:rPr lang="it-IT" sz="1400" b="1" i="1" dirty="0">
                <a:solidFill>
                  <a:srgbClr val="002060"/>
                </a:solidFill>
                <a:latin typeface="Trebuchet MS" pitchFamily="34" charset="0"/>
              </a:rPr>
              <a:t> </a:t>
            </a:r>
            <a:r>
              <a:rPr lang="it-IT" sz="1400" b="1" dirty="0">
                <a:solidFill>
                  <a:srgbClr val="002060"/>
                </a:solidFill>
                <a:latin typeface="Trebuchet MS" pitchFamily="34" charset="0"/>
              </a:rPr>
              <a:t>a disposizione dell’Amministrazione centrale e strutture dipartimentali, attribuita alcuni anni or sono in comodato d’uso da parte del Comune di Milano,</a:t>
            </a:r>
          </a:p>
          <a:p>
            <a:pPr marL="342900" lvl="0" indent="-342900">
              <a:buFont typeface="Wingdings" panose="05000000000000000000" pitchFamily="2" charset="2"/>
              <a:buChar char="§"/>
              <a:tabLst>
                <a:tab pos="2868613" algn="l"/>
              </a:tabLst>
              <a:defRPr/>
            </a:pPr>
            <a:r>
              <a:rPr lang="it-IT" sz="1400" b="1" dirty="0">
                <a:solidFill>
                  <a:srgbClr val="002060"/>
                </a:solidFill>
                <a:latin typeface="Trebuchet MS" pitchFamily="34" charset="0"/>
              </a:rPr>
              <a:t>con scopi di razionalizzazione delle attribuzioni; monitoraggio dell’uso; incentivazione all’utilizzo.</a:t>
            </a:r>
          </a:p>
          <a:p>
            <a:pPr marL="0" lvl="1" defTabSz="860425">
              <a:tabLst>
                <a:tab pos="539750" algn="l"/>
              </a:tabLst>
              <a:defRPr/>
            </a:pPr>
            <a:endParaRPr lang="it-IT" sz="1200" dirty="0" smtClean="0">
              <a:solidFill>
                <a:srgbClr val="002060"/>
              </a:solidFill>
              <a:latin typeface="Trebuchet MS" pitchFamily="34" charset="0"/>
            </a:endParaRPr>
          </a:p>
          <a:p>
            <a:pPr lvl="0"/>
            <a:endParaRPr lang="it-IT" sz="1200" dirty="0">
              <a:solidFill>
                <a:srgbClr val="002060"/>
              </a:solidFill>
              <a:latin typeface="Trebuchet MS" pitchFamily="34" charset="0"/>
            </a:endParaRPr>
          </a:p>
          <a:p>
            <a:pPr marL="355600" lvl="0" indent="-355600" algn="just" defTabSz="860425">
              <a:buFont typeface="Wingdings" panose="05000000000000000000" pitchFamily="2" charset="2"/>
              <a:buChar char="Ø"/>
              <a:tabLst>
                <a:tab pos="539750" algn="l"/>
              </a:tabLst>
              <a:defRPr/>
            </a:pPr>
            <a:r>
              <a:rPr lang="it-IT" sz="1400" b="1" u="sng" dirty="0" smtClean="0">
                <a:solidFill>
                  <a:srgbClr val="002060"/>
                </a:solidFill>
                <a:latin typeface="Trebuchet MS" pitchFamily="34" charset="0"/>
              </a:rPr>
              <a:t>Campagna di SENSIBILIZZAZIONE </a:t>
            </a:r>
            <a:r>
              <a:rPr lang="it-IT" sz="1400" b="1" u="sng" dirty="0">
                <a:solidFill>
                  <a:srgbClr val="002060"/>
                </a:solidFill>
                <a:latin typeface="Trebuchet MS" pitchFamily="34" charset="0"/>
              </a:rPr>
              <a:t>CIVICA E SOCIALE</a:t>
            </a:r>
          </a:p>
          <a:p>
            <a:pPr marL="355600" lvl="0" indent="-355600" algn="just" defTabSz="860425">
              <a:buFont typeface="Wingdings" panose="05000000000000000000" pitchFamily="2" charset="2"/>
              <a:buChar char="§"/>
              <a:tabLst>
                <a:tab pos="539750" algn="l"/>
              </a:tabLst>
              <a:defRPr/>
            </a:pPr>
            <a:r>
              <a:rPr lang="it-IT" sz="1400" b="1" dirty="0" smtClean="0">
                <a:solidFill>
                  <a:srgbClr val="002060"/>
                </a:solidFill>
                <a:latin typeface="Trebuchet MS" pitchFamily="34" charset="0"/>
              </a:rPr>
              <a:t>studio </a:t>
            </a:r>
            <a:r>
              <a:rPr lang="it-IT" sz="1400" b="1" dirty="0">
                <a:solidFill>
                  <a:srgbClr val="002060"/>
                </a:solidFill>
                <a:latin typeface="Trebuchet MS" pitchFamily="34" charset="0"/>
              </a:rPr>
              <a:t>di fattibilità per eventuale riserva di posti-auto in via </a:t>
            </a:r>
            <a:r>
              <a:rPr lang="it-IT" sz="1400" b="1" u="sng" dirty="0">
                <a:solidFill>
                  <a:srgbClr val="002060"/>
                </a:solidFill>
                <a:latin typeface="Trebuchet MS" pitchFamily="34" charset="0"/>
              </a:rPr>
              <a:t>preferenziale </a:t>
            </a:r>
            <a:r>
              <a:rPr lang="it-IT" sz="1400" b="1" dirty="0">
                <a:solidFill>
                  <a:srgbClr val="002060"/>
                </a:solidFill>
                <a:latin typeface="Trebuchet MS" pitchFamily="34" charset="0"/>
              </a:rPr>
              <a:t>(non vincolante), </a:t>
            </a:r>
            <a:r>
              <a:rPr lang="it-IT" sz="1400" dirty="0">
                <a:solidFill>
                  <a:srgbClr val="002060"/>
                </a:solidFill>
                <a:latin typeface="Trebuchet MS" pitchFamily="34" charset="0"/>
              </a:rPr>
              <a:t>presso le strutture di Ateneo dotate di posteggi, </a:t>
            </a:r>
            <a:r>
              <a:rPr lang="it-IT" sz="1400" dirty="0" smtClean="0">
                <a:solidFill>
                  <a:srgbClr val="002060"/>
                </a:solidFill>
                <a:latin typeface="Trebuchet MS" pitchFamily="34" charset="0"/>
              </a:rPr>
              <a:t> </a:t>
            </a:r>
            <a:r>
              <a:rPr lang="it-IT" sz="1400" dirty="0">
                <a:solidFill>
                  <a:srgbClr val="002060"/>
                </a:solidFill>
                <a:latin typeface="Trebuchet MS" pitchFamily="34" charset="0"/>
              </a:rPr>
              <a:t>per condizioni specifiche di «fragilità» del personale </a:t>
            </a:r>
          </a:p>
          <a:p>
            <a:pPr lvl="0" algn="just" defTabSz="860425">
              <a:tabLst>
                <a:tab pos="539750" algn="l"/>
              </a:tabLst>
              <a:defRPr/>
            </a:pPr>
            <a:r>
              <a:rPr lang="it-IT" sz="1400" dirty="0">
                <a:solidFill>
                  <a:srgbClr val="002060"/>
                </a:solidFill>
                <a:latin typeface="Trebuchet MS" pitchFamily="34" charset="0"/>
              </a:rPr>
              <a:t>      (</a:t>
            </a:r>
            <a:r>
              <a:rPr lang="it-IT" sz="1400" i="1" dirty="0">
                <a:solidFill>
                  <a:srgbClr val="002060"/>
                </a:solidFill>
                <a:latin typeface="Trebuchet MS" pitchFamily="34" charset="0"/>
              </a:rPr>
              <a:t>donne in gravidanza; soggetti con documentati esiti post-traumatici anche momentanei</a:t>
            </a:r>
          </a:p>
          <a:p>
            <a:pPr lvl="0" algn="just" defTabSz="860425">
              <a:tabLst>
                <a:tab pos="539750" algn="l"/>
              </a:tabLst>
              <a:defRPr/>
            </a:pPr>
            <a:r>
              <a:rPr lang="it-IT" sz="1400" i="1" dirty="0">
                <a:solidFill>
                  <a:srgbClr val="002060"/>
                </a:solidFill>
                <a:latin typeface="Trebuchet MS" pitchFamily="34" charset="0"/>
              </a:rPr>
              <a:t>      correlati a difficoltà motorie; persone sottoposte a certificate cure/terapie </a:t>
            </a:r>
          </a:p>
          <a:p>
            <a:pPr lvl="0" algn="just" defTabSz="860425">
              <a:tabLst>
                <a:tab pos="539750" algn="l"/>
              </a:tabLst>
              <a:defRPr/>
            </a:pPr>
            <a:r>
              <a:rPr lang="it-IT" sz="1400" i="1" dirty="0">
                <a:solidFill>
                  <a:srgbClr val="002060"/>
                </a:solidFill>
                <a:latin typeface="Trebuchet MS" pitchFamily="34" charset="0"/>
              </a:rPr>
              <a:t>      parzialmente invalidanti;….), </a:t>
            </a:r>
            <a:r>
              <a:rPr lang="it-IT" sz="1400" i="1" dirty="0" smtClean="0">
                <a:solidFill>
                  <a:srgbClr val="002060"/>
                </a:solidFill>
                <a:latin typeface="Trebuchet MS" pitchFamily="34" charset="0"/>
              </a:rPr>
              <a:t> </a:t>
            </a:r>
          </a:p>
          <a:p>
            <a:pPr lvl="0" algn="just" defTabSz="860425">
              <a:tabLst>
                <a:tab pos="539750" algn="l"/>
              </a:tabLst>
              <a:defRPr/>
            </a:pPr>
            <a:r>
              <a:rPr lang="it-IT" sz="1400" i="1" dirty="0">
                <a:solidFill>
                  <a:srgbClr val="002060"/>
                </a:solidFill>
                <a:latin typeface="Trebuchet MS" pitchFamily="34" charset="0"/>
              </a:rPr>
              <a:t> </a:t>
            </a:r>
            <a:r>
              <a:rPr lang="it-IT" sz="1400" i="1" dirty="0" smtClean="0">
                <a:solidFill>
                  <a:srgbClr val="002060"/>
                </a:solidFill>
                <a:latin typeface="Trebuchet MS" pitchFamily="34" charset="0"/>
              </a:rPr>
              <a:t>     </a:t>
            </a:r>
            <a:r>
              <a:rPr lang="it-IT" sz="1400" dirty="0" smtClean="0">
                <a:solidFill>
                  <a:srgbClr val="002060"/>
                </a:solidFill>
                <a:latin typeface="Trebuchet MS" pitchFamily="34" charset="0"/>
              </a:rPr>
              <a:t>in </a:t>
            </a:r>
            <a:r>
              <a:rPr lang="it-IT" sz="1400" dirty="0">
                <a:solidFill>
                  <a:srgbClr val="002060"/>
                </a:solidFill>
                <a:latin typeface="Trebuchet MS" pitchFamily="34" charset="0"/>
              </a:rPr>
              <a:t>sovrannumero rispetto ai posti riservati per i disabili, </a:t>
            </a:r>
            <a:r>
              <a:rPr lang="it-IT" sz="1400" dirty="0" smtClean="0">
                <a:solidFill>
                  <a:srgbClr val="002060"/>
                </a:solidFill>
                <a:latin typeface="Trebuchet MS" pitchFamily="34" charset="0"/>
              </a:rPr>
              <a:t> già disciplinati .</a:t>
            </a:r>
            <a:endParaRPr lang="it-IT" sz="1400" dirty="0">
              <a:solidFill>
                <a:srgbClr val="002060"/>
              </a:solidFill>
              <a:latin typeface="Trebuchet MS" pitchFamily="34" charset="0"/>
            </a:endParaRPr>
          </a:p>
          <a:p>
            <a:pPr lvl="0" algn="just" defTabSz="860425">
              <a:tabLst>
                <a:tab pos="539750" algn="l"/>
              </a:tabLst>
              <a:defRPr/>
            </a:pPr>
            <a:r>
              <a:rPr lang="it-IT" sz="1400" dirty="0">
                <a:solidFill>
                  <a:srgbClr val="002060"/>
                </a:solidFill>
                <a:latin typeface="Trebuchet MS" pitchFamily="34" charset="0"/>
              </a:rPr>
              <a:t> </a:t>
            </a:r>
            <a:endParaRPr lang="it-IT" sz="1200" dirty="0">
              <a:solidFill>
                <a:srgbClr val="002060"/>
              </a:solidFill>
              <a:latin typeface="Trebuchet MS" pitchFamily="34" charset="0"/>
            </a:endParaRPr>
          </a:p>
        </p:txBody>
      </p:sp>
    </p:spTree>
    <p:extLst>
      <p:ext uri="{BB962C8B-B14F-4D97-AF65-F5344CB8AC3E}">
        <p14:creationId xmlns:p14="http://schemas.microsoft.com/office/powerpoint/2010/main" val="112944666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35"/>
          <p:cNvSpPr txBox="1"/>
          <p:nvPr/>
        </p:nvSpPr>
        <p:spPr>
          <a:xfrm>
            <a:off x="93513" y="260647"/>
            <a:ext cx="8447856" cy="542727"/>
          </a:xfrm>
          <a:prstGeom prst="rect">
            <a:avLst/>
          </a:prstGeom>
        </p:spPr>
        <p:txBody>
          <a:bodyPr wrap="square" lIns="0" tIns="0" rIns="0" bIns="0" rtlCol="0">
            <a:noAutofit/>
          </a:bodyPr>
          <a:lstStyle/>
          <a:p>
            <a:pPr marL="12700" algn="ctr">
              <a:lnSpc>
                <a:spcPts val="1760"/>
              </a:lnSpc>
              <a:spcBef>
                <a:spcPts val="88"/>
              </a:spcBef>
            </a:pPr>
            <a:r>
              <a:rPr lang="it-IT" sz="2000" dirty="0" smtClean="0">
                <a:solidFill>
                  <a:srgbClr val="002060"/>
                </a:solidFill>
                <a:latin typeface="Trebuchet MS" panose="020B0603020202020204" pitchFamily="34" charset="0"/>
                <a:cs typeface="Verdana"/>
              </a:rPr>
              <a:t>CONTATTI di Ateneo per la </a:t>
            </a:r>
            <a:r>
              <a:rPr lang="it-IT" sz="2000" i="1" dirty="0" smtClean="0">
                <a:solidFill>
                  <a:srgbClr val="002060"/>
                </a:solidFill>
                <a:latin typeface="Trebuchet MS" panose="020B0603020202020204" pitchFamily="34" charset="0"/>
                <a:cs typeface="Verdana"/>
              </a:rPr>
              <a:t>MOBILITA</a:t>
            </a:r>
            <a:r>
              <a:rPr lang="it-IT" sz="2000" dirty="0" smtClean="0">
                <a:solidFill>
                  <a:srgbClr val="002060"/>
                </a:solidFill>
                <a:latin typeface="Trebuchet MS" panose="020B0603020202020204" pitchFamily="34" charset="0"/>
                <a:cs typeface="Verdana"/>
              </a:rPr>
              <a:t>’</a:t>
            </a:r>
            <a:endParaRPr sz="2000" dirty="0">
              <a:solidFill>
                <a:srgbClr val="002060"/>
              </a:solidFill>
              <a:latin typeface="Trebuchet MS" panose="020B0603020202020204" pitchFamily="34" charset="0"/>
              <a:cs typeface="Verdana"/>
            </a:endParaRPr>
          </a:p>
        </p:txBody>
      </p:sp>
      <p:sp>
        <p:nvSpPr>
          <p:cNvPr id="35" name="object 15"/>
          <p:cNvSpPr txBox="1"/>
          <p:nvPr/>
        </p:nvSpPr>
        <p:spPr>
          <a:xfrm>
            <a:off x="658598" y="832972"/>
            <a:ext cx="7848872" cy="4968552"/>
          </a:xfrm>
          <a:prstGeom prst="rect">
            <a:avLst/>
          </a:prstGeom>
        </p:spPr>
        <p:txBody>
          <a:bodyPr wrap="square" lIns="0" tIns="0" rIns="0" bIns="0" rtlCol="0">
            <a:noAutofit/>
          </a:bodyPr>
          <a:lstStyle/>
          <a:p>
            <a:pPr marL="25400">
              <a:lnSpc>
                <a:spcPts val="1000"/>
              </a:lnSpc>
            </a:pPr>
            <a:endParaRPr lang="it-IT" sz="2000" dirty="0" smtClean="0">
              <a:solidFill>
                <a:srgbClr val="002060"/>
              </a:solidFill>
              <a:latin typeface="Trebuchet MS" panose="020B0603020202020204" pitchFamily="34" charset="0"/>
            </a:endParaRPr>
          </a:p>
          <a:p>
            <a:pPr marL="25400">
              <a:lnSpc>
                <a:spcPts val="1000"/>
              </a:lnSpc>
            </a:pPr>
            <a:endParaRPr lang="it-IT" sz="1600" dirty="0">
              <a:solidFill>
                <a:srgbClr val="002060"/>
              </a:solidFill>
              <a:latin typeface="Trebuchet MS" panose="020B0603020202020204" pitchFamily="34" charset="0"/>
            </a:endParaRPr>
          </a:p>
          <a:p>
            <a:pPr marL="25400">
              <a:lnSpc>
                <a:spcPts val="1000"/>
              </a:lnSpc>
            </a:pPr>
            <a:r>
              <a:rPr lang="it-IT" sz="1600" i="1" dirty="0">
                <a:solidFill>
                  <a:srgbClr val="002060"/>
                </a:solidFill>
                <a:latin typeface="Trebuchet MS" panose="020B0603020202020204" pitchFamily="34" charset="0"/>
              </a:rPr>
              <a:t>Via S. Antonio 10/12 (Palazzo Greppi)- 20122 MILANO</a:t>
            </a:r>
          </a:p>
          <a:p>
            <a:pPr marL="25400">
              <a:lnSpc>
                <a:spcPts val="1000"/>
              </a:lnSpc>
            </a:pPr>
            <a:endParaRPr lang="it-IT" sz="1600" dirty="0" smtClean="0">
              <a:solidFill>
                <a:srgbClr val="002060"/>
              </a:solidFill>
              <a:latin typeface="Trebuchet MS" panose="020B0603020202020204" pitchFamily="34" charset="0"/>
            </a:endParaRPr>
          </a:p>
          <a:p>
            <a:pPr marL="25400">
              <a:lnSpc>
                <a:spcPts val="1000"/>
              </a:lnSpc>
            </a:pPr>
            <a:endParaRPr lang="it-IT" sz="1600" dirty="0">
              <a:solidFill>
                <a:srgbClr val="002060"/>
              </a:solidFill>
              <a:latin typeface="Trebuchet MS" panose="020B0603020202020204" pitchFamily="34" charset="0"/>
            </a:endParaRPr>
          </a:p>
          <a:p>
            <a:pPr marL="25400">
              <a:lnSpc>
                <a:spcPts val="1000"/>
              </a:lnSpc>
            </a:pPr>
            <a:endParaRPr lang="it-IT" sz="1600" dirty="0" smtClean="0">
              <a:solidFill>
                <a:srgbClr val="002060"/>
              </a:solidFill>
              <a:latin typeface="Trebuchet MS" panose="020B0603020202020204" pitchFamily="34" charset="0"/>
            </a:endParaRPr>
          </a:p>
          <a:p>
            <a:pPr marL="25400">
              <a:lnSpc>
                <a:spcPts val="1000"/>
              </a:lnSpc>
            </a:pPr>
            <a:r>
              <a:rPr lang="it-IT" sz="1600" dirty="0" smtClean="0">
                <a:solidFill>
                  <a:srgbClr val="002060"/>
                </a:solidFill>
                <a:latin typeface="Trebuchet MS" panose="020B0603020202020204" pitchFamily="34" charset="0"/>
              </a:rPr>
              <a:t>MATTEA GELPI</a:t>
            </a:r>
            <a:endParaRPr lang="it-IT" sz="1600" dirty="0">
              <a:solidFill>
                <a:srgbClr val="002060"/>
              </a:solidFill>
              <a:latin typeface="Trebuchet MS" panose="020B0603020202020204" pitchFamily="34" charset="0"/>
            </a:endParaRPr>
          </a:p>
          <a:p>
            <a:pPr marL="25400">
              <a:lnSpc>
                <a:spcPts val="1000"/>
              </a:lnSpc>
            </a:pPr>
            <a:endParaRPr lang="it-IT" sz="1600" dirty="0" smtClean="0">
              <a:solidFill>
                <a:srgbClr val="002060"/>
              </a:solidFill>
              <a:latin typeface="Trebuchet MS" panose="020B0603020202020204" pitchFamily="34" charset="0"/>
            </a:endParaRPr>
          </a:p>
          <a:p>
            <a:pPr marL="25400">
              <a:lnSpc>
                <a:spcPts val="1000"/>
              </a:lnSpc>
            </a:pPr>
            <a:r>
              <a:rPr lang="it-IT" sz="1600" i="1" dirty="0" smtClean="0">
                <a:solidFill>
                  <a:srgbClr val="002060"/>
                </a:solidFill>
                <a:latin typeface="Trebuchet MS" panose="020B0603020202020204" pitchFamily="34" charset="0"/>
              </a:rPr>
              <a:t>Mobility Manager</a:t>
            </a:r>
          </a:p>
          <a:p>
            <a:pPr marL="25400">
              <a:lnSpc>
                <a:spcPts val="1000"/>
              </a:lnSpc>
            </a:pPr>
            <a:endParaRPr lang="it-IT" sz="1600" i="1" dirty="0" smtClean="0">
              <a:solidFill>
                <a:srgbClr val="002060"/>
              </a:solidFill>
              <a:latin typeface="Trebuchet MS" panose="020B0603020202020204" pitchFamily="34" charset="0"/>
            </a:endParaRPr>
          </a:p>
          <a:p>
            <a:pPr marL="25400">
              <a:lnSpc>
                <a:spcPts val="1000"/>
              </a:lnSpc>
            </a:pPr>
            <a:r>
              <a:rPr lang="it-IT" sz="1600" i="1" dirty="0" smtClean="0">
                <a:solidFill>
                  <a:srgbClr val="002060"/>
                </a:solidFill>
                <a:latin typeface="Trebuchet MS" panose="020B0603020202020204" pitchFamily="34" charset="0"/>
              </a:rPr>
              <a:t>tel. 02  503 12751</a:t>
            </a:r>
          </a:p>
          <a:p>
            <a:pPr marL="25400">
              <a:lnSpc>
                <a:spcPts val="1000"/>
              </a:lnSpc>
            </a:pPr>
            <a:endParaRPr lang="it-IT" sz="1600" i="1" dirty="0">
              <a:solidFill>
                <a:srgbClr val="002060"/>
              </a:solidFill>
              <a:latin typeface="Trebuchet MS" panose="020B0603020202020204" pitchFamily="34" charset="0"/>
            </a:endParaRPr>
          </a:p>
          <a:p>
            <a:pPr marL="25400">
              <a:lnSpc>
                <a:spcPts val="1000"/>
              </a:lnSpc>
            </a:pPr>
            <a:r>
              <a:rPr lang="it-IT" sz="1600" i="1" dirty="0" smtClean="0">
                <a:solidFill>
                  <a:srgbClr val="002060"/>
                </a:solidFill>
                <a:latin typeface="Trebuchet MS" panose="020B0603020202020204" pitchFamily="34" charset="0"/>
                <a:hlinkClick r:id="rId2"/>
              </a:rPr>
              <a:t>mattea.gelpi@unimi.it</a:t>
            </a:r>
            <a:endParaRPr lang="it-IT" sz="1600" i="1" dirty="0" smtClean="0">
              <a:solidFill>
                <a:srgbClr val="002060"/>
              </a:solidFill>
              <a:latin typeface="Trebuchet MS" panose="020B0603020202020204" pitchFamily="34" charset="0"/>
            </a:endParaRPr>
          </a:p>
          <a:p>
            <a:pPr marL="25400">
              <a:lnSpc>
                <a:spcPts val="1000"/>
              </a:lnSpc>
            </a:pPr>
            <a:endParaRPr lang="it-IT" sz="1600" i="1" dirty="0">
              <a:solidFill>
                <a:srgbClr val="002060"/>
              </a:solidFill>
              <a:latin typeface="Trebuchet MS" panose="020B0603020202020204" pitchFamily="34" charset="0"/>
            </a:endParaRPr>
          </a:p>
          <a:p>
            <a:pPr marL="25400">
              <a:lnSpc>
                <a:spcPts val="1000"/>
              </a:lnSpc>
            </a:pPr>
            <a:endParaRPr lang="it-IT" sz="1600" i="1" dirty="0" smtClean="0">
              <a:solidFill>
                <a:srgbClr val="002060"/>
              </a:solidFill>
              <a:latin typeface="Trebuchet MS" panose="020B0603020202020204" pitchFamily="34" charset="0"/>
            </a:endParaRPr>
          </a:p>
          <a:p>
            <a:pPr marL="25400">
              <a:lnSpc>
                <a:spcPts val="1000"/>
              </a:lnSpc>
            </a:pPr>
            <a:endParaRPr lang="it-IT" sz="1600" i="1" dirty="0" smtClean="0">
              <a:solidFill>
                <a:srgbClr val="002060"/>
              </a:solidFill>
              <a:latin typeface="Trebuchet MS" panose="020B0603020202020204" pitchFamily="34" charset="0"/>
            </a:endParaRPr>
          </a:p>
          <a:p>
            <a:pPr marL="25400">
              <a:lnSpc>
                <a:spcPts val="1000"/>
              </a:lnSpc>
            </a:pPr>
            <a:endParaRPr lang="it-IT" sz="1600" i="1" dirty="0">
              <a:solidFill>
                <a:srgbClr val="002060"/>
              </a:solidFill>
              <a:latin typeface="Trebuchet MS" panose="020B0603020202020204" pitchFamily="34" charset="0"/>
            </a:endParaRPr>
          </a:p>
          <a:p>
            <a:pPr marL="25400">
              <a:lnSpc>
                <a:spcPts val="1000"/>
              </a:lnSpc>
            </a:pPr>
            <a:endParaRPr lang="it-IT" sz="1600" dirty="0" smtClean="0">
              <a:solidFill>
                <a:srgbClr val="002060"/>
              </a:solidFill>
              <a:latin typeface="Trebuchet MS" panose="020B0603020202020204" pitchFamily="34" charset="0"/>
            </a:endParaRPr>
          </a:p>
          <a:p>
            <a:pPr marL="25400">
              <a:lnSpc>
                <a:spcPts val="1000"/>
              </a:lnSpc>
            </a:pPr>
            <a:r>
              <a:rPr lang="it-IT" sz="1600" dirty="0" smtClean="0">
                <a:solidFill>
                  <a:srgbClr val="002060"/>
                </a:solidFill>
                <a:latin typeface="Trebuchet MS" panose="020B0603020202020204" pitchFamily="34" charset="0"/>
              </a:rPr>
              <a:t>ANDREA CERINI</a:t>
            </a:r>
          </a:p>
          <a:p>
            <a:pPr marL="25400">
              <a:lnSpc>
                <a:spcPts val="1000"/>
              </a:lnSpc>
            </a:pPr>
            <a:endParaRPr lang="it-IT" sz="1600" i="1" dirty="0">
              <a:solidFill>
                <a:srgbClr val="002060"/>
              </a:solidFill>
              <a:latin typeface="Trebuchet MS" panose="020B0603020202020204" pitchFamily="34" charset="0"/>
            </a:endParaRPr>
          </a:p>
          <a:p>
            <a:pPr marL="25400">
              <a:lnSpc>
                <a:spcPts val="1000"/>
              </a:lnSpc>
            </a:pPr>
            <a:r>
              <a:rPr lang="it-IT" sz="1600" i="1" dirty="0" smtClean="0">
                <a:solidFill>
                  <a:srgbClr val="002060"/>
                </a:solidFill>
                <a:latin typeface="Trebuchet MS" panose="020B0603020202020204" pitchFamily="34" charset="0"/>
              </a:rPr>
              <a:t>Tel. 02  503 12107</a:t>
            </a:r>
          </a:p>
          <a:p>
            <a:pPr marL="25400">
              <a:lnSpc>
                <a:spcPts val="1000"/>
              </a:lnSpc>
            </a:pPr>
            <a:endParaRPr lang="it-IT" sz="1600" i="1" dirty="0" smtClean="0">
              <a:solidFill>
                <a:srgbClr val="002060"/>
              </a:solidFill>
              <a:latin typeface="Trebuchet MS" panose="020B0603020202020204" pitchFamily="34" charset="0"/>
            </a:endParaRPr>
          </a:p>
          <a:p>
            <a:pPr marL="25400">
              <a:lnSpc>
                <a:spcPts val="1000"/>
              </a:lnSpc>
            </a:pPr>
            <a:r>
              <a:rPr lang="it-IT" sz="1600" i="1" dirty="0" smtClean="0">
                <a:solidFill>
                  <a:srgbClr val="002060"/>
                </a:solidFill>
                <a:latin typeface="Trebuchet MS" panose="020B0603020202020204" pitchFamily="34" charset="0"/>
                <a:hlinkClick r:id="rId3"/>
              </a:rPr>
              <a:t>andrea.cerini@unimi.it</a:t>
            </a:r>
            <a:endParaRPr lang="it-IT" sz="1600" i="1" dirty="0" smtClean="0">
              <a:solidFill>
                <a:srgbClr val="002060"/>
              </a:solidFill>
              <a:latin typeface="Trebuchet MS" panose="020B0603020202020204" pitchFamily="34" charset="0"/>
            </a:endParaRPr>
          </a:p>
          <a:p>
            <a:pPr marL="25400">
              <a:lnSpc>
                <a:spcPts val="1000"/>
              </a:lnSpc>
            </a:pPr>
            <a:endParaRPr lang="it-IT" sz="1600" i="1" dirty="0" smtClean="0">
              <a:solidFill>
                <a:srgbClr val="002060"/>
              </a:solidFill>
              <a:latin typeface="Trebuchet MS" panose="020B0603020202020204" pitchFamily="34" charset="0"/>
            </a:endParaRPr>
          </a:p>
          <a:p>
            <a:pPr marL="25400">
              <a:lnSpc>
                <a:spcPts val="1000"/>
              </a:lnSpc>
            </a:pPr>
            <a:endParaRPr lang="it-IT" sz="1600" i="1" dirty="0" smtClean="0">
              <a:solidFill>
                <a:srgbClr val="002060"/>
              </a:solidFill>
              <a:latin typeface="Trebuchet MS" panose="020B0603020202020204" pitchFamily="34" charset="0"/>
            </a:endParaRPr>
          </a:p>
          <a:p>
            <a:pPr marL="25400">
              <a:lnSpc>
                <a:spcPts val="1000"/>
              </a:lnSpc>
            </a:pPr>
            <a:endParaRPr lang="it-IT" sz="1600" i="1">
              <a:solidFill>
                <a:srgbClr val="002060"/>
              </a:solidFill>
              <a:latin typeface="Trebuchet MS" panose="020B0603020202020204" pitchFamily="34" charset="0"/>
            </a:endParaRPr>
          </a:p>
          <a:p>
            <a:pPr marL="25400">
              <a:lnSpc>
                <a:spcPts val="1000"/>
              </a:lnSpc>
            </a:pPr>
            <a:endParaRPr lang="it-IT" sz="1600" i="1" dirty="0" smtClean="0">
              <a:solidFill>
                <a:srgbClr val="002060"/>
              </a:solidFill>
              <a:latin typeface="Trebuchet MS" panose="020B0603020202020204" pitchFamily="34" charset="0"/>
            </a:endParaRPr>
          </a:p>
          <a:p>
            <a:pPr marL="25400">
              <a:lnSpc>
                <a:spcPts val="1000"/>
              </a:lnSpc>
            </a:pPr>
            <a:endParaRPr lang="it-IT" sz="1600" i="1" dirty="0">
              <a:solidFill>
                <a:srgbClr val="002060"/>
              </a:solidFill>
              <a:latin typeface="Trebuchet MS" panose="020B0603020202020204" pitchFamily="34" charset="0"/>
            </a:endParaRPr>
          </a:p>
          <a:p>
            <a:pPr marL="25400">
              <a:lnSpc>
                <a:spcPts val="1000"/>
              </a:lnSpc>
            </a:pPr>
            <a:r>
              <a:rPr lang="it-IT" sz="1600" i="1" dirty="0" smtClean="0">
                <a:solidFill>
                  <a:srgbClr val="002060"/>
                </a:solidFill>
                <a:latin typeface="Trebuchet MS" panose="020B0603020202020204" pitchFamily="34" charset="0"/>
              </a:rPr>
              <a:t>SITO DI ATENEO:</a:t>
            </a:r>
          </a:p>
          <a:p>
            <a:pPr marL="25400">
              <a:lnSpc>
                <a:spcPts val="1000"/>
              </a:lnSpc>
            </a:pPr>
            <a:endParaRPr lang="it-IT" sz="1600" i="1" dirty="0" smtClean="0">
              <a:solidFill>
                <a:srgbClr val="002060"/>
              </a:solidFill>
              <a:latin typeface="Trebuchet MS" panose="020B0603020202020204" pitchFamily="34" charset="0"/>
            </a:endParaRPr>
          </a:p>
          <a:p>
            <a:pPr marL="25400">
              <a:lnSpc>
                <a:spcPts val="1000"/>
              </a:lnSpc>
            </a:pPr>
            <a:r>
              <a:rPr lang="it-IT" sz="1600" i="1" dirty="0" smtClean="0">
                <a:solidFill>
                  <a:srgbClr val="002060"/>
                </a:solidFill>
                <a:latin typeface="Trebuchet MS" panose="020B0603020202020204" pitchFamily="34" charset="0"/>
              </a:rPr>
              <a:t>Home page- Personale-Servizi per il Personale – Mobilità Sostenibile</a:t>
            </a:r>
            <a:endParaRPr lang="it-IT" sz="1600" i="1" dirty="0">
              <a:solidFill>
                <a:srgbClr val="002060"/>
              </a:solidFill>
              <a:latin typeface="Trebuchet MS" panose="020B0603020202020204" pitchFamily="34" charset="0"/>
            </a:endParaRPr>
          </a:p>
          <a:p>
            <a:pPr marL="25400">
              <a:lnSpc>
                <a:spcPts val="1000"/>
              </a:lnSpc>
            </a:pPr>
            <a:endParaRPr lang="it-IT" sz="1600" i="1" dirty="0" smtClean="0">
              <a:solidFill>
                <a:srgbClr val="002060"/>
              </a:solidFill>
              <a:latin typeface="Trebuchet MS" panose="020B0603020202020204" pitchFamily="34" charset="0"/>
            </a:endParaRPr>
          </a:p>
          <a:p>
            <a:pPr marL="25400">
              <a:lnSpc>
                <a:spcPts val="1000"/>
              </a:lnSpc>
            </a:pPr>
            <a:r>
              <a:rPr lang="it-IT" sz="1600" i="1" dirty="0" smtClean="0">
                <a:solidFill>
                  <a:srgbClr val="002060"/>
                </a:solidFill>
                <a:latin typeface="Trebuchet MS" panose="020B0603020202020204" pitchFamily="34" charset="0"/>
              </a:rPr>
              <a:t>(http</a:t>
            </a:r>
            <a:r>
              <a:rPr lang="it-IT" sz="1600" i="1" dirty="0">
                <a:solidFill>
                  <a:srgbClr val="002060"/>
                </a:solidFill>
                <a:latin typeface="Trebuchet MS" panose="020B0603020202020204" pitchFamily="34" charset="0"/>
              </a:rPr>
              <a:t>://</a:t>
            </a:r>
            <a:r>
              <a:rPr lang="it-IT" sz="1600" i="1" dirty="0" smtClean="0">
                <a:solidFill>
                  <a:srgbClr val="002060"/>
                </a:solidFill>
                <a:latin typeface="Trebuchet MS" panose="020B0603020202020204" pitchFamily="34" charset="0"/>
              </a:rPr>
              <a:t>www.unimi.it/personale/mobility/1237.htm)</a:t>
            </a:r>
          </a:p>
          <a:p>
            <a:pPr marL="25400">
              <a:lnSpc>
                <a:spcPts val="1000"/>
              </a:lnSpc>
            </a:pPr>
            <a:endParaRPr lang="it-IT" sz="1600" i="1" dirty="0" smtClean="0">
              <a:solidFill>
                <a:srgbClr val="002060"/>
              </a:solidFill>
              <a:latin typeface="Trebuchet MS" panose="020B0603020202020204" pitchFamily="34" charset="0"/>
            </a:endParaRPr>
          </a:p>
          <a:p>
            <a:pPr marL="25400">
              <a:lnSpc>
                <a:spcPts val="1000"/>
              </a:lnSpc>
            </a:pPr>
            <a:endParaRPr lang="it-IT" sz="1600" i="1" dirty="0">
              <a:solidFill>
                <a:srgbClr val="002060"/>
              </a:solidFill>
              <a:latin typeface="Trebuchet MS" panose="020B0603020202020204" pitchFamily="34" charset="0"/>
            </a:endParaRPr>
          </a:p>
          <a:p>
            <a:pPr marL="25400">
              <a:lnSpc>
                <a:spcPts val="1000"/>
              </a:lnSpc>
            </a:pPr>
            <a:r>
              <a:rPr lang="it-IT" sz="1600" i="1" dirty="0" smtClean="0">
                <a:solidFill>
                  <a:srgbClr val="002060"/>
                </a:solidFill>
                <a:latin typeface="Trebuchet MS" panose="020B0603020202020204" pitchFamily="34" charset="0"/>
                <a:hlinkClick r:id="rId4"/>
              </a:rPr>
              <a:t>mobilitadateneo@unimi.it</a:t>
            </a:r>
            <a:endParaRPr lang="it-IT" sz="1600" i="1" dirty="0" smtClean="0">
              <a:solidFill>
                <a:srgbClr val="002060"/>
              </a:solidFill>
              <a:latin typeface="Trebuchet MS" panose="020B0603020202020204" pitchFamily="34" charset="0"/>
            </a:endParaRPr>
          </a:p>
          <a:p>
            <a:pPr marL="25400">
              <a:lnSpc>
                <a:spcPts val="1000"/>
              </a:lnSpc>
            </a:pPr>
            <a:endParaRPr lang="it-IT" sz="1600" i="1" dirty="0" smtClean="0">
              <a:solidFill>
                <a:srgbClr val="002060"/>
              </a:solidFill>
              <a:latin typeface="Trebuchet MS" panose="020B0603020202020204" pitchFamily="34" charset="0"/>
            </a:endParaRPr>
          </a:p>
          <a:p>
            <a:pPr marL="25400">
              <a:lnSpc>
                <a:spcPts val="1000"/>
              </a:lnSpc>
            </a:pPr>
            <a:endParaRPr lang="it-IT" sz="1600" i="1" dirty="0">
              <a:solidFill>
                <a:srgbClr val="002060"/>
              </a:solidFill>
              <a:latin typeface="Trebuchet MS" panose="020B0603020202020204" pitchFamily="34" charset="0"/>
            </a:endParaRPr>
          </a:p>
          <a:p>
            <a:pPr marL="25400">
              <a:lnSpc>
                <a:spcPts val="1000"/>
              </a:lnSpc>
            </a:pPr>
            <a:endParaRPr lang="it-IT" sz="1600" i="1" dirty="0" smtClean="0">
              <a:solidFill>
                <a:srgbClr val="002060"/>
              </a:solidFill>
              <a:latin typeface="Trebuchet MS" panose="020B0603020202020204" pitchFamily="34" charset="0"/>
            </a:endParaRPr>
          </a:p>
          <a:p>
            <a:pPr marL="25400">
              <a:lnSpc>
                <a:spcPts val="1000"/>
              </a:lnSpc>
            </a:pPr>
            <a:endParaRPr lang="it-IT" sz="1600" i="1" dirty="0">
              <a:solidFill>
                <a:srgbClr val="002060"/>
              </a:solidFill>
              <a:latin typeface="Trebuchet MS" panose="020B0603020202020204" pitchFamily="34" charset="0"/>
            </a:endParaRPr>
          </a:p>
          <a:p>
            <a:pPr marL="25400" algn="r">
              <a:lnSpc>
                <a:spcPts val="1000"/>
              </a:lnSpc>
            </a:pPr>
            <a:r>
              <a:rPr lang="it-IT" sz="1600" i="1" dirty="0" smtClean="0">
                <a:solidFill>
                  <a:srgbClr val="002060"/>
                </a:solidFill>
                <a:latin typeface="Trebuchet MS" panose="020B0603020202020204" pitchFamily="34" charset="0"/>
              </a:rPr>
              <a:t>Grazie   !</a:t>
            </a:r>
          </a:p>
          <a:p>
            <a:pPr marL="25400">
              <a:lnSpc>
                <a:spcPts val="1000"/>
              </a:lnSpc>
            </a:pPr>
            <a:endParaRPr lang="it-IT" sz="2000" i="1" dirty="0">
              <a:solidFill>
                <a:srgbClr val="002060"/>
              </a:solidFill>
              <a:latin typeface="Trebuchet MS" panose="020B0603020202020204" pitchFamily="34" charset="0"/>
            </a:endParaRPr>
          </a:p>
          <a:p>
            <a:pPr marL="25400">
              <a:lnSpc>
                <a:spcPts val="1000"/>
              </a:lnSpc>
            </a:pPr>
            <a:endParaRPr lang="it-IT" sz="2000" i="1" dirty="0" smtClean="0">
              <a:solidFill>
                <a:srgbClr val="002060"/>
              </a:solidFill>
              <a:latin typeface="Trebuchet MS" panose="020B0603020202020204" pitchFamily="34" charset="0"/>
            </a:endParaRPr>
          </a:p>
          <a:p>
            <a:pPr marL="25400">
              <a:lnSpc>
                <a:spcPts val="1000"/>
              </a:lnSpc>
            </a:pPr>
            <a:endParaRPr lang="it-IT" sz="2000" i="1" dirty="0">
              <a:solidFill>
                <a:srgbClr val="002060"/>
              </a:solidFill>
              <a:latin typeface="Trebuchet MS" panose="020B0603020202020204" pitchFamily="34" charset="0"/>
            </a:endParaRPr>
          </a:p>
          <a:p>
            <a:pPr marL="25400">
              <a:lnSpc>
                <a:spcPts val="1000"/>
              </a:lnSpc>
            </a:pPr>
            <a:endParaRPr lang="it-IT" sz="2000" i="1" dirty="0" smtClean="0">
              <a:solidFill>
                <a:srgbClr val="002060"/>
              </a:solidFill>
              <a:latin typeface="Trebuchet MS" panose="020B0603020202020204" pitchFamily="34" charset="0"/>
            </a:endParaRPr>
          </a:p>
          <a:p>
            <a:pPr marL="25400">
              <a:lnSpc>
                <a:spcPts val="1000"/>
              </a:lnSpc>
            </a:pPr>
            <a:endParaRPr lang="it-IT" sz="2000" i="1" dirty="0">
              <a:solidFill>
                <a:srgbClr val="002060"/>
              </a:solidFill>
              <a:latin typeface="Trebuchet MS" panose="020B0603020202020204" pitchFamily="34" charset="0"/>
            </a:endParaRPr>
          </a:p>
          <a:p>
            <a:pPr marL="25400">
              <a:lnSpc>
                <a:spcPts val="1000"/>
              </a:lnSpc>
            </a:pPr>
            <a:endParaRPr lang="it-IT" sz="2000" i="1" dirty="0" smtClean="0">
              <a:solidFill>
                <a:srgbClr val="002060"/>
              </a:solidFill>
              <a:latin typeface="Trebuchet MS" panose="020B0603020202020204" pitchFamily="34" charset="0"/>
            </a:endParaRPr>
          </a:p>
          <a:p>
            <a:pPr marL="25400">
              <a:lnSpc>
                <a:spcPts val="1000"/>
              </a:lnSpc>
            </a:pPr>
            <a:endParaRPr lang="it-IT" sz="2000" i="1" dirty="0">
              <a:solidFill>
                <a:srgbClr val="002060"/>
              </a:solidFill>
              <a:latin typeface="Trebuchet MS" panose="020B0603020202020204" pitchFamily="34" charset="0"/>
            </a:endParaRPr>
          </a:p>
          <a:p>
            <a:pPr marL="25400">
              <a:lnSpc>
                <a:spcPts val="1000"/>
              </a:lnSpc>
            </a:pPr>
            <a:endParaRPr lang="it-IT" sz="2000" i="1" dirty="0" smtClean="0">
              <a:solidFill>
                <a:srgbClr val="002060"/>
              </a:solidFill>
              <a:latin typeface="Trebuchet MS" panose="020B0603020202020204" pitchFamily="34" charset="0"/>
            </a:endParaRPr>
          </a:p>
          <a:p>
            <a:pPr marL="25400">
              <a:lnSpc>
                <a:spcPts val="1000"/>
              </a:lnSpc>
            </a:pPr>
            <a:endParaRPr lang="it-IT" sz="2000" i="1" dirty="0">
              <a:solidFill>
                <a:srgbClr val="002060"/>
              </a:solidFill>
              <a:latin typeface="Trebuchet MS" panose="020B0603020202020204" pitchFamily="34" charset="0"/>
            </a:endParaRPr>
          </a:p>
          <a:p>
            <a:pPr marL="25400">
              <a:lnSpc>
                <a:spcPts val="1000"/>
              </a:lnSpc>
            </a:pPr>
            <a:endParaRPr lang="it-IT" sz="2000" i="1" dirty="0" smtClean="0">
              <a:solidFill>
                <a:srgbClr val="002060"/>
              </a:solidFill>
              <a:latin typeface="Trebuchet MS" panose="020B0603020202020204" pitchFamily="34" charset="0"/>
            </a:endParaRPr>
          </a:p>
          <a:p>
            <a:pPr marL="25400">
              <a:lnSpc>
                <a:spcPts val="1000"/>
              </a:lnSpc>
            </a:pPr>
            <a:endParaRPr lang="it-IT" sz="2000" i="1" dirty="0" smtClean="0">
              <a:solidFill>
                <a:srgbClr val="002060"/>
              </a:solidFill>
              <a:latin typeface="Trebuchet MS" panose="020B0603020202020204" pitchFamily="34" charset="0"/>
            </a:endParaRPr>
          </a:p>
          <a:p>
            <a:pPr marL="25400">
              <a:lnSpc>
                <a:spcPts val="1000"/>
              </a:lnSpc>
            </a:pPr>
            <a:endParaRPr sz="2000"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2498628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Francesco\Desktop\22 settembre Polimi\Mappa delle sedi a Milano - Università degli Studi di Milano_file\mappa_mil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5036431" cy="4464496"/>
          </a:xfrm>
          <a:prstGeom prst="rect">
            <a:avLst/>
          </a:prstGeom>
          <a:noFill/>
          <a:ln w="38100">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7" name="Rettangolo 6"/>
          <p:cNvSpPr/>
          <p:nvPr/>
        </p:nvSpPr>
        <p:spPr>
          <a:xfrm>
            <a:off x="179512" y="262389"/>
            <a:ext cx="8352928" cy="523220"/>
          </a:xfrm>
          <a:prstGeom prst="rect">
            <a:avLst/>
          </a:prstGeom>
        </p:spPr>
        <p:txBody>
          <a:bodyPr wrap="square">
            <a:spAutoFit/>
          </a:bodyPr>
          <a:lstStyle/>
          <a:p>
            <a:pPr algn="ctr"/>
            <a:r>
              <a:rPr lang="it-IT" sz="2800" b="1" dirty="0" smtClean="0">
                <a:solidFill>
                  <a:srgbClr val="002060"/>
                </a:solidFill>
                <a:latin typeface="Trebuchet MS" panose="020B0603020202020204" pitchFamily="34" charset="0"/>
              </a:rPr>
              <a:t>Le nostre sedi</a:t>
            </a:r>
            <a:endParaRPr lang="it-IT" sz="2800" b="1" dirty="0">
              <a:solidFill>
                <a:srgbClr val="002060"/>
              </a:solidFill>
              <a:latin typeface="Trebuchet MS" panose="020B0603020202020204" pitchFamily="34" charset="0"/>
            </a:endParaRPr>
          </a:p>
        </p:txBody>
      </p:sp>
      <p:sp>
        <p:nvSpPr>
          <p:cNvPr id="2" name="CasellaDiTesto 1"/>
          <p:cNvSpPr txBox="1"/>
          <p:nvPr/>
        </p:nvSpPr>
        <p:spPr>
          <a:xfrm>
            <a:off x="6121993" y="1423536"/>
            <a:ext cx="1978399" cy="707886"/>
          </a:xfrm>
          <a:prstGeom prst="rect">
            <a:avLst/>
          </a:prstGeom>
          <a:noFill/>
        </p:spPr>
        <p:txBody>
          <a:bodyPr wrap="square" rtlCol="0">
            <a:spAutoFit/>
          </a:bodyPr>
          <a:lstStyle/>
          <a:p>
            <a:r>
              <a:rPr lang="it-IT" sz="2000" b="1" dirty="0" smtClean="0">
                <a:solidFill>
                  <a:srgbClr val="002060"/>
                </a:solidFill>
                <a:latin typeface="Trebuchet MS" panose="020B0603020202020204" pitchFamily="34" charset="0"/>
              </a:rPr>
              <a:t>Milano centro  </a:t>
            </a:r>
            <a:r>
              <a:rPr lang="it-IT" sz="2000" b="1" i="1" dirty="0" smtClean="0">
                <a:solidFill>
                  <a:srgbClr val="002060"/>
                </a:solidFill>
                <a:latin typeface="Trebuchet MS" panose="020B0603020202020204" pitchFamily="34" charset="0"/>
              </a:rPr>
              <a:t>18 sedi</a:t>
            </a:r>
            <a:endParaRPr lang="it-IT" sz="2000" b="1" i="1" dirty="0">
              <a:solidFill>
                <a:srgbClr val="002060"/>
              </a:solidFill>
              <a:latin typeface="Trebuchet MS" panose="020B0603020202020204" pitchFamily="34" charset="0"/>
            </a:endParaRPr>
          </a:p>
        </p:txBody>
      </p:sp>
      <p:sp>
        <p:nvSpPr>
          <p:cNvPr id="3" name="Ovale 2"/>
          <p:cNvSpPr/>
          <p:nvPr/>
        </p:nvSpPr>
        <p:spPr>
          <a:xfrm>
            <a:off x="5652120" y="1426727"/>
            <a:ext cx="432048" cy="432048"/>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4" name="CasellaDiTesto 3"/>
          <p:cNvSpPr txBox="1"/>
          <p:nvPr/>
        </p:nvSpPr>
        <p:spPr>
          <a:xfrm>
            <a:off x="5724128" y="1458085"/>
            <a:ext cx="360040" cy="369332"/>
          </a:xfrm>
          <a:prstGeom prst="rect">
            <a:avLst/>
          </a:prstGeom>
          <a:noFill/>
        </p:spPr>
        <p:txBody>
          <a:bodyPr wrap="square" rtlCol="0">
            <a:spAutoFit/>
          </a:bodyPr>
          <a:lstStyle/>
          <a:p>
            <a:r>
              <a:rPr lang="it-IT" b="1" dirty="0" smtClean="0">
                <a:solidFill>
                  <a:schemeClr val="bg1"/>
                </a:solidFill>
                <a:latin typeface="+mj-lt"/>
              </a:rPr>
              <a:t>1</a:t>
            </a:r>
            <a:endParaRPr lang="it-IT" b="1" dirty="0">
              <a:solidFill>
                <a:schemeClr val="bg1"/>
              </a:solidFill>
              <a:latin typeface="+mj-lt"/>
            </a:endParaRPr>
          </a:p>
        </p:txBody>
      </p:sp>
      <p:pic>
        <p:nvPicPr>
          <p:cNvPr id="5" name="Picture 4" descr="C:\Users\Francesco\Desktop\22 settembre Polimi\Mappa delle sedi a Milano sede centrale e sedi circostanti - Università degli Studi di Milano_file\mappa_cent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348880"/>
            <a:ext cx="3527882" cy="3384376"/>
          </a:xfrm>
          <a:prstGeom prst="rect">
            <a:avLst/>
          </a:prstGeom>
          <a:noFill/>
          <a:ln w="38100">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375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Francesco\Desktop\22 settembre Polimi\Mappa delle sedi a Milano - Università degli Studi di Milano_file\mappa_mil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5036431" cy="4464496"/>
          </a:xfrm>
          <a:prstGeom prst="rect">
            <a:avLst/>
          </a:prstGeom>
          <a:noFill/>
          <a:ln w="38100">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7" name="Rettangolo 6"/>
          <p:cNvSpPr/>
          <p:nvPr/>
        </p:nvSpPr>
        <p:spPr>
          <a:xfrm>
            <a:off x="179512" y="262389"/>
            <a:ext cx="8352928" cy="523220"/>
          </a:xfrm>
          <a:prstGeom prst="rect">
            <a:avLst/>
          </a:prstGeom>
        </p:spPr>
        <p:txBody>
          <a:bodyPr wrap="square">
            <a:spAutoFit/>
          </a:bodyPr>
          <a:lstStyle/>
          <a:p>
            <a:pPr algn="ctr"/>
            <a:r>
              <a:rPr lang="it-IT" sz="2800" b="1" dirty="0" smtClean="0">
                <a:solidFill>
                  <a:srgbClr val="002060"/>
                </a:solidFill>
                <a:latin typeface="Trebuchet MS" panose="020B0603020202020204" pitchFamily="34" charset="0"/>
              </a:rPr>
              <a:t>Le nostre sedi</a:t>
            </a:r>
            <a:endParaRPr lang="it-IT" sz="2800" b="1" dirty="0">
              <a:solidFill>
                <a:srgbClr val="002060"/>
              </a:solidFill>
              <a:latin typeface="Trebuchet MS" panose="020B0603020202020204" pitchFamily="34" charset="0"/>
            </a:endParaRPr>
          </a:p>
        </p:txBody>
      </p:sp>
      <p:sp>
        <p:nvSpPr>
          <p:cNvPr id="8" name="CasellaDiTesto 7"/>
          <p:cNvSpPr txBox="1"/>
          <p:nvPr/>
        </p:nvSpPr>
        <p:spPr>
          <a:xfrm>
            <a:off x="6121993" y="1423536"/>
            <a:ext cx="2841985" cy="707886"/>
          </a:xfrm>
          <a:prstGeom prst="rect">
            <a:avLst/>
          </a:prstGeom>
          <a:noFill/>
        </p:spPr>
        <p:txBody>
          <a:bodyPr wrap="square" rtlCol="0">
            <a:spAutoFit/>
          </a:bodyPr>
          <a:lstStyle/>
          <a:p>
            <a:r>
              <a:rPr lang="it-IT" sz="2000" b="1" dirty="0" smtClean="0">
                <a:solidFill>
                  <a:srgbClr val="002060"/>
                </a:solidFill>
                <a:latin typeface="Trebuchet MS" panose="020B0603020202020204" pitchFamily="34" charset="0"/>
              </a:rPr>
              <a:t>Milano città studi </a:t>
            </a:r>
          </a:p>
          <a:p>
            <a:r>
              <a:rPr lang="it-IT" sz="2000" b="1" i="1" dirty="0" smtClean="0">
                <a:solidFill>
                  <a:srgbClr val="002060"/>
                </a:solidFill>
                <a:latin typeface="Trebuchet MS" panose="020B0603020202020204" pitchFamily="34" charset="0"/>
              </a:rPr>
              <a:t>24 sedi</a:t>
            </a:r>
            <a:endParaRPr lang="it-IT" sz="2000" b="1" i="1" dirty="0">
              <a:solidFill>
                <a:srgbClr val="002060"/>
              </a:solidFill>
              <a:latin typeface="Trebuchet MS" panose="020B0603020202020204" pitchFamily="34" charset="0"/>
            </a:endParaRPr>
          </a:p>
        </p:txBody>
      </p:sp>
      <p:sp>
        <p:nvSpPr>
          <p:cNvPr id="9" name="Ovale 8"/>
          <p:cNvSpPr/>
          <p:nvPr/>
        </p:nvSpPr>
        <p:spPr>
          <a:xfrm>
            <a:off x="5652120" y="1426727"/>
            <a:ext cx="432048" cy="432048"/>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10" name="CasellaDiTesto 9"/>
          <p:cNvSpPr txBox="1"/>
          <p:nvPr/>
        </p:nvSpPr>
        <p:spPr>
          <a:xfrm>
            <a:off x="5724128" y="1458085"/>
            <a:ext cx="360040" cy="369332"/>
          </a:xfrm>
          <a:prstGeom prst="rect">
            <a:avLst/>
          </a:prstGeom>
          <a:noFill/>
        </p:spPr>
        <p:txBody>
          <a:bodyPr wrap="square" rtlCol="0">
            <a:spAutoFit/>
          </a:bodyPr>
          <a:lstStyle/>
          <a:p>
            <a:r>
              <a:rPr lang="it-IT" b="1" dirty="0">
                <a:solidFill>
                  <a:schemeClr val="bg1"/>
                </a:solidFill>
                <a:latin typeface="+mj-lt"/>
              </a:rPr>
              <a:t>2</a:t>
            </a:r>
          </a:p>
        </p:txBody>
      </p:sp>
      <p:pic>
        <p:nvPicPr>
          <p:cNvPr id="11" name="Picture 2" descr="C:\Users\Francesco\Desktop\22 settembre Polimi\Mappa delle sedi a Milano - Citta' Studi - Università degli Studi di Milano_file\mappa_cittastud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734" y="2420888"/>
            <a:ext cx="3527612" cy="3312368"/>
          </a:xfrm>
          <a:prstGeom prst="rect">
            <a:avLst/>
          </a:prstGeom>
          <a:noFill/>
          <a:ln w="38100">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470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1027085146"/>
              </p:ext>
            </p:extLst>
          </p:nvPr>
        </p:nvGraphicFramePr>
        <p:xfrm>
          <a:off x="611560" y="759519"/>
          <a:ext cx="8136903" cy="5382552"/>
        </p:xfrm>
        <a:graphic>
          <a:graphicData uri="http://schemas.openxmlformats.org/drawingml/2006/table">
            <a:tbl>
              <a:tblPr firstRow="1" lastRow="1" bandRow="1">
                <a:tableStyleId>{69CF1AB2-1976-4502-BF36-3FF5EA218861}</a:tableStyleId>
              </a:tblPr>
              <a:tblGrid>
                <a:gridCol w="5279408"/>
                <a:gridCol w="400503"/>
                <a:gridCol w="477196"/>
                <a:gridCol w="477196"/>
                <a:gridCol w="556730"/>
                <a:gridCol w="513823"/>
                <a:gridCol w="432047"/>
              </a:tblGrid>
              <a:tr h="257470">
                <a:tc>
                  <a:txBody>
                    <a:bodyPr/>
                    <a:lstStyle/>
                    <a:p>
                      <a:pPr algn="l" fontAlgn="t"/>
                      <a:r>
                        <a:rPr lang="it-IT" sz="1100" b="1" u="none" strike="noStrike" dirty="0">
                          <a:solidFill>
                            <a:schemeClr val="bg1"/>
                          </a:solidFill>
                          <a:effectLst/>
                        </a:rPr>
                        <a:t>DIPARTIMENTI</a:t>
                      </a:r>
                      <a:endParaRPr lang="it-IT" sz="1100" b="1" i="0" u="none" strike="noStrike" dirty="0">
                        <a:solidFill>
                          <a:schemeClr val="bg1"/>
                        </a:solidFill>
                        <a:effectLst/>
                        <a:latin typeface="Arial" panose="020B0604020202020204" pitchFamily="34" charset="0"/>
                        <a:cs typeface="Arial" panose="020B0604020202020204" pitchFamily="34" charset="0"/>
                      </a:endParaRPr>
                    </a:p>
                  </a:txBody>
                  <a:tcPr marL="6921" marR="6921" marT="6921" marB="0">
                    <a:solidFill>
                      <a:schemeClr val="tx2">
                        <a:lumMod val="60000"/>
                        <a:lumOff val="40000"/>
                      </a:schemeClr>
                    </a:solidFill>
                  </a:tcPr>
                </a:tc>
                <a:tc>
                  <a:txBody>
                    <a:bodyPr/>
                    <a:lstStyle/>
                    <a:p>
                      <a:pPr algn="l" fontAlgn="t"/>
                      <a:r>
                        <a:rPr lang="it-IT" sz="800" b="1" u="none" strike="noStrike" dirty="0">
                          <a:solidFill>
                            <a:schemeClr val="bg1"/>
                          </a:solidFill>
                          <a:effectLst/>
                        </a:rPr>
                        <a:t>I Fascia</a:t>
                      </a:r>
                      <a:endParaRPr lang="it-IT" sz="800" b="1" i="0" u="none" strike="noStrike" dirty="0">
                        <a:solidFill>
                          <a:schemeClr val="bg1"/>
                        </a:solidFill>
                        <a:effectLst/>
                        <a:latin typeface="Arial" panose="020B0604020202020204" pitchFamily="34" charset="0"/>
                        <a:cs typeface="Arial" panose="020B0604020202020204" pitchFamily="34" charset="0"/>
                      </a:endParaRPr>
                    </a:p>
                  </a:txBody>
                  <a:tcPr marL="6921" marR="6921" marT="6921" marB="0">
                    <a:solidFill>
                      <a:schemeClr val="tx2">
                        <a:lumMod val="60000"/>
                        <a:lumOff val="40000"/>
                      </a:schemeClr>
                    </a:solidFill>
                  </a:tcPr>
                </a:tc>
                <a:tc>
                  <a:txBody>
                    <a:bodyPr/>
                    <a:lstStyle/>
                    <a:p>
                      <a:pPr algn="l" fontAlgn="t"/>
                      <a:r>
                        <a:rPr lang="it-IT" sz="800" b="1" u="none" strike="noStrike" dirty="0">
                          <a:solidFill>
                            <a:schemeClr val="bg1"/>
                          </a:solidFill>
                          <a:effectLst/>
                        </a:rPr>
                        <a:t>II Fascia</a:t>
                      </a:r>
                      <a:endParaRPr lang="it-IT" sz="800" b="1" i="0" u="none" strike="noStrike" dirty="0">
                        <a:solidFill>
                          <a:schemeClr val="bg1"/>
                        </a:solidFill>
                        <a:effectLst/>
                        <a:latin typeface="Arial" panose="020B0604020202020204" pitchFamily="34" charset="0"/>
                        <a:cs typeface="Arial" panose="020B0604020202020204" pitchFamily="34" charset="0"/>
                      </a:endParaRPr>
                    </a:p>
                  </a:txBody>
                  <a:tcPr marL="6921" marR="6921" marT="6921" marB="0">
                    <a:solidFill>
                      <a:schemeClr val="tx2">
                        <a:lumMod val="60000"/>
                        <a:lumOff val="40000"/>
                      </a:schemeClr>
                    </a:solidFill>
                  </a:tcPr>
                </a:tc>
                <a:tc>
                  <a:txBody>
                    <a:bodyPr/>
                    <a:lstStyle/>
                    <a:p>
                      <a:pPr algn="l" fontAlgn="t"/>
                      <a:r>
                        <a:rPr lang="it-IT" sz="800" b="1" i="0" u="none" strike="noStrike" dirty="0" smtClean="0">
                          <a:solidFill>
                            <a:schemeClr val="bg1"/>
                          </a:solidFill>
                          <a:effectLst/>
                          <a:latin typeface="Arial" panose="020B0604020202020204" pitchFamily="34" charset="0"/>
                          <a:cs typeface="Arial" panose="020B0604020202020204" pitchFamily="34" charset="0"/>
                        </a:rPr>
                        <a:t>Prof.  TD </a:t>
                      </a:r>
                      <a:endParaRPr lang="it-IT" sz="800" b="1" i="0" u="none" strike="noStrike" dirty="0">
                        <a:solidFill>
                          <a:schemeClr val="bg1"/>
                        </a:solidFill>
                        <a:effectLst/>
                        <a:latin typeface="Arial" panose="020B0604020202020204" pitchFamily="34" charset="0"/>
                        <a:cs typeface="Arial" panose="020B0604020202020204" pitchFamily="34" charset="0"/>
                      </a:endParaRPr>
                    </a:p>
                  </a:txBody>
                  <a:tcPr marL="6921" marR="6921" marT="6921" marB="0">
                    <a:solidFill>
                      <a:schemeClr val="tx2">
                        <a:lumMod val="60000"/>
                        <a:lumOff val="40000"/>
                      </a:schemeClr>
                    </a:solidFill>
                  </a:tcPr>
                </a:tc>
                <a:tc>
                  <a:txBody>
                    <a:bodyPr/>
                    <a:lstStyle/>
                    <a:p>
                      <a:pPr algn="l" fontAlgn="t"/>
                      <a:r>
                        <a:rPr lang="it-IT" sz="800" b="1" u="none" strike="noStrike" dirty="0">
                          <a:solidFill>
                            <a:schemeClr val="bg1"/>
                          </a:solidFill>
                          <a:effectLst/>
                        </a:rPr>
                        <a:t>Ricercatori</a:t>
                      </a:r>
                      <a:endParaRPr lang="it-IT" sz="800" b="1" i="0" u="none" strike="noStrike" dirty="0">
                        <a:solidFill>
                          <a:schemeClr val="bg1"/>
                        </a:solidFill>
                        <a:effectLst/>
                        <a:latin typeface="Arial" panose="020B0604020202020204" pitchFamily="34" charset="0"/>
                        <a:cs typeface="Arial" panose="020B0604020202020204" pitchFamily="34" charset="0"/>
                      </a:endParaRPr>
                    </a:p>
                  </a:txBody>
                  <a:tcPr marL="6921" marR="6921" marT="6921" marB="0">
                    <a:solidFill>
                      <a:schemeClr val="tx2">
                        <a:lumMod val="60000"/>
                        <a:lumOff val="40000"/>
                      </a:schemeClr>
                    </a:solidFill>
                  </a:tcPr>
                </a:tc>
                <a:tc>
                  <a:txBody>
                    <a:bodyPr/>
                    <a:lstStyle/>
                    <a:p>
                      <a:pPr algn="ctr" fontAlgn="t"/>
                      <a:r>
                        <a:rPr lang="it-IT" sz="800" b="1" u="none" strike="noStrike" dirty="0">
                          <a:solidFill>
                            <a:schemeClr val="bg1"/>
                          </a:solidFill>
                          <a:effectLst/>
                        </a:rPr>
                        <a:t>Ricercatori</a:t>
                      </a:r>
                      <a:br>
                        <a:rPr lang="it-IT" sz="800" b="1" u="none" strike="noStrike" dirty="0">
                          <a:solidFill>
                            <a:schemeClr val="bg1"/>
                          </a:solidFill>
                          <a:effectLst/>
                        </a:rPr>
                      </a:br>
                      <a:r>
                        <a:rPr lang="it-IT" sz="800" b="1" u="none" strike="noStrike" dirty="0">
                          <a:solidFill>
                            <a:schemeClr val="bg1"/>
                          </a:solidFill>
                          <a:effectLst/>
                        </a:rPr>
                        <a:t>TD</a:t>
                      </a:r>
                      <a:endParaRPr lang="it-IT" sz="800" b="1" i="0" u="none" strike="noStrike" dirty="0">
                        <a:solidFill>
                          <a:schemeClr val="bg1"/>
                        </a:solidFill>
                        <a:effectLst/>
                        <a:latin typeface="Arial" panose="020B0604020202020204" pitchFamily="34" charset="0"/>
                        <a:cs typeface="Arial" panose="020B0604020202020204" pitchFamily="34" charset="0"/>
                      </a:endParaRPr>
                    </a:p>
                  </a:txBody>
                  <a:tcPr marL="6921" marR="6921" marT="6921" marB="0">
                    <a:solidFill>
                      <a:schemeClr val="tx2">
                        <a:lumMod val="60000"/>
                        <a:lumOff val="40000"/>
                      </a:schemeClr>
                    </a:solidFill>
                  </a:tcPr>
                </a:tc>
                <a:tc>
                  <a:txBody>
                    <a:bodyPr/>
                    <a:lstStyle/>
                    <a:p>
                      <a:pPr algn="l" fontAlgn="t"/>
                      <a:r>
                        <a:rPr lang="it-IT" sz="800" b="1" u="none" strike="noStrike" dirty="0">
                          <a:solidFill>
                            <a:schemeClr val="bg1"/>
                          </a:solidFill>
                          <a:effectLst/>
                        </a:rPr>
                        <a:t>TOT</a:t>
                      </a:r>
                      <a:endParaRPr lang="it-IT" sz="800" b="1" i="0" u="none" strike="noStrike" dirty="0">
                        <a:solidFill>
                          <a:schemeClr val="bg1"/>
                        </a:solidFill>
                        <a:effectLst/>
                        <a:latin typeface="Arial" panose="020B0604020202020204" pitchFamily="34" charset="0"/>
                        <a:cs typeface="Arial" panose="020B0604020202020204" pitchFamily="34" charset="0"/>
                      </a:endParaRPr>
                    </a:p>
                  </a:txBody>
                  <a:tcPr marL="6921" marR="6921" marT="6921" marB="0">
                    <a:solidFill>
                      <a:schemeClr val="tx2">
                        <a:lumMod val="60000"/>
                        <a:lumOff val="40000"/>
                      </a:schemeClr>
                    </a:solidFill>
                  </a:tcPr>
                </a:tc>
              </a:tr>
              <a:tr h="141588">
                <a:tc>
                  <a:txBody>
                    <a:bodyPr/>
                    <a:lstStyle/>
                    <a:p>
                      <a:pPr algn="l" fontAlgn="t"/>
                      <a:r>
                        <a:rPr lang="it-IT" sz="800" u="none" strike="noStrike" dirty="0">
                          <a:effectLst/>
                        </a:rPr>
                        <a:t>DIPARTIMENTO DI BENI CULTURALI E AMBIENTALI</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11</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17</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8</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a:solidFill>
                            <a:schemeClr val="dk1"/>
                          </a:solidFill>
                          <a:effectLst/>
                          <a:latin typeface="+mn-lt"/>
                          <a:cs typeface="+mn-cs"/>
                        </a:rPr>
                        <a:t>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41</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BIOSCIENZE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16</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30</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14</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14</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74</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BIOTECNOLOGIE MEDICHE E MEDICINA TRASLAZIONALE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Arial" panose="020B0604020202020204" pitchFamily="34" charset="0"/>
                          <a:cs typeface="Arial" panose="020B0604020202020204" pitchFamily="34" charset="0"/>
                        </a:rPr>
                        <a:t>15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25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16</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11</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a:effectLst/>
                        </a:rPr>
                        <a:t>6</a:t>
                      </a:r>
                      <a:r>
                        <a:rPr lang="it-IT" sz="800" u="none" strike="noStrike" dirty="0" smtClean="0">
                          <a:effectLst/>
                        </a:rPr>
                        <a:t>7</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CHIMICA</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a:effectLst/>
                        </a:rPr>
                        <a:t>19</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28</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22</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12</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81</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DIRITTO PRIVATO E STORIA DEL DIRITTO</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11</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a:solidFill>
                            <a:schemeClr val="dk1"/>
                          </a:solidFill>
                          <a:effectLst/>
                          <a:latin typeface="+mn-lt"/>
                          <a:cs typeface="+mn-cs"/>
                        </a:rPr>
                        <a:t>2</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a:effectLst/>
                        </a:rPr>
                        <a:t>4</a:t>
                      </a:r>
                      <a:r>
                        <a:rPr lang="it-IT" sz="800" u="none" strike="noStrike" dirty="0" smtClean="0">
                          <a:effectLst/>
                        </a:rPr>
                        <a:t>3</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34620">
                <a:tc>
                  <a:txBody>
                    <a:bodyPr/>
                    <a:lstStyle/>
                    <a:p>
                      <a:pPr algn="l" fontAlgn="t"/>
                      <a:r>
                        <a:rPr lang="it-IT" sz="800" u="none" strike="noStrike" dirty="0">
                          <a:effectLst/>
                        </a:rPr>
                        <a:t>DIPARTIMENTO DI DIRITTO PUBBLICO ITALIANO E SOVRANAZIONALE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20</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18</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16</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j-lt"/>
                          <a:cs typeface="Arial" panose="020B0604020202020204" pitchFamily="34" charset="0"/>
                        </a:rPr>
                        <a:t>6</a:t>
                      </a:r>
                      <a:endParaRPr lang="it-IT" sz="800" b="0" i="0" u="none" strike="noStrike" dirty="0">
                        <a:solidFill>
                          <a:srgbClr val="000000"/>
                        </a:solidFill>
                        <a:effectLst/>
                        <a:latin typeface="+mj-lt"/>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60</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ECONOMIA, MANAGEMENT E METODI QUANTITATIVI</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19</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17</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7</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a:effectLst/>
                        </a:rPr>
                        <a:t>5</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48</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FILOSOFIA</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17</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7</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a:solidFill>
                            <a:schemeClr val="dk1"/>
                          </a:solidFill>
                          <a:effectLst/>
                          <a:latin typeface="+mn-lt"/>
                          <a:cs typeface="+mn-cs"/>
                        </a:rPr>
                        <a:t>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44</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FISICA</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19</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a:effectLst/>
                        </a:rPr>
                        <a:t>30</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20</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12</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81</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a:effectLst/>
                        </a:rPr>
                        <a:t>DIPARTIMENTO DI FISIOPATOLOGIA MEDICO-CHIRURGICA E DEI TRAPIANTI</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20</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30</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Arial" panose="020B0604020202020204" pitchFamily="34" charset="0"/>
                          <a:cs typeface="Arial" panose="020B0604020202020204" pitchFamily="34" charset="0"/>
                        </a:rPr>
                        <a:t>1</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23</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a:solidFill>
                            <a:schemeClr val="dk1"/>
                          </a:solidFill>
                          <a:effectLst/>
                          <a:latin typeface="+mn-lt"/>
                          <a:cs typeface="+mn-cs"/>
                        </a:rPr>
                        <a:t>9</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81</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INFORMATICA</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20</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29</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Arial" panose="020B0604020202020204" pitchFamily="34" charset="0"/>
                          <a:cs typeface="Arial" panose="020B0604020202020204" pitchFamily="34" charset="0"/>
                        </a:rPr>
                        <a:t>11</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85</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a:effectLst/>
                        </a:rPr>
                        <a:t>DIPARTIMENTO DI LINGUE E LETTERATURE STRANIERE</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a:effectLst/>
                        </a:rPr>
                        <a:t>11</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22</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14</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2</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49</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3859">
                <a:tc>
                  <a:txBody>
                    <a:bodyPr/>
                    <a:lstStyle/>
                    <a:p>
                      <a:pPr algn="l" fontAlgn="t"/>
                      <a:r>
                        <a:rPr lang="it-IT" sz="800" u="none" strike="noStrike" dirty="0">
                          <a:effectLst/>
                        </a:rPr>
                        <a:t>DIPARTIMENTO DI MATEMATICA "FEDERIGO ENRIQUES"</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22</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25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a:solidFill>
                            <a:schemeClr val="dk1"/>
                          </a:solidFill>
                          <a:effectLst/>
                          <a:latin typeface="+mn-lt"/>
                          <a:cs typeface="+mn-cs"/>
                        </a:rPr>
                        <a:t>9</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71</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b="0" i="0" u="none" strike="noStrike" dirty="0" smtClean="0">
                          <a:solidFill>
                            <a:srgbClr val="000000"/>
                          </a:solidFill>
                          <a:effectLst/>
                          <a:latin typeface="+mn-lt"/>
                          <a:cs typeface="Arial" panose="020B0604020202020204" pitchFamily="34" charset="0"/>
                        </a:rPr>
                        <a:t>DIPARTIMENTO DI MEDICINA VETERINARIA</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17</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37</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18</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9</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tx1"/>
                          </a:solidFill>
                          <a:effectLst/>
                          <a:latin typeface="+mn-lt"/>
                          <a:cs typeface="Arial" panose="020B0604020202020204" pitchFamily="34" charset="0"/>
                        </a:rPr>
                        <a:t>81</a:t>
                      </a:r>
                      <a:endParaRPr lang="it-IT" sz="800" b="0" i="0" u="none" strike="noStrike" dirty="0">
                        <a:solidFill>
                          <a:schemeClr val="tx1"/>
                        </a:solidFill>
                        <a:effectLst/>
                        <a:latin typeface="+mn-lt"/>
                        <a:cs typeface="Arial" panose="020B0604020202020204" pitchFamily="34" charset="0"/>
                      </a:endParaRPr>
                    </a:p>
                  </a:txBody>
                  <a:tcPr marL="6921" marR="6921" marT="6921" marB="0"/>
                </a:tc>
              </a:tr>
              <a:tr h="141588">
                <a:tc>
                  <a:txBody>
                    <a:bodyPr/>
                    <a:lstStyle/>
                    <a:p>
                      <a:pPr algn="l" fontAlgn="t"/>
                      <a:r>
                        <a:rPr lang="it-IT" sz="800" b="0" i="0" u="none" strike="noStrike" dirty="0" smtClean="0">
                          <a:solidFill>
                            <a:srgbClr val="000000"/>
                          </a:solidFill>
                          <a:effectLst/>
                          <a:latin typeface="+mn-lt"/>
                          <a:cs typeface="Arial" panose="020B0604020202020204" pitchFamily="34" charset="0"/>
                        </a:rPr>
                        <a:t>DIPARTIMENTO</a:t>
                      </a:r>
                      <a:r>
                        <a:rPr lang="it-IT" sz="800" b="0" i="0" u="none" strike="noStrike" baseline="0" dirty="0" smtClean="0">
                          <a:solidFill>
                            <a:srgbClr val="000000"/>
                          </a:solidFill>
                          <a:effectLst/>
                          <a:latin typeface="+mn-lt"/>
                          <a:cs typeface="Arial" panose="020B0604020202020204" pitchFamily="34" charset="0"/>
                        </a:rPr>
                        <a:t> DI ONCOLOGIA ED EMATO-ONCOLOGIA</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17</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23</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13</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4</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tx1"/>
                          </a:solidFill>
                          <a:effectLst/>
                          <a:latin typeface="+mn-lt"/>
                          <a:cs typeface="Arial" panose="020B0604020202020204" pitchFamily="34" charset="0"/>
                        </a:rPr>
                        <a:t>57</a:t>
                      </a:r>
                      <a:endParaRPr lang="it-IT" sz="800" b="0" i="0" u="none" strike="noStrike" dirty="0">
                        <a:solidFill>
                          <a:schemeClr val="tx1"/>
                        </a:solidFill>
                        <a:effectLst/>
                        <a:latin typeface="+mn-lt"/>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SCIENZE AGRARIE E AMBIENTALI - PRODUZIONE, TERRITORIO, AGROENERGIA</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14</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26</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29</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a:solidFill>
                            <a:schemeClr val="dk1"/>
                          </a:solidFill>
                          <a:effectLst/>
                          <a:latin typeface="+mn-lt"/>
                          <a:cs typeface="+mn-cs"/>
                        </a:rPr>
                        <a:t>8</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77</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a:effectLst/>
                        </a:rPr>
                        <a:t>DIPARTIMENTO DI SCIENZE BIOMEDICHE E CLINICHE "L. SACCO"</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a:effectLst/>
                        </a:rPr>
                        <a:t>18</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23</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2</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16</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10</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a:effectLst/>
                        </a:rPr>
                        <a:t>69</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a:effectLst/>
                        </a:rPr>
                        <a:t>DIPARTIMENTO DI SCIENZE BIOMEDICHE PER LA SALUTE</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25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3</a:t>
                      </a:r>
                      <a:r>
                        <a:rPr lang="it-IT" sz="800" b="0" i="0" u="none" strike="noStrike" dirty="0" smtClean="0">
                          <a:solidFill>
                            <a:srgbClr val="000000"/>
                          </a:solidFill>
                          <a:effectLst/>
                          <a:latin typeface="Arial" panose="020B0604020202020204" pitchFamily="34" charset="0"/>
                          <a:cs typeface="Arial" panose="020B0604020202020204" pitchFamily="34" charset="0"/>
                        </a:rPr>
                        <a:t>8</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27</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a:effectLst/>
                        </a:rPr>
                        <a:t>8</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tx1"/>
                          </a:solidFill>
                          <a:effectLst/>
                          <a:latin typeface="+mn-lt"/>
                          <a:cs typeface="Arial" panose="020B0604020202020204" pitchFamily="34" charset="0"/>
                        </a:rPr>
                        <a:t>98</a:t>
                      </a:r>
                      <a:endParaRPr lang="it-IT" sz="800" b="0" i="0" u="none" strike="noStrike" dirty="0">
                        <a:solidFill>
                          <a:schemeClr val="tx1"/>
                        </a:solidFill>
                        <a:effectLst/>
                        <a:latin typeface="+mn-lt"/>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SCIENZE BIOMEDICHE, CHIRURGICHE ED ODONTOIATRICHE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12</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23</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a:effectLst/>
                        </a:rPr>
                        <a:t>4</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54</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SCIENZE CLINICHE E DI COMUNITA'</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26</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30</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18</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12</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86</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89004">
                <a:tc>
                  <a:txBody>
                    <a:bodyPr/>
                    <a:lstStyle/>
                    <a:p>
                      <a:pPr algn="l" fontAlgn="t"/>
                      <a:r>
                        <a:rPr lang="it-IT" sz="800" u="none" strike="noStrike">
                          <a:effectLst/>
                        </a:rPr>
                        <a:t>DIPARTIMENTO DI SCIENZE DELLA MEDIAZIONE LINGUISTICA E DI STUDI INTERCULTURALI</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12</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12</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a:effectLst/>
                        </a:rPr>
                        <a:t>1</a:t>
                      </a:r>
                      <a:r>
                        <a:rPr lang="it-IT" sz="800" u="none" strike="noStrike" dirty="0" smtClean="0">
                          <a:effectLst/>
                        </a:rPr>
                        <a:t>3</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2</a:t>
                      </a:r>
                      <a:r>
                        <a:rPr lang="it-IT" sz="800" b="0" i="0" u="none" strike="noStrike" dirty="0">
                          <a:solidFill>
                            <a:srgbClr val="000000"/>
                          </a:solidFill>
                          <a:effectLst/>
                          <a:latin typeface="Arial" panose="020B0604020202020204" pitchFamily="34" charset="0"/>
                          <a:cs typeface="Arial" panose="020B0604020202020204" pitchFamily="34" charset="0"/>
                        </a:rPr>
                        <a:t>4</a:t>
                      </a:r>
                    </a:p>
                  </a:txBody>
                  <a:tcPr marL="6921" marR="6921" marT="6921" marB="0"/>
                </a:tc>
                <a:tc>
                  <a:txBody>
                    <a:bodyPr/>
                    <a:lstStyle/>
                    <a:p>
                      <a:pPr algn="ctr" fontAlgn="t"/>
                      <a:r>
                        <a:rPr lang="it-IT" sz="800" u="none" strike="noStrike" dirty="0" smtClean="0">
                          <a:effectLst/>
                        </a:rPr>
                        <a:t>41</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34620">
                <a:tc>
                  <a:txBody>
                    <a:bodyPr/>
                    <a:lstStyle/>
                    <a:p>
                      <a:pPr algn="l" fontAlgn="t"/>
                      <a:r>
                        <a:rPr lang="it-IT" sz="800" u="none" strike="noStrike">
                          <a:effectLst/>
                        </a:rPr>
                        <a:t>DIPARTIMENTO DI SCIENZE DELLA SALUTE</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20</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26</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6</a:t>
                      </a:r>
                      <a:r>
                        <a:rPr lang="it-IT" sz="800" b="0" i="0" u="none" strike="noStrike" dirty="0">
                          <a:solidFill>
                            <a:srgbClr val="000000"/>
                          </a:solidFill>
                          <a:effectLst/>
                          <a:latin typeface="Arial" panose="020B0604020202020204" pitchFamily="34" charset="0"/>
                          <a:cs typeface="Arial" panose="020B0604020202020204" pitchFamily="34" charset="0"/>
                        </a:rPr>
                        <a:t>9</a:t>
                      </a:r>
                    </a:p>
                  </a:txBody>
                  <a:tcPr marL="6921" marR="6921" marT="6921" marB="0"/>
                </a:tc>
                <a:tc>
                  <a:txBody>
                    <a:bodyPr/>
                    <a:lstStyle/>
                    <a:p>
                      <a:pPr algn="ctr" fontAlgn="t"/>
                      <a:r>
                        <a:rPr lang="it-IT" sz="800" b="0" i="0" u="none" strike="noStrike" dirty="0" smtClean="0">
                          <a:solidFill>
                            <a:schemeClr val="dk1"/>
                          </a:solidFill>
                          <a:effectLst/>
                          <a:latin typeface="+mn-lt"/>
                          <a:cs typeface="+mn-cs"/>
                        </a:rPr>
                        <a:t>80</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13575">
                <a:tc>
                  <a:txBody>
                    <a:bodyPr/>
                    <a:lstStyle/>
                    <a:p>
                      <a:pPr algn="l" fontAlgn="t"/>
                      <a:r>
                        <a:rPr lang="it-IT" sz="800" u="none" strike="noStrike" dirty="0">
                          <a:effectLst/>
                        </a:rPr>
                        <a:t>DIPARTIMENTO DI SCIENZE DELLA TERRA "ARDITO DESIO"</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12</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18</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7</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a:solidFill>
                            <a:schemeClr val="dk1"/>
                          </a:solidFill>
                          <a:effectLst/>
                          <a:latin typeface="+mn-lt"/>
                          <a:cs typeface="+mn-cs"/>
                        </a:rPr>
                        <a:t>7</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44</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b="0" i="0" u="none" strike="noStrike" dirty="0" smtClean="0">
                          <a:solidFill>
                            <a:srgbClr val="000000"/>
                          </a:solidFill>
                          <a:effectLst/>
                          <a:latin typeface="+mn-lt"/>
                          <a:cs typeface="Arial" panose="020B0604020202020204" pitchFamily="34" charset="0"/>
                        </a:rPr>
                        <a:t>DIPARTIMENTO DI SCIENZE E POLITICHE AMBIENTALI</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11</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18</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14</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0" i="0" u="none" strike="noStrike" dirty="0" smtClean="0">
                          <a:solidFill>
                            <a:srgbClr val="000000"/>
                          </a:solidFill>
                          <a:effectLst/>
                          <a:latin typeface="+mn-lt"/>
                          <a:cs typeface="Arial" panose="020B0604020202020204" pitchFamily="34" charset="0"/>
                        </a:rPr>
                        <a:t>6</a:t>
                      </a:r>
                      <a:endParaRPr lang="it-IT" sz="800" b="0" i="0" u="none" strike="noStrike" dirty="0">
                        <a:solidFill>
                          <a:srgbClr val="000000"/>
                        </a:solidFill>
                        <a:effectLst/>
                        <a:latin typeface="+mn-lt"/>
                        <a:cs typeface="Arial" panose="020B0604020202020204" pitchFamily="34" charset="0"/>
                      </a:endParaRPr>
                    </a:p>
                  </a:txBody>
                  <a:tcPr marL="6921" marR="6921" marT="6921" marB="0"/>
                </a:tc>
                <a:tc>
                  <a:txBody>
                    <a:bodyPr/>
                    <a:lstStyle/>
                    <a:p>
                      <a:pPr algn="ctr" fontAlgn="t"/>
                      <a:r>
                        <a:rPr lang="it-IT" sz="800" b="1" i="0" u="none" strike="noStrike" dirty="0" smtClean="0">
                          <a:solidFill>
                            <a:schemeClr val="tx1"/>
                          </a:solidFill>
                          <a:effectLst/>
                          <a:latin typeface="+mn-lt"/>
                          <a:cs typeface="Arial" panose="020B0604020202020204" pitchFamily="34" charset="0"/>
                        </a:rPr>
                        <a:t>49</a:t>
                      </a:r>
                      <a:endParaRPr lang="it-IT" sz="800" b="1" i="0" u="none" strike="noStrike" dirty="0">
                        <a:solidFill>
                          <a:schemeClr val="tx1"/>
                        </a:solidFill>
                        <a:effectLst/>
                        <a:latin typeface="+mn-lt"/>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SCIENZE FARMACEUTICHE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13</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12</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20</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a:solidFill>
                            <a:schemeClr val="dk1"/>
                          </a:solidFill>
                          <a:effectLst/>
                          <a:latin typeface="+mn-lt"/>
                          <a:cs typeface="+mn-cs"/>
                        </a:rPr>
                        <a:t>7</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52</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SCIENZE FARMACOLOGICHE E BIOMOLECOLARI</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18</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26</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11</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13</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68</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a:effectLst/>
                        </a:rPr>
                        <a:t>DIPARTIMENTO DI SCIENZE GIURIDICHE "CESARE BECCARIA"</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18</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16</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a:solidFill>
                            <a:schemeClr val="dk1"/>
                          </a:solidFill>
                          <a:effectLst/>
                          <a:latin typeface="+mn-lt"/>
                          <a:cs typeface="+mn-cs"/>
                        </a:rPr>
                        <a:t>4</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53</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SCIENZE PER GLI ALIMENTI, LA NUTRIZIONE E L'AMBIENTE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19</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28</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22</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9</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78</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SCIENZE SOCIALI E POLITICHE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21</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24</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11</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a:solidFill>
                            <a:schemeClr val="dk1"/>
                          </a:solidFill>
                          <a:effectLst/>
                          <a:latin typeface="+mn-lt"/>
                          <a:cs typeface="+mn-cs"/>
                        </a:rPr>
                        <a:t>8</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64</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32288">
                <a:tc>
                  <a:txBody>
                    <a:bodyPr/>
                    <a:lstStyle/>
                    <a:p>
                      <a:pPr algn="l" fontAlgn="t"/>
                      <a:r>
                        <a:rPr lang="it-IT" sz="800" u="none" strike="noStrike" dirty="0">
                          <a:effectLst/>
                        </a:rPr>
                        <a:t>DIPARTIMENTO DI SCIENZE VETERINARIE PER LA SALUTE, LA PRODUZIONE ANIMALE E LA SICUREZZA </a:t>
                      </a:r>
                      <a:r>
                        <a:rPr lang="it-IT" sz="800" u="none" strike="noStrike" dirty="0" smtClean="0">
                          <a:effectLst/>
                        </a:rPr>
                        <a:t>ALIMENTARE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14</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16</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13</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a:solidFill>
                            <a:schemeClr val="dk1"/>
                          </a:solidFill>
                          <a:effectLst/>
                          <a:latin typeface="+mn-lt"/>
                          <a:cs typeface="+mn-cs"/>
                        </a:rPr>
                        <a:t>6</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49</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dirty="0">
                          <a:effectLst/>
                        </a:rPr>
                        <a:t>DIPARTIMENTO DI STUDI INTERNAZIONALI, GIURIDICI E STORICO-POLITICI</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a:effectLst/>
                        </a:rPr>
                        <a:t>13</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18</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13</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49</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a:effectLst/>
                        </a:rPr>
                        <a:t>DIPARTIMENTO DI STUDI LETTERARI, FILOLOGICI E LINGUISTICI</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25</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16</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10</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a:solidFill>
                            <a:schemeClr val="dk1"/>
                          </a:solidFill>
                          <a:effectLst/>
                          <a:latin typeface="+mn-lt"/>
                          <a:cs typeface="+mn-cs"/>
                        </a:rPr>
                        <a:t>7</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58</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a:effectLst/>
                        </a:rPr>
                        <a:t>DIPARTIMENTO DI STUDI STORICI</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13</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21</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9</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a:solidFill>
                            <a:schemeClr val="dk1"/>
                          </a:solidFill>
                          <a:effectLst/>
                          <a:latin typeface="+mn-lt"/>
                          <a:cs typeface="+mn-cs"/>
                        </a:rPr>
                        <a:t>6</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b="0" i="0" u="none" strike="noStrike" dirty="0" smtClean="0">
                          <a:solidFill>
                            <a:schemeClr val="dk1"/>
                          </a:solidFill>
                          <a:effectLst/>
                          <a:latin typeface="+mn-lt"/>
                          <a:cs typeface="+mn-cs"/>
                        </a:rPr>
                        <a:t>49</a:t>
                      </a:r>
                      <a:endParaRPr lang="it-IT" sz="800" b="1" i="0" u="none" strike="noStrike" dirty="0">
                        <a:solidFill>
                          <a:srgbClr val="BF0000"/>
                        </a:solidFill>
                        <a:effectLst/>
                        <a:latin typeface="Arial" panose="020B0604020202020204" pitchFamily="34" charset="0"/>
                        <a:cs typeface="Arial" panose="020B0604020202020204" pitchFamily="34" charset="0"/>
                      </a:endParaRPr>
                    </a:p>
                  </a:txBody>
                  <a:tcPr marL="6921" marR="6921" marT="6921" marB="0"/>
                </a:tc>
              </a:tr>
              <a:tr h="141588">
                <a:tc>
                  <a:txBody>
                    <a:bodyPr/>
                    <a:lstStyle/>
                    <a:p>
                      <a:pPr algn="l" fontAlgn="t"/>
                      <a:r>
                        <a:rPr lang="it-IT" sz="800" u="none" strike="noStrike">
                          <a:effectLst/>
                        </a:rPr>
                        <a:t>Professori/Ricercatori non assegnati</a:t>
                      </a:r>
                      <a:endParaRPr lang="it-IT" sz="800" b="1" i="1" u="none" strike="noStrike">
                        <a:solidFill>
                          <a:srgbClr val="15365B"/>
                        </a:solidFill>
                        <a:effectLst/>
                        <a:latin typeface="Arial" panose="020B0604020202020204" pitchFamily="34" charset="0"/>
                        <a:cs typeface="Arial" panose="020B0604020202020204" pitchFamily="34" charset="0"/>
                      </a:endParaRPr>
                    </a:p>
                  </a:txBody>
                  <a:tcPr marL="6921" marR="6921" marT="6921" marB="0"/>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1" i="1" u="none" strike="noStrike" dirty="0">
                        <a:solidFill>
                          <a:srgbClr val="15365B"/>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endParaRPr lang="it-IT" sz="800" b="1" i="1" u="none" strike="noStrike">
                        <a:solidFill>
                          <a:srgbClr val="15365B"/>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a:effectLst/>
                        </a:rPr>
                        <a:t>1</a:t>
                      </a:r>
                      <a:endParaRPr lang="it-IT" sz="800" b="1" i="1" u="none" strike="noStrike">
                        <a:solidFill>
                          <a:srgbClr val="15365B"/>
                        </a:solidFill>
                        <a:effectLst/>
                        <a:latin typeface="Arial" panose="020B0604020202020204" pitchFamily="34" charset="0"/>
                        <a:cs typeface="Arial" panose="020B0604020202020204" pitchFamily="34" charset="0"/>
                      </a:endParaRPr>
                    </a:p>
                  </a:txBody>
                  <a:tcPr marL="6921" marR="6921" marT="6921" marB="0"/>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cs typeface="Arial" panose="020B0604020202020204" pitchFamily="34" charset="0"/>
                      </a:endParaRPr>
                    </a:p>
                  </a:txBody>
                  <a:tcPr marL="6921" marR="6921" marT="6921" marB="0"/>
                </a:tc>
                <a:tc>
                  <a:txBody>
                    <a:bodyPr/>
                    <a:lstStyle/>
                    <a:p>
                      <a:pPr algn="ctr" fontAlgn="t"/>
                      <a:r>
                        <a:rPr lang="it-IT" sz="800" u="none" strike="noStrike" dirty="0" smtClean="0">
                          <a:effectLst/>
                        </a:rPr>
                        <a:t>1</a:t>
                      </a:r>
                      <a:endParaRPr lang="it-IT" sz="800" b="1" i="0" u="none" strike="noStrike" dirty="0">
                        <a:solidFill>
                          <a:srgbClr val="538DD4"/>
                        </a:solidFill>
                        <a:effectLst/>
                        <a:latin typeface="Arial" panose="020B0604020202020204" pitchFamily="34" charset="0"/>
                        <a:cs typeface="Arial" panose="020B0604020202020204" pitchFamily="34" charset="0"/>
                      </a:endParaRPr>
                    </a:p>
                  </a:txBody>
                  <a:tcPr marL="6921" marR="6921" marT="6921" marB="0"/>
                </a:tc>
              </a:tr>
              <a:tr h="357549">
                <a:tc>
                  <a:txBody>
                    <a:bodyPr/>
                    <a:lstStyle/>
                    <a:p>
                      <a:pPr algn="l" fontAlgn="t"/>
                      <a:r>
                        <a:rPr lang="it-IT" sz="1200" b="1" u="none" strike="noStrike" dirty="0">
                          <a:solidFill>
                            <a:schemeClr val="bg1"/>
                          </a:solidFill>
                          <a:effectLst/>
                          <a:latin typeface="+mj-lt"/>
                        </a:rPr>
                        <a:t>TOTALE</a:t>
                      </a:r>
                      <a:endParaRPr lang="it-IT" sz="1200" b="1" i="1" u="none" strike="noStrike" dirty="0">
                        <a:solidFill>
                          <a:schemeClr val="bg1"/>
                        </a:solidFill>
                        <a:effectLst/>
                        <a:latin typeface="+mj-lt"/>
                      </a:endParaRPr>
                    </a:p>
                  </a:txBody>
                  <a:tcPr marL="6921" marR="6921" marT="6921" marB="0">
                    <a:solidFill>
                      <a:srgbClr val="C00000"/>
                    </a:solidFill>
                  </a:tcPr>
                </a:tc>
                <a:tc>
                  <a:txBody>
                    <a:bodyPr/>
                    <a:lstStyle/>
                    <a:p>
                      <a:pPr algn="ctr" fontAlgn="t"/>
                      <a:r>
                        <a:rPr lang="it-IT" sz="1100" b="1" i="0" u="none" strike="noStrike" dirty="0" smtClean="0">
                          <a:solidFill>
                            <a:schemeClr val="bg1"/>
                          </a:solidFill>
                          <a:effectLst/>
                          <a:latin typeface="+mj-lt"/>
                          <a:cs typeface="Arial" panose="020B0604020202020204" pitchFamily="34" charset="0"/>
                        </a:rPr>
                        <a:t>557</a:t>
                      </a:r>
                      <a:endParaRPr lang="it-IT" sz="1100" b="1" i="0" u="none" strike="noStrike" dirty="0">
                        <a:solidFill>
                          <a:schemeClr val="bg1"/>
                        </a:solidFill>
                        <a:effectLst/>
                        <a:latin typeface="+mj-lt"/>
                        <a:cs typeface="Arial" panose="020B0604020202020204" pitchFamily="34" charset="0"/>
                      </a:endParaRPr>
                    </a:p>
                  </a:txBody>
                  <a:tcPr marL="6921" marR="6921" marT="6921" marB="0">
                    <a:solidFill>
                      <a:srgbClr val="C00000"/>
                    </a:solidFill>
                  </a:tcPr>
                </a:tc>
                <a:tc>
                  <a:txBody>
                    <a:bodyPr/>
                    <a:lstStyle/>
                    <a:p>
                      <a:pPr algn="ctr" fontAlgn="t"/>
                      <a:r>
                        <a:rPr lang="it-IT" sz="1100" b="1" i="0" u="none" strike="noStrike" dirty="0" smtClean="0">
                          <a:solidFill>
                            <a:schemeClr val="bg1"/>
                          </a:solidFill>
                          <a:effectLst/>
                          <a:latin typeface="+mj-lt"/>
                          <a:cs typeface="Arial" panose="020B0604020202020204" pitchFamily="34" charset="0"/>
                        </a:rPr>
                        <a:t>746</a:t>
                      </a:r>
                      <a:endParaRPr lang="it-IT" sz="1100" b="1" i="0" u="none" strike="noStrike" dirty="0">
                        <a:solidFill>
                          <a:schemeClr val="bg1"/>
                        </a:solidFill>
                        <a:effectLst/>
                        <a:latin typeface="+mj-lt"/>
                        <a:cs typeface="Arial" panose="020B0604020202020204" pitchFamily="34" charset="0"/>
                      </a:endParaRPr>
                    </a:p>
                  </a:txBody>
                  <a:tcPr marL="6921" marR="6921" marT="6921" marB="0">
                    <a:solidFill>
                      <a:srgbClr val="C00000"/>
                    </a:solidFill>
                  </a:tcPr>
                </a:tc>
                <a:tc>
                  <a:txBody>
                    <a:bodyPr/>
                    <a:lstStyle/>
                    <a:p>
                      <a:pPr algn="ctr" fontAlgn="t"/>
                      <a:r>
                        <a:rPr lang="it-IT" sz="1100" b="1" i="0" u="none" strike="noStrike" dirty="0" smtClean="0">
                          <a:solidFill>
                            <a:schemeClr val="bg1"/>
                          </a:solidFill>
                          <a:effectLst/>
                          <a:latin typeface="+mj-lt"/>
                          <a:cs typeface="Arial" panose="020B0604020202020204" pitchFamily="34" charset="0"/>
                        </a:rPr>
                        <a:t>3</a:t>
                      </a:r>
                      <a:endParaRPr lang="it-IT" sz="1100" b="1" i="0" u="none" strike="noStrike" dirty="0">
                        <a:solidFill>
                          <a:schemeClr val="bg1"/>
                        </a:solidFill>
                        <a:effectLst/>
                        <a:latin typeface="+mj-lt"/>
                        <a:cs typeface="Arial" panose="020B0604020202020204" pitchFamily="34" charset="0"/>
                      </a:endParaRPr>
                    </a:p>
                  </a:txBody>
                  <a:tcPr marL="6921" marR="6921" marT="6921" marB="0">
                    <a:solidFill>
                      <a:srgbClr val="C00000"/>
                    </a:solidFill>
                  </a:tcPr>
                </a:tc>
                <a:tc>
                  <a:txBody>
                    <a:bodyPr/>
                    <a:lstStyle/>
                    <a:p>
                      <a:pPr algn="ctr" fontAlgn="t"/>
                      <a:r>
                        <a:rPr lang="it-IT" sz="1100" b="1" i="0" u="none" strike="noStrike" dirty="0" smtClean="0">
                          <a:solidFill>
                            <a:schemeClr val="bg1"/>
                          </a:solidFill>
                          <a:effectLst/>
                          <a:latin typeface="+mj-lt"/>
                          <a:cs typeface="Arial" panose="020B0604020202020204" pitchFamily="34" charset="0"/>
                        </a:rPr>
                        <a:t>527</a:t>
                      </a:r>
                      <a:endParaRPr lang="it-IT" sz="1100" b="1" i="0" u="none" strike="noStrike" dirty="0">
                        <a:solidFill>
                          <a:schemeClr val="bg1"/>
                        </a:solidFill>
                        <a:effectLst/>
                        <a:latin typeface="+mj-lt"/>
                        <a:cs typeface="Arial" panose="020B0604020202020204" pitchFamily="34" charset="0"/>
                      </a:endParaRPr>
                    </a:p>
                  </a:txBody>
                  <a:tcPr marL="6921" marR="6921" marT="6921" marB="0">
                    <a:solidFill>
                      <a:srgbClr val="C00000"/>
                    </a:solidFill>
                  </a:tcPr>
                </a:tc>
                <a:tc>
                  <a:txBody>
                    <a:bodyPr/>
                    <a:lstStyle/>
                    <a:p>
                      <a:pPr algn="ctr" fontAlgn="t"/>
                      <a:r>
                        <a:rPr lang="it-IT" sz="1100" b="1" i="0" u="none" strike="noStrike" dirty="0" smtClean="0">
                          <a:solidFill>
                            <a:schemeClr val="bg1"/>
                          </a:solidFill>
                          <a:effectLst/>
                          <a:latin typeface="+mj-lt"/>
                          <a:cs typeface="Arial" panose="020B0604020202020204" pitchFamily="34" charset="0"/>
                        </a:rPr>
                        <a:t>249</a:t>
                      </a:r>
                      <a:endParaRPr lang="it-IT" sz="1100" b="1" i="0" u="none" strike="noStrike" dirty="0">
                        <a:solidFill>
                          <a:schemeClr val="bg1"/>
                        </a:solidFill>
                        <a:effectLst/>
                        <a:latin typeface="+mj-lt"/>
                        <a:cs typeface="Arial" panose="020B0604020202020204" pitchFamily="34" charset="0"/>
                      </a:endParaRPr>
                    </a:p>
                  </a:txBody>
                  <a:tcPr marL="6921" marR="6921" marT="6921" marB="0">
                    <a:solidFill>
                      <a:srgbClr val="C00000"/>
                    </a:solidFill>
                  </a:tcPr>
                </a:tc>
                <a:tc>
                  <a:txBody>
                    <a:bodyPr/>
                    <a:lstStyle/>
                    <a:p>
                      <a:pPr algn="ctr" fontAlgn="t"/>
                      <a:r>
                        <a:rPr lang="it-IT" sz="1100" b="1" i="0" u="none" strike="noStrike" dirty="0" smtClean="0">
                          <a:solidFill>
                            <a:schemeClr val="bg1"/>
                          </a:solidFill>
                          <a:effectLst/>
                          <a:latin typeface="+mj-lt"/>
                          <a:cs typeface="Arial" panose="020B0604020202020204" pitchFamily="34" charset="0"/>
                        </a:rPr>
                        <a:t>2082</a:t>
                      </a:r>
                      <a:endParaRPr lang="it-IT" sz="1100" b="1" i="0" u="none" strike="noStrike" dirty="0">
                        <a:solidFill>
                          <a:schemeClr val="bg1"/>
                        </a:solidFill>
                        <a:effectLst/>
                        <a:latin typeface="+mj-lt"/>
                        <a:cs typeface="Arial" panose="020B0604020202020204" pitchFamily="34" charset="0"/>
                      </a:endParaRPr>
                    </a:p>
                  </a:txBody>
                  <a:tcPr marL="6921" marR="6921" marT="6921" marB="0">
                    <a:solidFill>
                      <a:srgbClr val="C00000"/>
                    </a:solidFill>
                  </a:tcPr>
                </a:tc>
              </a:tr>
            </a:tbl>
          </a:graphicData>
        </a:graphic>
      </p:graphicFrame>
      <p:sp>
        <p:nvSpPr>
          <p:cNvPr id="5" name="Rettangolo 4"/>
          <p:cNvSpPr/>
          <p:nvPr/>
        </p:nvSpPr>
        <p:spPr>
          <a:xfrm>
            <a:off x="0" y="116632"/>
            <a:ext cx="9144000" cy="575157"/>
          </a:xfrm>
          <a:prstGeom prst="rect">
            <a:avLst/>
          </a:prstGeom>
        </p:spPr>
        <p:txBody>
          <a:bodyPr wrap="square">
            <a:spAutoFit/>
          </a:bodyPr>
          <a:lstStyle/>
          <a:p>
            <a:pPr algn="ctr">
              <a:lnSpc>
                <a:spcPts val="1019"/>
              </a:lnSpc>
              <a:spcBef>
                <a:spcPts val="51"/>
              </a:spcBef>
            </a:pPr>
            <a:r>
              <a:rPr lang="it-IT" dirty="0" smtClean="0">
                <a:solidFill>
                  <a:srgbClr val="16385F"/>
                </a:solidFill>
                <a:latin typeface="Arial"/>
                <a:cs typeface="Arial"/>
              </a:rPr>
              <a:t> </a:t>
            </a:r>
            <a:endParaRPr lang="it-IT" sz="2000" b="1" dirty="0">
              <a:latin typeface="Trebuchet MS" panose="020B0603020202020204" pitchFamily="34" charset="0"/>
              <a:cs typeface="Arial"/>
            </a:endParaRPr>
          </a:p>
          <a:p>
            <a:pPr marL="370903" marR="382219" algn="ctr">
              <a:lnSpc>
                <a:spcPct val="95825"/>
              </a:lnSpc>
              <a:spcBef>
                <a:spcPts val="29"/>
              </a:spcBef>
            </a:pPr>
            <a:r>
              <a:rPr lang="it-IT" sz="2400" b="1" dirty="0">
                <a:solidFill>
                  <a:srgbClr val="16385F"/>
                </a:solidFill>
                <a:latin typeface="Trebuchet MS" panose="020B0603020202020204" pitchFamily="34" charset="0"/>
                <a:cs typeface="Arial"/>
              </a:rPr>
              <a:t>Totali docenti per dipartimento e carriera </a:t>
            </a:r>
            <a:endParaRPr lang="it-IT" sz="2400" b="1" dirty="0" smtClean="0">
              <a:solidFill>
                <a:srgbClr val="16385F"/>
              </a:solidFill>
              <a:latin typeface="Trebuchet MS" panose="020B0603020202020204" pitchFamily="34" charset="0"/>
              <a:cs typeface="Arial"/>
            </a:endParaRPr>
          </a:p>
        </p:txBody>
      </p:sp>
    </p:spTree>
    <p:extLst>
      <p:ext uri="{BB962C8B-B14F-4D97-AF65-F5344CB8AC3E}">
        <p14:creationId xmlns:p14="http://schemas.microsoft.com/office/powerpoint/2010/main" val="4113525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31971109"/>
              </p:ext>
            </p:extLst>
          </p:nvPr>
        </p:nvGraphicFramePr>
        <p:xfrm>
          <a:off x="467544" y="1412776"/>
          <a:ext cx="7560840" cy="2247123"/>
        </p:xfrm>
        <a:graphic>
          <a:graphicData uri="http://schemas.openxmlformats.org/drawingml/2006/table">
            <a:tbl>
              <a:tblPr firstRow="1" firstCol="1" bandRow="1">
                <a:tableStyleId>{5C22544A-7EE6-4342-B048-85BDC9FD1C3A}</a:tableStyleId>
              </a:tblPr>
              <a:tblGrid>
                <a:gridCol w="1256854"/>
                <a:gridCol w="851458"/>
                <a:gridCol w="848991"/>
                <a:gridCol w="1041219"/>
                <a:gridCol w="872405"/>
                <a:gridCol w="654303"/>
                <a:gridCol w="1235907"/>
                <a:gridCol w="799703"/>
              </a:tblGrid>
              <a:tr h="407475">
                <a:tc>
                  <a:txBody>
                    <a:bodyPr/>
                    <a:lstStyle/>
                    <a:p>
                      <a:pPr algn="l" fontAlgn="t"/>
                      <a:r>
                        <a:rPr lang="it-IT" sz="1200" u="none" strike="noStrike" dirty="0">
                          <a:effectLst/>
                          <a:latin typeface="+mj-lt"/>
                        </a:rPr>
                        <a:t> </a:t>
                      </a:r>
                      <a:endParaRPr lang="it-IT" sz="1200" b="0" i="0" u="none" strike="noStrike" dirty="0">
                        <a:solidFill>
                          <a:srgbClr val="000000"/>
                        </a:solidFill>
                        <a:effectLst/>
                        <a:latin typeface="+mj-lt"/>
                      </a:endParaRPr>
                    </a:p>
                  </a:txBody>
                  <a:tcPr marL="7509" marR="7509" marT="7509" marB="0">
                    <a:lnB w="12700" cap="flat" cmpd="sng" algn="ctr">
                      <a:solidFill>
                        <a:schemeClr val="tx2"/>
                      </a:solidFill>
                      <a:prstDash val="solid"/>
                      <a:round/>
                      <a:headEnd type="none" w="med" len="med"/>
                      <a:tailEnd type="none" w="med" len="med"/>
                    </a:lnB>
                    <a:solidFill>
                      <a:schemeClr val="bg1"/>
                    </a:solidFill>
                  </a:tcPr>
                </a:tc>
                <a:tc>
                  <a:txBody>
                    <a:bodyPr/>
                    <a:lstStyle/>
                    <a:p>
                      <a:pPr algn="l" fontAlgn="t"/>
                      <a:r>
                        <a:rPr lang="it-IT" sz="1200" u="none" strike="noStrike" dirty="0">
                          <a:effectLst/>
                          <a:latin typeface="+mj-lt"/>
                        </a:rPr>
                        <a:t>Prof. </a:t>
                      </a:r>
                      <a:r>
                        <a:rPr lang="it-IT" sz="1200" u="none" strike="noStrike" dirty="0" smtClean="0">
                          <a:effectLst/>
                          <a:latin typeface="+mj-lt"/>
                        </a:rPr>
                        <a:t>I</a:t>
                      </a:r>
                      <a:r>
                        <a:rPr lang="it-IT" sz="1200" u="none" strike="noStrike" baseline="0" dirty="0" smtClean="0">
                          <a:effectLst/>
                          <a:latin typeface="+mj-lt"/>
                        </a:rPr>
                        <a:t> fascia</a:t>
                      </a:r>
                      <a:endParaRPr lang="it-IT" sz="1200" b="0" i="0" u="none" strike="noStrike" dirty="0">
                        <a:solidFill>
                          <a:srgbClr val="000000"/>
                        </a:solidFill>
                        <a:effectLst/>
                        <a:latin typeface="+mj-lt"/>
                      </a:endParaRPr>
                    </a:p>
                  </a:txBody>
                  <a:tcPr marL="7509" marR="7509" marT="7509" marB="0">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l" fontAlgn="t"/>
                      <a:r>
                        <a:rPr lang="it-IT" sz="1200" u="none" strike="noStrike" dirty="0">
                          <a:effectLst/>
                          <a:latin typeface="+mj-lt"/>
                        </a:rPr>
                        <a:t>Prof. </a:t>
                      </a:r>
                      <a:r>
                        <a:rPr lang="it-IT" sz="1200" u="none" strike="noStrike" baseline="0" dirty="0" smtClean="0">
                          <a:effectLst/>
                          <a:latin typeface="+mj-lt"/>
                        </a:rPr>
                        <a:t> II fascia</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l" fontAlgn="t"/>
                      <a:r>
                        <a:rPr lang="it-IT" sz="1200" u="none" strike="noStrike" dirty="0">
                          <a:effectLst/>
                          <a:latin typeface="+mj-lt"/>
                        </a:rPr>
                        <a:t>Prof. </a:t>
                      </a:r>
                      <a:r>
                        <a:rPr lang="it-IT" sz="1200" u="none" strike="noStrike" dirty="0" smtClean="0">
                          <a:effectLst/>
                          <a:latin typeface="+mj-lt"/>
                        </a:rPr>
                        <a:t>Straordinario</a:t>
                      </a:r>
                    </a:p>
                    <a:p>
                      <a:pPr algn="l" fontAlgn="t"/>
                      <a:r>
                        <a:rPr lang="it-IT" sz="1200" b="0" i="0" u="none" strike="noStrike" dirty="0" smtClean="0">
                          <a:solidFill>
                            <a:schemeClr val="bg1"/>
                          </a:solidFill>
                          <a:effectLst/>
                          <a:latin typeface="+mj-lt"/>
                        </a:rPr>
                        <a:t>TD</a:t>
                      </a:r>
                      <a:endParaRPr lang="it-IT" sz="1200" b="0" i="0" u="none" strike="noStrike" dirty="0">
                        <a:solidFill>
                          <a:schemeClr val="bg1"/>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l" fontAlgn="t"/>
                      <a:r>
                        <a:rPr lang="it-IT" sz="1200" u="none" strike="noStrike" dirty="0">
                          <a:effectLst/>
                          <a:latin typeface="+mj-lt"/>
                        </a:rPr>
                        <a:t>Ricercatore</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l" fontAlgn="t"/>
                      <a:r>
                        <a:rPr lang="it-IT" sz="1200" u="none" strike="noStrike" dirty="0">
                          <a:effectLst/>
                          <a:latin typeface="+mj-lt"/>
                        </a:rPr>
                        <a:t>Ricercatore</a:t>
                      </a:r>
                      <a:br>
                        <a:rPr lang="it-IT" sz="1200" u="none" strike="noStrike" dirty="0">
                          <a:effectLst/>
                          <a:latin typeface="+mj-lt"/>
                        </a:rPr>
                      </a:br>
                      <a:r>
                        <a:rPr lang="it-IT" sz="1200" u="none" strike="noStrike" dirty="0">
                          <a:effectLst/>
                          <a:latin typeface="+mj-lt"/>
                        </a:rPr>
                        <a:t>Confermato</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l" fontAlgn="t"/>
                      <a:r>
                        <a:rPr lang="it-IT" sz="1200" u="none" strike="noStrike" dirty="0">
                          <a:effectLst/>
                          <a:latin typeface="+mj-lt"/>
                        </a:rPr>
                        <a:t>Ricercatore a Tempo</a:t>
                      </a:r>
                      <a:br>
                        <a:rPr lang="it-IT" sz="1200" u="none" strike="noStrike" dirty="0">
                          <a:effectLst/>
                          <a:latin typeface="+mj-lt"/>
                        </a:rPr>
                      </a:br>
                      <a:r>
                        <a:rPr lang="it-IT" sz="1200" u="none" strike="noStrike" dirty="0">
                          <a:effectLst/>
                          <a:latin typeface="+mj-lt"/>
                        </a:rPr>
                        <a:t>Determinato</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l" fontAlgn="t"/>
                      <a:r>
                        <a:rPr lang="it-IT" sz="1200" b="1" u="none" strike="noStrike" dirty="0">
                          <a:solidFill>
                            <a:schemeClr val="bg1"/>
                          </a:solidFill>
                          <a:effectLst/>
                          <a:latin typeface="+mj-lt"/>
                        </a:rPr>
                        <a:t>Totale complessivo</a:t>
                      </a:r>
                      <a:endParaRPr lang="it-IT" sz="1200" b="1" i="0" u="none" strike="noStrike" dirty="0">
                        <a:solidFill>
                          <a:schemeClr val="bg1"/>
                        </a:solidFill>
                        <a:effectLst/>
                        <a:latin typeface="+mj-lt"/>
                      </a:endParaRPr>
                    </a:p>
                  </a:txBody>
                  <a:tcPr marL="7509" marR="7509" marT="7509" marB="0">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C00000"/>
                    </a:solidFill>
                  </a:tcPr>
                </a:tc>
              </a:tr>
              <a:tr h="139663">
                <a:tc>
                  <a:txBody>
                    <a:bodyPr/>
                    <a:lstStyle/>
                    <a:p>
                      <a:pPr algn="l" fontAlgn="t"/>
                      <a:r>
                        <a:rPr lang="it-IT" sz="1200" u="none" strike="noStrike" dirty="0">
                          <a:effectLst/>
                          <a:latin typeface="+mj-lt"/>
                        </a:rPr>
                        <a:t>I Fascia</a:t>
                      </a:r>
                      <a:endParaRPr lang="it-IT" sz="1200" b="0" i="0" u="none" strike="noStrike" dirty="0">
                        <a:solidFill>
                          <a:srgbClr val="000000"/>
                        </a:solidFill>
                        <a:effectLst/>
                        <a:latin typeface="+mj-lt"/>
                      </a:endParaRPr>
                    </a:p>
                  </a:txBody>
                  <a:tcPr marL="7509" marR="7509" marT="7509" marB="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it-IT" sz="1200" u="none" strike="noStrike" dirty="0">
                          <a:effectLst/>
                          <a:latin typeface="+mj-lt"/>
                        </a:rPr>
                        <a:t> </a:t>
                      </a:r>
                      <a:r>
                        <a:rPr lang="it-IT" sz="1200" u="none" strike="noStrike" dirty="0" smtClean="0">
                          <a:effectLst/>
                          <a:latin typeface="+mj-lt"/>
                        </a:rPr>
                        <a:t>557</a:t>
                      </a:r>
                      <a:endParaRPr lang="it-IT" sz="1200" b="0" i="0" u="none" strike="noStrike" dirty="0">
                        <a:solidFill>
                          <a:srgbClr val="000000"/>
                        </a:solidFill>
                        <a:effectLst/>
                        <a:latin typeface="+mj-lt"/>
                      </a:endParaRPr>
                    </a:p>
                  </a:txBody>
                  <a:tcPr marL="7509" marR="7509" marT="7509" marB="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dirty="0">
                          <a:effectLst/>
                          <a:latin typeface="+mj-lt"/>
                        </a:rPr>
                        <a:t> </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it-IT" sz="1200" b="1" u="none" strike="noStrike" dirty="0" smtClean="0">
                          <a:solidFill>
                            <a:schemeClr val="bg1"/>
                          </a:solidFill>
                          <a:effectLst/>
                          <a:latin typeface="+mj-lt"/>
                        </a:rPr>
                        <a:t>557</a:t>
                      </a:r>
                      <a:endParaRPr lang="it-IT" sz="1200" b="1" i="0" u="none" strike="noStrike" dirty="0">
                        <a:solidFill>
                          <a:schemeClr val="bg1"/>
                        </a:solidFill>
                        <a:effectLst/>
                        <a:latin typeface="+mj-lt"/>
                      </a:endParaRPr>
                    </a:p>
                  </a:txBody>
                  <a:tcPr marL="7509" marR="7509" marT="7509"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00000"/>
                    </a:solidFill>
                  </a:tcPr>
                </a:tc>
              </a:tr>
              <a:tr h="139663">
                <a:tc>
                  <a:txBody>
                    <a:bodyPr/>
                    <a:lstStyle/>
                    <a:p>
                      <a:pPr algn="l" fontAlgn="t"/>
                      <a:r>
                        <a:rPr lang="it-IT" sz="1200" u="none" strike="noStrike" dirty="0">
                          <a:effectLst/>
                          <a:latin typeface="+mj-lt"/>
                        </a:rPr>
                        <a:t>II Fascia</a:t>
                      </a:r>
                      <a:endParaRPr lang="it-IT" sz="1200" b="0" i="0" u="none" strike="noStrike" dirty="0">
                        <a:solidFill>
                          <a:srgbClr val="000000"/>
                        </a:solidFill>
                        <a:effectLst/>
                        <a:latin typeface="+mj-lt"/>
                      </a:endParaRPr>
                    </a:p>
                  </a:txBody>
                  <a:tcPr marL="7509" marR="7509" marT="7509" marB="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endParaRPr lang="it-IT" sz="1200" b="0" i="0" u="none" strike="noStrike" dirty="0">
                        <a:solidFill>
                          <a:srgbClr val="000000"/>
                        </a:solidFill>
                        <a:effectLst/>
                        <a:latin typeface="+mj-lt"/>
                      </a:endParaRPr>
                    </a:p>
                  </a:txBody>
                  <a:tcPr marL="7509" marR="7509" marT="7509" marB="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it-IT" sz="1200" b="0" i="0" u="none" strike="noStrike" dirty="0" smtClean="0">
                          <a:solidFill>
                            <a:srgbClr val="000000"/>
                          </a:solidFill>
                          <a:effectLst/>
                          <a:latin typeface="+mj-lt"/>
                        </a:rPr>
                        <a:t>746</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dirty="0">
                          <a:effectLst/>
                          <a:latin typeface="+mj-lt"/>
                        </a:rPr>
                        <a:t> </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it-IT" sz="1200" b="1" i="0" u="none" strike="noStrike" dirty="0" smtClean="0">
                          <a:solidFill>
                            <a:schemeClr val="bg1"/>
                          </a:solidFill>
                          <a:effectLst/>
                          <a:latin typeface="+mj-lt"/>
                        </a:rPr>
                        <a:t>746</a:t>
                      </a:r>
                      <a:endParaRPr lang="it-IT" sz="1200" b="1" i="0" u="none" strike="noStrike" dirty="0">
                        <a:solidFill>
                          <a:schemeClr val="bg1"/>
                        </a:solidFill>
                        <a:effectLst/>
                        <a:latin typeface="+mj-lt"/>
                      </a:endParaRPr>
                    </a:p>
                  </a:txBody>
                  <a:tcPr marL="7509" marR="7509" marT="7509"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00000"/>
                    </a:solidFill>
                  </a:tcPr>
                </a:tc>
              </a:tr>
              <a:tr h="139663">
                <a:tc>
                  <a:txBody>
                    <a:bodyPr/>
                    <a:lstStyle/>
                    <a:p>
                      <a:pPr algn="l" fontAlgn="t"/>
                      <a:r>
                        <a:rPr lang="it-IT" sz="1200" u="none" strike="noStrike" dirty="0" smtClean="0">
                          <a:effectLst/>
                          <a:latin typeface="+mj-lt"/>
                        </a:rPr>
                        <a:t>Prof. Straordinario</a:t>
                      </a:r>
                      <a:r>
                        <a:rPr lang="it-IT" sz="1200" u="none" strike="noStrike" baseline="0" dirty="0" smtClean="0">
                          <a:effectLst/>
                          <a:latin typeface="+mj-lt"/>
                        </a:rPr>
                        <a:t> TD</a:t>
                      </a:r>
                      <a:endParaRPr lang="it-IT" sz="1200" b="0" i="0" u="none" strike="noStrike" dirty="0">
                        <a:solidFill>
                          <a:srgbClr val="000000"/>
                        </a:solidFill>
                        <a:effectLst/>
                        <a:latin typeface="+mj-lt"/>
                      </a:endParaRPr>
                    </a:p>
                  </a:txBody>
                  <a:tcPr marL="7509" marR="7509" marT="7509" marB="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dirty="0">
                          <a:effectLst/>
                          <a:latin typeface="+mj-lt"/>
                        </a:rPr>
                        <a:t> </a:t>
                      </a:r>
                      <a:endParaRPr lang="it-IT" sz="1200" b="0" i="0" u="none" strike="noStrike" dirty="0">
                        <a:solidFill>
                          <a:srgbClr val="000000"/>
                        </a:solidFill>
                        <a:effectLst/>
                        <a:latin typeface="+mj-lt"/>
                      </a:endParaRPr>
                    </a:p>
                  </a:txBody>
                  <a:tcPr marL="7509" marR="7509" marT="7509" marB="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it-IT" sz="1200" u="none" strike="noStrike" dirty="0">
                          <a:effectLst/>
                          <a:latin typeface="+mj-lt"/>
                        </a:rPr>
                        <a:t> </a:t>
                      </a:r>
                      <a:r>
                        <a:rPr lang="it-IT" sz="1200" u="none" strike="noStrike" dirty="0" smtClean="0">
                          <a:effectLst/>
                          <a:latin typeface="+mj-lt"/>
                        </a:rPr>
                        <a:t>3</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it-IT" sz="1200" b="1" i="0" u="none" strike="noStrike" dirty="0">
                          <a:solidFill>
                            <a:schemeClr val="bg1"/>
                          </a:solidFill>
                          <a:effectLst/>
                          <a:latin typeface="+mj-lt"/>
                        </a:rPr>
                        <a:t>3</a:t>
                      </a:r>
                    </a:p>
                  </a:txBody>
                  <a:tcPr marL="7509" marR="7509" marT="7509"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00000"/>
                    </a:solidFill>
                  </a:tcPr>
                </a:tc>
              </a:tr>
              <a:tr h="139663">
                <a:tc>
                  <a:txBody>
                    <a:bodyPr/>
                    <a:lstStyle/>
                    <a:p>
                      <a:pPr algn="l" fontAlgn="t"/>
                      <a:r>
                        <a:rPr lang="it-IT" sz="1200" u="none" strike="noStrike" dirty="0">
                          <a:effectLst/>
                          <a:latin typeface="+mj-lt"/>
                        </a:rPr>
                        <a:t>Ricercatori</a:t>
                      </a:r>
                      <a:endParaRPr lang="it-IT" sz="1200" b="0" i="0" u="none" strike="noStrike" dirty="0">
                        <a:solidFill>
                          <a:srgbClr val="000000"/>
                        </a:solidFill>
                        <a:effectLst/>
                        <a:latin typeface="+mj-lt"/>
                      </a:endParaRPr>
                    </a:p>
                  </a:txBody>
                  <a:tcPr marL="7509" marR="7509" marT="7509" marB="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dirty="0">
                          <a:effectLst/>
                          <a:latin typeface="+mj-lt"/>
                        </a:rPr>
                        <a:t> </a:t>
                      </a:r>
                      <a:endParaRPr lang="it-IT" sz="1200" b="0" i="0" u="none" strike="noStrike" dirty="0">
                        <a:solidFill>
                          <a:srgbClr val="000000"/>
                        </a:solidFill>
                        <a:effectLst/>
                        <a:latin typeface="+mj-lt"/>
                      </a:endParaRPr>
                    </a:p>
                  </a:txBody>
                  <a:tcPr marL="7509" marR="7509" marT="7509" marB="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dirty="0">
                          <a:effectLst/>
                          <a:latin typeface="+mj-lt"/>
                        </a:rPr>
                        <a:t> </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it-IT" sz="1200" b="0" i="0" u="none" strike="noStrike" dirty="0" smtClean="0">
                          <a:solidFill>
                            <a:schemeClr val="dk1"/>
                          </a:solidFill>
                          <a:effectLst/>
                          <a:latin typeface="+mj-lt"/>
                        </a:rPr>
                        <a:t>527</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dirty="0">
                          <a:effectLst/>
                          <a:latin typeface="+mj-lt"/>
                        </a:rPr>
                        <a:t> </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it-IT" sz="1200" b="1" i="0" u="none" strike="noStrike" dirty="0" smtClean="0">
                          <a:solidFill>
                            <a:schemeClr val="bg1"/>
                          </a:solidFill>
                          <a:effectLst/>
                          <a:latin typeface="+mj-lt"/>
                        </a:rPr>
                        <a:t>527</a:t>
                      </a:r>
                      <a:endParaRPr lang="it-IT" sz="1200" b="1" i="0" u="none" strike="noStrike" dirty="0">
                        <a:solidFill>
                          <a:schemeClr val="bg1"/>
                        </a:solidFill>
                        <a:effectLst/>
                        <a:latin typeface="+mj-lt"/>
                      </a:endParaRPr>
                    </a:p>
                  </a:txBody>
                  <a:tcPr marL="7509" marR="7509" marT="7509"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00000"/>
                    </a:solidFill>
                  </a:tcPr>
                </a:tc>
              </a:tr>
              <a:tr h="139663">
                <a:tc>
                  <a:txBody>
                    <a:bodyPr/>
                    <a:lstStyle/>
                    <a:p>
                      <a:pPr algn="l" fontAlgn="t"/>
                      <a:r>
                        <a:rPr lang="it-IT" sz="1200" u="none" strike="noStrike">
                          <a:effectLst/>
                          <a:latin typeface="+mj-lt"/>
                        </a:rPr>
                        <a:t>Ricercatori Tempo Determinato</a:t>
                      </a:r>
                      <a:endParaRPr lang="it-IT" sz="1200" b="0" i="0" u="none" strike="noStrike">
                        <a:solidFill>
                          <a:srgbClr val="000000"/>
                        </a:solidFill>
                        <a:effectLst/>
                        <a:latin typeface="+mj-lt"/>
                      </a:endParaRPr>
                    </a:p>
                  </a:txBody>
                  <a:tcPr marL="7509" marR="7509" marT="7509" marB="0">
                    <a:lnT w="12700" cap="flat" cmpd="sng" algn="ctr">
                      <a:solidFill>
                        <a:schemeClr val="tx2"/>
                      </a:solidFill>
                      <a:prstDash val="solid"/>
                      <a:round/>
                      <a:headEnd type="none" w="med" len="med"/>
                      <a:tailEnd type="none" w="med" len="med"/>
                    </a:lnT>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dirty="0">
                          <a:effectLst/>
                          <a:latin typeface="+mj-lt"/>
                        </a:rPr>
                        <a:t> </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a:effectLst/>
                          <a:latin typeface="+mj-lt"/>
                        </a:rPr>
                        <a:t> </a:t>
                      </a:r>
                      <a:endParaRPr lang="it-IT" sz="1200" b="0" i="0" u="none" strike="noStrike">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t"/>
                      <a:r>
                        <a:rPr lang="it-IT" sz="1200" u="none" strike="noStrike" dirty="0">
                          <a:effectLst/>
                          <a:latin typeface="+mj-lt"/>
                        </a:rPr>
                        <a:t> </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it-IT" sz="1200" u="none" strike="noStrike" dirty="0">
                          <a:effectLst/>
                          <a:latin typeface="+mj-lt"/>
                        </a:rPr>
                        <a:t>2</a:t>
                      </a:r>
                      <a:r>
                        <a:rPr lang="it-IT" sz="1200" u="none" strike="noStrike" dirty="0" smtClean="0">
                          <a:effectLst/>
                          <a:latin typeface="+mj-lt"/>
                        </a:rPr>
                        <a:t>49</a:t>
                      </a:r>
                      <a:endParaRPr lang="it-IT" sz="1200" b="0" i="0" u="none" strike="noStrike" dirty="0">
                        <a:solidFill>
                          <a:srgbClr val="000000"/>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it-IT" sz="1200" b="1" u="none" strike="noStrike" dirty="0">
                          <a:solidFill>
                            <a:schemeClr val="bg1"/>
                          </a:solidFill>
                          <a:effectLst/>
                          <a:latin typeface="+mj-lt"/>
                        </a:rPr>
                        <a:t>2</a:t>
                      </a:r>
                      <a:r>
                        <a:rPr lang="it-IT" sz="1200" b="1" u="none" strike="noStrike" dirty="0" smtClean="0">
                          <a:solidFill>
                            <a:schemeClr val="bg1"/>
                          </a:solidFill>
                          <a:effectLst/>
                          <a:latin typeface="+mj-lt"/>
                        </a:rPr>
                        <a:t>49</a:t>
                      </a:r>
                      <a:endParaRPr lang="it-IT" sz="1200" b="1" i="0" u="none" strike="noStrike" dirty="0">
                        <a:solidFill>
                          <a:schemeClr val="bg1"/>
                        </a:solidFill>
                        <a:effectLst/>
                        <a:latin typeface="+mj-lt"/>
                      </a:endParaRPr>
                    </a:p>
                  </a:txBody>
                  <a:tcPr marL="7509" marR="7509" marT="7509"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00000"/>
                    </a:solidFill>
                  </a:tcPr>
                </a:tc>
              </a:tr>
              <a:tr h="139663">
                <a:tc>
                  <a:txBody>
                    <a:bodyPr/>
                    <a:lstStyle/>
                    <a:p>
                      <a:pPr algn="l" fontAlgn="t"/>
                      <a:r>
                        <a:rPr lang="it-IT" sz="1200" b="1" u="none" strike="noStrike" dirty="0">
                          <a:solidFill>
                            <a:schemeClr val="bg1"/>
                          </a:solidFill>
                          <a:effectLst/>
                          <a:latin typeface="+mj-lt"/>
                        </a:rPr>
                        <a:t>Totale complessivo</a:t>
                      </a:r>
                      <a:endParaRPr lang="it-IT" sz="1200" b="1" i="0" u="none" strike="noStrike" dirty="0">
                        <a:solidFill>
                          <a:schemeClr val="bg1"/>
                        </a:solidFill>
                        <a:effectLst/>
                        <a:latin typeface="+mj-lt"/>
                      </a:endParaRPr>
                    </a:p>
                  </a:txBody>
                  <a:tcPr marL="7509" marR="7509" marT="7509" marB="0">
                    <a:solidFill>
                      <a:srgbClr val="C00000"/>
                    </a:solidFill>
                  </a:tcPr>
                </a:tc>
                <a:tc>
                  <a:txBody>
                    <a:bodyPr/>
                    <a:lstStyle/>
                    <a:p>
                      <a:pPr algn="ctr" fontAlgn="t"/>
                      <a:r>
                        <a:rPr lang="it-IT" sz="1200" b="1" i="0" u="none" strike="noStrike" dirty="0" smtClean="0">
                          <a:solidFill>
                            <a:schemeClr val="bg1"/>
                          </a:solidFill>
                          <a:effectLst/>
                          <a:latin typeface="+mj-lt"/>
                        </a:rPr>
                        <a:t>557</a:t>
                      </a:r>
                      <a:endParaRPr lang="it-IT" sz="1200" b="1" i="0" u="none" strike="noStrike" dirty="0">
                        <a:solidFill>
                          <a:schemeClr val="bg1"/>
                        </a:solidFill>
                        <a:effectLst/>
                        <a:latin typeface="+mj-lt"/>
                      </a:endParaRPr>
                    </a:p>
                  </a:txBody>
                  <a:tcPr marL="7509" marR="7509" marT="7509" marB="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C00000"/>
                    </a:solidFill>
                  </a:tcPr>
                </a:tc>
                <a:tc>
                  <a:txBody>
                    <a:bodyPr/>
                    <a:lstStyle/>
                    <a:p>
                      <a:pPr algn="ctr" fontAlgn="t"/>
                      <a:r>
                        <a:rPr lang="it-IT" sz="1200" b="1" i="0" u="none" strike="noStrike" dirty="0" smtClean="0">
                          <a:solidFill>
                            <a:schemeClr val="bg1"/>
                          </a:solidFill>
                          <a:effectLst/>
                          <a:latin typeface="+mj-lt"/>
                        </a:rPr>
                        <a:t>746</a:t>
                      </a:r>
                      <a:endParaRPr lang="it-IT" sz="1200" b="1" i="0" u="none" strike="noStrike" dirty="0">
                        <a:solidFill>
                          <a:schemeClr val="bg1"/>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C00000"/>
                    </a:solidFill>
                  </a:tcPr>
                </a:tc>
                <a:tc>
                  <a:txBody>
                    <a:bodyPr/>
                    <a:lstStyle/>
                    <a:p>
                      <a:pPr algn="ctr" fontAlgn="t"/>
                      <a:r>
                        <a:rPr lang="it-IT" sz="1200" b="1" i="0" u="none" strike="noStrike" dirty="0" smtClean="0">
                          <a:solidFill>
                            <a:schemeClr val="bg1"/>
                          </a:solidFill>
                          <a:effectLst/>
                          <a:latin typeface="+mj-lt"/>
                        </a:rPr>
                        <a:t>3</a:t>
                      </a:r>
                      <a:endParaRPr lang="it-IT" sz="1200" b="1" i="0" u="none" strike="noStrike" dirty="0">
                        <a:solidFill>
                          <a:schemeClr val="bg1"/>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C00000"/>
                    </a:solidFill>
                  </a:tcPr>
                </a:tc>
                <a:tc>
                  <a:txBody>
                    <a:bodyPr/>
                    <a:lstStyle/>
                    <a:p>
                      <a:pPr algn="ctr" fontAlgn="t"/>
                      <a:r>
                        <a:rPr lang="it-IT" sz="1200" b="1" i="0" u="none" strike="noStrike" dirty="0" smtClean="0">
                          <a:solidFill>
                            <a:schemeClr val="bg1"/>
                          </a:solidFill>
                          <a:effectLst/>
                          <a:latin typeface="+mj-lt"/>
                        </a:rPr>
                        <a:t>527</a:t>
                      </a:r>
                      <a:endParaRPr lang="it-IT" sz="1200" b="1" i="0" u="none" strike="noStrike" dirty="0">
                        <a:solidFill>
                          <a:schemeClr val="bg1"/>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C00000"/>
                    </a:solidFill>
                  </a:tcPr>
                </a:tc>
                <a:tc>
                  <a:txBody>
                    <a:bodyPr/>
                    <a:lstStyle/>
                    <a:p>
                      <a:pPr algn="l" fontAlgn="t"/>
                      <a:r>
                        <a:rPr lang="it-IT" sz="1200" b="1" u="none" strike="noStrike" dirty="0">
                          <a:solidFill>
                            <a:schemeClr val="bg1"/>
                          </a:solidFill>
                          <a:effectLst/>
                          <a:latin typeface="+mj-lt"/>
                        </a:rPr>
                        <a:t> </a:t>
                      </a:r>
                      <a:endParaRPr lang="it-IT" sz="1200" b="1" i="0" u="none" strike="noStrike" dirty="0">
                        <a:solidFill>
                          <a:schemeClr val="bg1"/>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C00000"/>
                    </a:solidFill>
                  </a:tcPr>
                </a:tc>
                <a:tc>
                  <a:txBody>
                    <a:bodyPr/>
                    <a:lstStyle/>
                    <a:p>
                      <a:pPr algn="ctr" fontAlgn="t"/>
                      <a:r>
                        <a:rPr lang="it-IT" sz="1200" b="1" u="none" strike="noStrike" dirty="0">
                          <a:solidFill>
                            <a:schemeClr val="bg1"/>
                          </a:solidFill>
                          <a:effectLst/>
                          <a:latin typeface="+mj-lt"/>
                        </a:rPr>
                        <a:t>2</a:t>
                      </a:r>
                      <a:r>
                        <a:rPr lang="it-IT" sz="1200" b="1" u="none" strike="noStrike" dirty="0" smtClean="0">
                          <a:solidFill>
                            <a:schemeClr val="bg1"/>
                          </a:solidFill>
                          <a:effectLst/>
                          <a:latin typeface="+mj-lt"/>
                        </a:rPr>
                        <a:t>49</a:t>
                      </a:r>
                      <a:endParaRPr lang="it-IT" sz="1200" b="1" i="0" u="none" strike="noStrike" dirty="0">
                        <a:solidFill>
                          <a:schemeClr val="bg1"/>
                        </a:solidFill>
                        <a:effectLst/>
                        <a:latin typeface="+mj-lt"/>
                      </a:endParaRPr>
                    </a:p>
                  </a:txBody>
                  <a:tcPr marL="7509" marR="7509" marT="7509"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C00000"/>
                    </a:solidFill>
                  </a:tcPr>
                </a:tc>
                <a:tc>
                  <a:txBody>
                    <a:bodyPr/>
                    <a:lstStyle/>
                    <a:p>
                      <a:pPr algn="ctr" fontAlgn="t"/>
                      <a:r>
                        <a:rPr lang="it-IT" sz="1200" b="1" u="none" strike="noStrike" dirty="0" smtClean="0">
                          <a:solidFill>
                            <a:schemeClr val="bg1"/>
                          </a:solidFill>
                          <a:effectLst/>
                          <a:latin typeface="+mj-lt"/>
                        </a:rPr>
                        <a:t>2082</a:t>
                      </a:r>
                      <a:endParaRPr lang="it-IT" sz="1200" b="1" i="0" u="none" strike="noStrike" dirty="0">
                        <a:solidFill>
                          <a:schemeClr val="bg1"/>
                        </a:solidFill>
                        <a:effectLst/>
                        <a:latin typeface="+mj-lt"/>
                      </a:endParaRPr>
                    </a:p>
                  </a:txBody>
                  <a:tcPr marL="7509" marR="7509" marT="7509"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rgbClr val="C00000"/>
                    </a:solidFill>
                  </a:tcPr>
                </a:tc>
              </a:tr>
            </a:tbl>
          </a:graphicData>
        </a:graphic>
      </p:graphicFrame>
      <p:sp>
        <p:nvSpPr>
          <p:cNvPr id="6" name="Rettangolo 5"/>
          <p:cNvSpPr/>
          <p:nvPr/>
        </p:nvSpPr>
        <p:spPr>
          <a:xfrm>
            <a:off x="179512" y="262389"/>
            <a:ext cx="8352928" cy="461665"/>
          </a:xfrm>
          <a:prstGeom prst="rect">
            <a:avLst/>
          </a:prstGeom>
        </p:spPr>
        <p:txBody>
          <a:bodyPr wrap="square">
            <a:spAutoFit/>
          </a:bodyPr>
          <a:lstStyle/>
          <a:p>
            <a:pPr algn="ctr"/>
            <a:r>
              <a:rPr lang="it-IT" sz="2400" b="1" dirty="0" smtClean="0">
                <a:solidFill>
                  <a:srgbClr val="002060"/>
                </a:solidFill>
                <a:latin typeface="Trebuchet MS" panose="020B0603020202020204" pitchFamily="34" charset="0"/>
              </a:rPr>
              <a:t>Professori, Ricercatori per Qualifica</a:t>
            </a:r>
          </a:p>
        </p:txBody>
      </p:sp>
    </p:spTree>
    <p:extLst>
      <p:ext uri="{BB962C8B-B14F-4D97-AF65-F5344CB8AC3E}">
        <p14:creationId xmlns:p14="http://schemas.microsoft.com/office/powerpoint/2010/main" val="3103352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5" name="Tabella 274"/>
          <p:cNvGraphicFramePr>
            <a:graphicFrameLocks noGrp="1"/>
          </p:cNvGraphicFramePr>
          <p:nvPr>
            <p:extLst>
              <p:ext uri="{D42A27DB-BD31-4B8C-83A1-F6EECF244321}">
                <p14:modId xmlns:p14="http://schemas.microsoft.com/office/powerpoint/2010/main" val="1901638044"/>
              </p:ext>
            </p:extLst>
          </p:nvPr>
        </p:nvGraphicFramePr>
        <p:xfrm>
          <a:off x="323529" y="1268761"/>
          <a:ext cx="8424935" cy="4308354"/>
        </p:xfrm>
        <a:graphic>
          <a:graphicData uri="http://schemas.openxmlformats.org/drawingml/2006/table">
            <a:tbl>
              <a:tblPr lastRow="1">
                <a:effectLst>
                  <a:outerShdw blurRad="50800" dist="38100" dir="18900000" algn="bl" rotWithShape="0">
                    <a:prstClr val="black">
                      <a:alpha val="40000"/>
                    </a:prstClr>
                  </a:outerShdw>
                </a:effectLst>
                <a:tableStyleId>{5C22544A-7EE6-4342-B048-85BDC9FD1C3A}</a:tableStyleId>
              </a:tblPr>
              <a:tblGrid>
                <a:gridCol w="2982277"/>
                <a:gridCol w="745570"/>
                <a:gridCol w="739833"/>
                <a:gridCol w="646917"/>
                <a:gridCol w="775401"/>
                <a:gridCol w="600524"/>
                <a:gridCol w="849949"/>
                <a:gridCol w="1084464"/>
              </a:tblGrid>
              <a:tr h="160450">
                <a:tc>
                  <a:txBody>
                    <a:bodyPr/>
                    <a:lstStyle/>
                    <a:p>
                      <a:pPr algn="l" fontAlgn="t"/>
                      <a:r>
                        <a:rPr lang="it-IT" sz="900" b="1" u="none" strike="noStrike" dirty="0">
                          <a:solidFill>
                            <a:schemeClr val="bg1"/>
                          </a:solidFill>
                          <a:effectLst/>
                          <a:latin typeface="Arial" panose="020B0604020202020204" pitchFamily="34" charset="0"/>
                          <a:cs typeface="Arial" panose="020B0604020202020204" pitchFamily="34" charset="0"/>
                        </a:rPr>
                        <a:t>Tempi Indeterminati</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6">
                  <a:txBody>
                    <a:bodyPr/>
                    <a:lstStyle/>
                    <a:p>
                      <a:pPr algn="ctr" fontAlgn="t"/>
                      <a:r>
                        <a:rPr lang="it-IT" sz="900" b="1" u="none" strike="noStrike" dirty="0">
                          <a:solidFill>
                            <a:schemeClr val="bg1"/>
                          </a:solidFill>
                          <a:effectLst/>
                          <a:latin typeface="Arial" panose="020B0604020202020204" pitchFamily="34" charset="0"/>
                          <a:cs typeface="Arial" panose="020B0604020202020204" pitchFamily="34" charset="0"/>
                        </a:rPr>
                        <a:t>CATEGORIE</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t"/>
                      <a:r>
                        <a:rPr lang="it-IT" sz="900" b="1" u="none" strike="noStrike" dirty="0">
                          <a:solidFill>
                            <a:schemeClr val="bg1"/>
                          </a:solidFill>
                          <a:effectLst/>
                          <a:latin typeface="Arial" panose="020B0604020202020204" pitchFamily="34" charset="0"/>
                          <a:cs typeface="Arial" panose="020B0604020202020204" pitchFamily="34" charset="0"/>
                        </a:rPr>
                        <a:t> </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45501">
                <a:tc>
                  <a:txBody>
                    <a:bodyPr/>
                    <a:lstStyle/>
                    <a:p>
                      <a:pPr algn="ctr" fontAlgn="t"/>
                      <a:r>
                        <a:rPr lang="it-IT" sz="900" b="1" u="none" strike="noStrike" dirty="0">
                          <a:solidFill>
                            <a:schemeClr val="bg1"/>
                          </a:solidFill>
                          <a:effectLst/>
                          <a:latin typeface="Arial" panose="020B0604020202020204" pitchFamily="34" charset="0"/>
                          <a:cs typeface="Arial" panose="020B0604020202020204" pitchFamily="34" charset="0"/>
                        </a:rPr>
                        <a:t>AREA</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it-IT" sz="900" b="1" u="none" strike="noStrike" dirty="0">
                          <a:solidFill>
                            <a:schemeClr val="bg1"/>
                          </a:solidFill>
                          <a:effectLst/>
                          <a:latin typeface="Arial" panose="020B0604020202020204" pitchFamily="34" charset="0"/>
                          <a:cs typeface="Arial" panose="020B0604020202020204" pitchFamily="34" charset="0"/>
                        </a:rPr>
                        <a:t>B</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it-IT" sz="900" b="1" u="none" strike="noStrike" dirty="0">
                          <a:solidFill>
                            <a:schemeClr val="bg1"/>
                          </a:solidFill>
                          <a:effectLst/>
                          <a:latin typeface="Arial" panose="020B0604020202020204" pitchFamily="34" charset="0"/>
                          <a:cs typeface="Arial" panose="020B0604020202020204" pitchFamily="34" charset="0"/>
                        </a:rPr>
                        <a:t>C</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it-IT" sz="900" b="1" u="none" strike="noStrike" dirty="0">
                          <a:solidFill>
                            <a:schemeClr val="bg1"/>
                          </a:solidFill>
                          <a:effectLst/>
                          <a:latin typeface="Arial" panose="020B0604020202020204" pitchFamily="34" charset="0"/>
                          <a:cs typeface="Arial" panose="020B0604020202020204" pitchFamily="34" charset="0"/>
                        </a:rPr>
                        <a:t>D</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it-IT" sz="900" b="1" u="none" strike="noStrike" dirty="0">
                          <a:solidFill>
                            <a:schemeClr val="bg1"/>
                          </a:solidFill>
                          <a:effectLst/>
                          <a:latin typeface="Arial" panose="020B0604020202020204" pitchFamily="34" charset="0"/>
                          <a:cs typeface="Arial" panose="020B0604020202020204" pitchFamily="34" charset="0"/>
                        </a:rPr>
                        <a:t>EP</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Dirigenti</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Tecnologo</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it-IT" sz="900" b="1" u="none" strike="noStrike" dirty="0">
                          <a:solidFill>
                            <a:schemeClr val="bg1"/>
                          </a:solidFill>
                          <a:effectLst/>
                          <a:latin typeface="Arial" panose="020B0604020202020204" pitchFamily="34" charset="0"/>
                          <a:cs typeface="Arial" panose="020B0604020202020204" pitchFamily="34" charset="0"/>
                        </a:rPr>
                        <a:t>Totale complessivo</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60450">
                <a:tc>
                  <a:txBody>
                    <a:bodyPr/>
                    <a:lstStyle/>
                    <a:p>
                      <a:pPr algn="l" fontAlgn="t"/>
                      <a:r>
                        <a:rPr lang="it-IT" sz="900" b="0" i="0" u="none" strike="noStrike" dirty="0" smtClean="0">
                          <a:solidFill>
                            <a:schemeClr val="dk1"/>
                          </a:solidFill>
                          <a:effectLst/>
                          <a:latin typeface="Arial" panose="020B0604020202020204" pitchFamily="34" charset="0"/>
                          <a:cs typeface="Arial" panose="020B0604020202020204" pitchFamily="34" charset="0"/>
                        </a:rPr>
                        <a:t>Tecnologo</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dirty="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a:effectLst/>
                          <a:latin typeface="Arial" panose="020B0604020202020204" pitchFamily="34" charset="0"/>
                          <a:cs typeface="Arial" panose="020B0604020202020204" pitchFamily="34" charset="0"/>
                        </a:rPr>
                        <a:t> </a:t>
                      </a:r>
                      <a:endParaRPr lang="it-IT" sz="900" b="0" i="0" u="none" strike="noStrike">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dirty="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b="0" i="0" u="none" strike="noStrike" dirty="0">
                          <a:solidFill>
                            <a:schemeClr val="dk1"/>
                          </a:solidFill>
                          <a:effectLst/>
                          <a:latin typeface="Arial" panose="020B0604020202020204" pitchFamily="34" charset="0"/>
                          <a:cs typeface="Arial" panose="020B0604020202020204" pitchFamily="34" charset="0"/>
                        </a:rPr>
                        <a:t>2</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b="1" i="0" u="none" strike="noStrike" dirty="0" smtClean="0">
                          <a:solidFill>
                            <a:schemeClr val="dk1"/>
                          </a:solidFill>
                          <a:effectLst/>
                          <a:latin typeface="Arial" panose="020B0604020202020204" pitchFamily="34" charset="0"/>
                          <a:cs typeface="Arial" panose="020B0604020202020204" pitchFamily="34" charset="0"/>
                        </a:rPr>
                        <a:t>2</a:t>
                      </a:r>
                      <a:endParaRPr lang="it-IT" sz="900" b="1"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450">
                <a:tc>
                  <a:txBody>
                    <a:bodyPr/>
                    <a:lstStyle/>
                    <a:p>
                      <a:pPr algn="l" fontAlgn="t"/>
                      <a:r>
                        <a:rPr lang="it-IT" sz="900" u="none" strike="noStrike" dirty="0">
                          <a:effectLst/>
                          <a:latin typeface="Arial" panose="020B0604020202020204" pitchFamily="34" charset="0"/>
                          <a:cs typeface="Arial" panose="020B0604020202020204" pitchFamily="34" charset="0"/>
                        </a:rPr>
                        <a:t>Area </a:t>
                      </a:r>
                      <a:r>
                        <a:rPr lang="it-IT" sz="900" u="none" strike="noStrike" dirty="0" smtClean="0">
                          <a:effectLst/>
                          <a:latin typeface="Arial" panose="020B0604020202020204" pitchFamily="34" charset="0"/>
                          <a:cs typeface="Arial" panose="020B0604020202020204" pitchFamily="34" charset="0"/>
                        </a:rPr>
                        <a:t>Amministrativa - TD</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b="0" i="0" u="none" strike="noStrike" dirty="0" smtClean="0">
                          <a:solidFill>
                            <a:srgbClr val="000000"/>
                          </a:solidFill>
                          <a:effectLst/>
                          <a:latin typeface="Arial" panose="020B0604020202020204" pitchFamily="34" charset="0"/>
                          <a:cs typeface="Arial" panose="020B0604020202020204" pitchFamily="34" charset="0"/>
                        </a:rPr>
                        <a:t>6</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u="none" strike="noStrike" dirty="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u="none" strike="noStrike" dirty="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u="none" strike="noStrike" dirty="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b="1" i="0" u="none" strike="noStrike" dirty="0" smtClean="0">
                          <a:solidFill>
                            <a:schemeClr val="tx1"/>
                          </a:solidFill>
                          <a:effectLst/>
                          <a:latin typeface="Arial" panose="020B0604020202020204" pitchFamily="34" charset="0"/>
                          <a:cs typeface="Arial" panose="020B0604020202020204" pitchFamily="34" charset="0"/>
                        </a:rPr>
                        <a:t>6</a:t>
                      </a:r>
                      <a:endParaRPr lang="it-IT" sz="900" b="1" i="0" u="none" strike="noStrike" dirty="0">
                        <a:solidFill>
                          <a:schemeClr val="tx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60450">
                <a:tc>
                  <a:txBody>
                    <a:bodyPr/>
                    <a:lstStyle/>
                    <a:p>
                      <a:pPr marL="0" marR="0" lvl="0" indent="0" algn="l" defTabSz="914400" eaLnBrk="1" fontAlgn="t"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Area Amministrativa, tempo indeterminato</a:t>
                      </a:r>
                      <a:endParaRPr kumimoji="0" lang="it-IT"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b="0" i="0" u="none" strike="noStrike" dirty="0" smtClean="0">
                          <a:solidFill>
                            <a:srgbClr val="000000"/>
                          </a:solidFill>
                          <a:effectLst/>
                          <a:latin typeface="Arial" panose="020B0604020202020204" pitchFamily="34" charset="0"/>
                          <a:cs typeface="Arial" panose="020B0604020202020204" pitchFamily="34" charset="0"/>
                        </a:rPr>
                        <a:t>73</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b="0" i="0" u="none" strike="noStrike" dirty="0" smtClean="0">
                          <a:solidFill>
                            <a:srgbClr val="000000"/>
                          </a:solidFill>
                          <a:effectLst/>
                          <a:latin typeface="Arial" panose="020B0604020202020204" pitchFamily="34" charset="0"/>
                          <a:cs typeface="Arial" panose="020B0604020202020204" pitchFamily="34" charset="0"/>
                        </a:rPr>
                        <a:t>456</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b="1" i="0" u="none" strike="noStrike" dirty="0" smtClean="0">
                          <a:solidFill>
                            <a:schemeClr val="tx1"/>
                          </a:solidFill>
                          <a:effectLst/>
                          <a:latin typeface="Arial" panose="020B0604020202020204" pitchFamily="34" charset="0"/>
                          <a:cs typeface="Arial" panose="020B0604020202020204" pitchFamily="34" charset="0"/>
                        </a:rPr>
                        <a:t>529</a:t>
                      </a:r>
                      <a:endParaRPr lang="it-IT" sz="900" b="1" i="0" u="none" strike="noStrike" dirty="0">
                        <a:solidFill>
                          <a:schemeClr val="tx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48802">
                <a:tc>
                  <a:txBody>
                    <a:bodyPr/>
                    <a:lstStyle/>
                    <a:p>
                      <a:pPr algn="l" fontAlgn="t"/>
                      <a:r>
                        <a:rPr lang="it-IT" sz="900" b="1" u="none" strike="noStrike" dirty="0">
                          <a:solidFill>
                            <a:schemeClr val="bg1"/>
                          </a:solidFill>
                          <a:effectLst/>
                          <a:latin typeface="Arial" panose="020B0604020202020204" pitchFamily="34" charset="0"/>
                          <a:cs typeface="Arial" panose="020B0604020202020204" pitchFamily="34" charset="0"/>
                        </a:rPr>
                        <a:t>Totale complessivo</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73</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462</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u="none" strike="noStrike" dirty="0">
                          <a:solidFill>
                            <a:schemeClr val="bg1"/>
                          </a:solidFill>
                          <a:effectLst/>
                          <a:latin typeface="Arial" panose="020B0604020202020204" pitchFamily="34" charset="0"/>
                          <a:cs typeface="Arial" panose="020B0604020202020204" pitchFamily="34" charset="0"/>
                        </a:rPr>
                        <a:t>9</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535</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145008">
                <a:tc>
                  <a:txBody>
                    <a:bodyPr/>
                    <a:lstStyle/>
                    <a:p>
                      <a:pPr algn="l" fontAlgn="t"/>
                      <a:r>
                        <a:rPr lang="it-IT" sz="900" u="none" strike="noStrike" dirty="0">
                          <a:effectLst/>
                          <a:latin typeface="Arial" panose="020B0604020202020204" pitchFamily="34" charset="0"/>
                          <a:cs typeface="Arial" panose="020B0604020202020204" pitchFamily="34" charset="0"/>
                        </a:rPr>
                        <a:t>Area </a:t>
                      </a:r>
                      <a:r>
                        <a:rPr lang="it-IT" sz="900" u="none" strike="noStrike" dirty="0" smtClean="0">
                          <a:effectLst/>
                          <a:latin typeface="Arial" panose="020B0604020202020204" pitchFamily="34" charset="0"/>
                          <a:cs typeface="Arial" panose="020B0604020202020204" pitchFamily="34" charset="0"/>
                        </a:rPr>
                        <a:t>Amministrativa-Gestionale - TD</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u="none" strike="noStrike" dirty="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u="none" strike="noStrike">
                          <a:effectLst/>
                          <a:latin typeface="Arial" panose="020B0604020202020204" pitchFamily="34" charset="0"/>
                          <a:cs typeface="Arial" panose="020B0604020202020204" pitchFamily="34" charset="0"/>
                        </a:rPr>
                        <a:t> </a:t>
                      </a:r>
                      <a:endParaRPr lang="it-IT" sz="900" b="0" i="0" u="none" strike="noStrike">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b="0" i="0" u="none" strike="noStrike" dirty="0" smtClean="0">
                          <a:solidFill>
                            <a:schemeClr val="dk1"/>
                          </a:solidFill>
                          <a:effectLst/>
                          <a:latin typeface="Arial" panose="020B0604020202020204" pitchFamily="34" charset="0"/>
                          <a:cs typeface="Arial" panose="020B0604020202020204" pitchFamily="34" charset="0"/>
                        </a:rPr>
                        <a:t>8</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u="none" strike="noStrike" dirty="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u="none" strike="noStrike" dirty="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b="1" i="0" u="none" strike="noStrike" dirty="0" smtClean="0">
                          <a:solidFill>
                            <a:schemeClr val="dk1"/>
                          </a:solidFill>
                          <a:effectLst/>
                          <a:latin typeface="Arial" panose="020B0604020202020204" pitchFamily="34" charset="0"/>
                          <a:cs typeface="Arial" panose="020B0604020202020204" pitchFamily="34" charset="0"/>
                        </a:rPr>
                        <a:t>8</a:t>
                      </a:r>
                      <a:endParaRPr lang="it-IT" sz="900" b="1"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60450">
                <a:tc>
                  <a:txBody>
                    <a:bodyPr/>
                    <a:lstStyle/>
                    <a:p>
                      <a:pPr marL="0" marR="0" lvl="0" indent="0" algn="l" defTabSz="914400" eaLnBrk="1" fontAlgn="t"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Area Amministrativa-Gestionale , tempo indeterminato</a:t>
                      </a:r>
                      <a:endParaRPr kumimoji="0" lang="it-IT"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dirty="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dirty="0">
                          <a:effectLst/>
                          <a:latin typeface="Arial" panose="020B0604020202020204" pitchFamily="34" charset="0"/>
                          <a:cs typeface="Arial" panose="020B0604020202020204" pitchFamily="34" charset="0"/>
                        </a:rPr>
                        <a:t> </a:t>
                      </a:r>
                      <a:r>
                        <a:rPr lang="it-IT" sz="900" u="none" strike="noStrike" dirty="0" smtClean="0">
                          <a:effectLst/>
                          <a:latin typeface="Arial" panose="020B0604020202020204" pitchFamily="34" charset="0"/>
                          <a:cs typeface="Arial" panose="020B0604020202020204" pitchFamily="34" charset="0"/>
                        </a:rPr>
                        <a:t>246</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dirty="0">
                          <a:effectLst/>
                          <a:latin typeface="Arial" panose="020B0604020202020204" pitchFamily="34" charset="0"/>
                          <a:cs typeface="Arial" panose="020B0604020202020204" pitchFamily="34" charset="0"/>
                        </a:rPr>
                        <a:t> </a:t>
                      </a:r>
                      <a:r>
                        <a:rPr lang="it-IT" sz="900" u="none" strike="noStrike" dirty="0" smtClean="0">
                          <a:effectLst/>
                          <a:latin typeface="Arial" panose="020B0604020202020204" pitchFamily="34" charset="0"/>
                          <a:cs typeface="Arial" panose="020B0604020202020204" pitchFamily="34" charset="0"/>
                        </a:rPr>
                        <a:t>35</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it-IT" sz="900" b="0" i="0" u="none" strike="noStrike">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a:effectLst/>
                          <a:latin typeface="Arial" panose="020B0604020202020204" pitchFamily="34" charset="0"/>
                          <a:cs typeface="Arial" panose="020B0604020202020204" pitchFamily="34" charset="0"/>
                        </a:rPr>
                        <a:t> </a:t>
                      </a:r>
                      <a:endParaRPr lang="it-IT" sz="900" b="0" i="0" u="none" strike="noStrike">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b="1" i="0" u="none" strike="noStrike" dirty="0" smtClean="0">
                          <a:solidFill>
                            <a:schemeClr val="dk1"/>
                          </a:solidFill>
                          <a:effectLst/>
                          <a:latin typeface="Arial" panose="020B0604020202020204" pitchFamily="34" charset="0"/>
                          <a:cs typeface="Arial" panose="020B0604020202020204" pitchFamily="34" charset="0"/>
                        </a:rPr>
                        <a:t>281</a:t>
                      </a:r>
                      <a:endParaRPr lang="it-IT" sz="900" b="1"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450">
                <a:tc>
                  <a:txBody>
                    <a:bodyPr/>
                    <a:lstStyle/>
                    <a:p>
                      <a:pPr algn="l" fontAlgn="t"/>
                      <a:r>
                        <a:rPr lang="it-IT" sz="900" b="1" i="0" u="none" strike="noStrike" dirty="0" smtClean="0">
                          <a:solidFill>
                            <a:schemeClr val="bg1"/>
                          </a:solidFill>
                          <a:effectLst/>
                          <a:latin typeface="Arial" panose="020B0604020202020204" pitchFamily="34" charset="0"/>
                          <a:cs typeface="Arial" panose="020B0604020202020204" pitchFamily="34" charset="0"/>
                        </a:rPr>
                        <a:t>Totale complessivo</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CC0066"/>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254</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35</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289</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160450">
                <a:tc>
                  <a:txBody>
                    <a:bodyPr/>
                    <a:lstStyle/>
                    <a:p>
                      <a:pPr algn="l" fontAlgn="t"/>
                      <a:r>
                        <a:rPr lang="it-IT" sz="900" u="none" strike="noStrike" dirty="0" smtClean="0">
                          <a:effectLst/>
                          <a:latin typeface="Arial" panose="020B0604020202020204" pitchFamily="34" charset="0"/>
                          <a:cs typeface="Arial" panose="020B0604020202020204" pitchFamily="34" charset="0"/>
                        </a:rPr>
                        <a:t>Area Biblioteche ,</a:t>
                      </a:r>
                      <a:r>
                        <a:rPr lang="it-IT" sz="900" u="none" strike="noStrike" baseline="0" dirty="0" smtClean="0">
                          <a:effectLst/>
                          <a:latin typeface="Arial" panose="020B0604020202020204" pitchFamily="34" charset="0"/>
                          <a:cs typeface="Arial" panose="020B0604020202020204" pitchFamily="34" charset="0"/>
                        </a:rPr>
                        <a:t> </a:t>
                      </a:r>
                      <a:r>
                        <a:rPr lang="it-IT" sz="900" u="none" strike="noStrike" dirty="0" smtClean="0">
                          <a:effectLst/>
                          <a:latin typeface="Arial" panose="020B0604020202020204" pitchFamily="34" charset="0"/>
                          <a:cs typeface="Arial" panose="020B0604020202020204" pitchFamily="34" charset="0"/>
                        </a:rPr>
                        <a:t>tempo indeterminato</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u="none" strike="noStrike" dirty="0" smtClean="0">
                          <a:effectLst/>
                          <a:latin typeface="Arial" panose="020B0604020202020204" pitchFamily="34" charset="0"/>
                          <a:cs typeface="Arial" panose="020B0604020202020204" pitchFamily="34" charset="0"/>
                        </a:rPr>
                        <a:t> 113</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u="none" strike="noStrike" dirty="0" smtClean="0">
                          <a:effectLst/>
                          <a:latin typeface="Arial" panose="020B0604020202020204" pitchFamily="34" charset="0"/>
                          <a:cs typeface="Arial" panose="020B0604020202020204" pitchFamily="34" charset="0"/>
                        </a:rPr>
                        <a:t> 30</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u="none" strike="noStrike" dirty="0" smtClean="0">
                          <a:effectLst/>
                          <a:latin typeface="Arial" panose="020B0604020202020204" pitchFamily="34" charset="0"/>
                          <a:cs typeface="Arial" panose="020B0604020202020204" pitchFamily="34" charset="0"/>
                        </a:rPr>
                        <a:t> 14</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u="none" strike="noStrike" smtClean="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b="1" i="0" u="none" strike="noStrike" dirty="0" smtClean="0">
                          <a:solidFill>
                            <a:schemeClr val="dk1"/>
                          </a:solidFill>
                          <a:effectLst/>
                          <a:latin typeface="Arial" panose="020B0604020202020204" pitchFamily="34" charset="0"/>
                          <a:cs typeface="Arial" panose="020B0604020202020204" pitchFamily="34" charset="0"/>
                        </a:rPr>
                        <a:t>157</a:t>
                      </a:r>
                      <a:endParaRPr lang="it-IT" sz="900" b="1"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60450">
                <a:tc>
                  <a:txBody>
                    <a:bodyPr/>
                    <a:lstStyle/>
                    <a:p>
                      <a:pPr algn="l" fontAlgn="t"/>
                      <a:r>
                        <a:rPr lang="it-IT" sz="900" b="1" i="0" u="none" strike="noStrike" dirty="0" smtClean="0">
                          <a:solidFill>
                            <a:schemeClr val="bg1"/>
                          </a:solidFill>
                          <a:effectLst/>
                          <a:latin typeface="Arial" panose="020B0604020202020204" pitchFamily="34" charset="0"/>
                          <a:cs typeface="Arial" panose="020B0604020202020204" pitchFamily="34" charset="0"/>
                        </a:rPr>
                        <a:t>Totale complessivo</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113</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30</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14</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157</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160450">
                <a:tc>
                  <a:txBody>
                    <a:bodyPr/>
                    <a:lstStyle/>
                    <a:p>
                      <a:pPr algn="l" fontAlgn="t"/>
                      <a:r>
                        <a:rPr lang="it-IT" sz="900" u="none" strike="noStrike" dirty="0" smtClean="0">
                          <a:effectLst/>
                          <a:latin typeface="Arial" panose="020B0604020202020204" pitchFamily="34" charset="0"/>
                          <a:cs typeface="Arial" panose="020B0604020202020204" pitchFamily="34" charset="0"/>
                        </a:rPr>
                        <a:t>Area Servizi</a:t>
                      </a:r>
                      <a:r>
                        <a:rPr lang="it-IT" sz="900" u="none" strike="noStrike" baseline="0" dirty="0" smtClean="0">
                          <a:effectLst/>
                          <a:latin typeface="Arial" panose="020B0604020202020204" pitchFamily="34" charset="0"/>
                          <a:cs typeface="Arial" panose="020B0604020202020204" pitchFamily="34" charset="0"/>
                        </a:rPr>
                        <a:t> Generali e Tecnici , tempo indeterminato</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dirty="0" smtClean="0">
                          <a:effectLst/>
                          <a:latin typeface="Arial" panose="020B0604020202020204" pitchFamily="34" charset="0"/>
                          <a:cs typeface="Arial" panose="020B0604020202020204" pitchFamily="34" charset="0"/>
                        </a:rPr>
                        <a:t> 201</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smtClean="0">
                          <a:effectLst/>
                          <a:latin typeface="Arial" panose="020B0604020202020204" pitchFamily="34" charset="0"/>
                          <a:cs typeface="Arial" panose="020B0604020202020204" pitchFamily="34" charset="0"/>
                        </a:rPr>
                        <a:t>2</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dirty="0" smtClean="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dirty="0" smtClean="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dirty="0" smtClean="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b="1" u="none" strike="noStrike" dirty="0" smtClean="0">
                          <a:effectLst/>
                          <a:latin typeface="Arial" panose="020B0604020202020204" pitchFamily="34" charset="0"/>
                          <a:cs typeface="Arial" panose="020B0604020202020204" pitchFamily="34" charset="0"/>
                        </a:rPr>
                        <a:t>201</a:t>
                      </a:r>
                      <a:endParaRPr lang="it-IT" sz="900" b="1"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450">
                <a:tc>
                  <a:txBody>
                    <a:bodyPr/>
                    <a:lstStyle/>
                    <a:p>
                      <a:pPr marL="0" marR="0" lvl="0" indent="0" algn="l" defTabSz="914400" eaLnBrk="1" fontAlgn="t"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Totale complessivo</a:t>
                      </a:r>
                      <a:endParaRPr kumimoji="0" lang="it-IT" sz="9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201</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201</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160450">
                <a:tc>
                  <a:txBody>
                    <a:bodyPr/>
                    <a:lstStyle/>
                    <a:p>
                      <a:pPr algn="l" fontAlgn="t"/>
                      <a:r>
                        <a:rPr lang="it-IT" sz="900" u="none" strike="noStrike" dirty="0" smtClean="0">
                          <a:effectLst/>
                          <a:latin typeface="Arial" panose="020B0604020202020204" pitchFamily="34" charset="0"/>
                          <a:cs typeface="Arial" panose="020B0604020202020204" pitchFamily="34" charset="0"/>
                        </a:rPr>
                        <a:t>Area</a:t>
                      </a:r>
                      <a:r>
                        <a:rPr lang="it-IT" sz="900" u="none" strike="noStrike" baseline="0" dirty="0" smtClean="0">
                          <a:effectLst/>
                          <a:latin typeface="Arial" panose="020B0604020202020204" pitchFamily="34" charset="0"/>
                          <a:cs typeface="Arial" panose="020B0604020202020204" pitchFamily="34" charset="0"/>
                        </a:rPr>
                        <a:t> Socio- Sanitaria  - TD</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u="none" strike="noStrike" dirty="0" smtClean="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b="0" i="0" u="none" strike="noStrike" dirty="0" smtClean="0">
                          <a:solidFill>
                            <a:schemeClr val="dk1"/>
                          </a:solidFill>
                          <a:effectLst/>
                          <a:latin typeface="Arial" panose="020B0604020202020204" pitchFamily="34" charset="0"/>
                          <a:cs typeface="Arial" panose="020B0604020202020204" pitchFamily="34" charset="0"/>
                        </a:rPr>
                        <a:t>2</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u="none" strike="noStrike" smtClean="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b="1" i="0" u="none" strike="noStrike" dirty="0" smtClean="0">
                          <a:solidFill>
                            <a:schemeClr val="tx1"/>
                          </a:solidFill>
                          <a:effectLst/>
                          <a:latin typeface="Arial" panose="020B0604020202020204" pitchFamily="34" charset="0"/>
                          <a:cs typeface="Arial" panose="020B0604020202020204" pitchFamily="34" charset="0"/>
                        </a:rPr>
                        <a:t>2</a:t>
                      </a:r>
                      <a:endParaRPr lang="it-IT" sz="900" b="1" i="0" u="none" strike="noStrike" dirty="0">
                        <a:solidFill>
                          <a:schemeClr val="tx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60450">
                <a:tc>
                  <a:txBody>
                    <a:bodyPr/>
                    <a:lstStyle/>
                    <a:p>
                      <a:pPr algn="l" fontAlgn="t"/>
                      <a:r>
                        <a:rPr lang="it-IT" sz="900" b="0" i="0" u="none" strike="noStrike" dirty="0" smtClean="0">
                          <a:solidFill>
                            <a:srgbClr val="000000"/>
                          </a:solidFill>
                          <a:effectLst/>
                          <a:latin typeface="Arial" panose="020B0604020202020204" pitchFamily="34" charset="0"/>
                          <a:cs typeface="Arial" panose="020B0604020202020204" pitchFamily="34" charset="0"/>
                        </a:rPr>
                        <a:t>Area Socio- Sanitaria, tempo indeterminato</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b="0" i="0" u="none" strike="noStrike" dirty="0" smtClean="0">
                          <a:solidFill>
                            <a:srgbClr val="000000"/>
                          </a:solidFill>
                          <a:effectLst/>
                          <a:latin typeface="Arial" panose="020B0604020202020204" pitchFamily="34" charset="0"/>
                          <a:cs typeface="Arial" panose="020B0604020202020204" pitchFamily="34" charset="0"/>
                        </a:rPr>
                        <a:t>10</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b="0" i="0" u="none" strike="noStrike" dirty="0" smtClean="0">
                          <a:solidFill>
                            <a:srgbClr val="000000"/>
                          </a:solidFill>
                          <a:effectLst/>
                          <a:latin typeface="Arial" panose="020B0604020202020204" pitchFamily="34" charset="0"/>
                          <a:cs typeface="Arial" panose="020B0604020202020204" pitchFamily="34" charset="0"/>
                        </a:rPr>
                        <a:t>6</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it-IT" sz="900" b="1" i="0" u="none" strike="noStrike" dirty="0" smtClean="0">
                          <a:solidFill>
                            <a:schemeClr val="tx1"/>
                          </a:solidFill>
                          <a:effectLst/>
                          <a:latin typeface="Arial" panose="020B0604020202020204" pitchFamily="34" charset="0"/>
                          <a:cs typeface="Arial" panose="020B0604020202020204" pitchFamily="34" charset="0"/>
                        </a:rPr>
                        <a:t>16</a:t>
                      </a:r>
                      <a:endParaRPr lang="it-IT" sz="900" b="1" i="0" u="none" strike="noStrike" dirty="0">
                        <a:solidFill>
                          <a:schemeClr val="tx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60450">
                <a:tc>
                  <a:txBody>
                    <a:bodyPr/>
                    <a:lstStyle/>
                    <a:p>
                      <a:pPr marL="0" marR="0" lvl="0" indent="0" algn="l" defTabSz="914400" eaLnBrk="1" fontAlgn="t" latinLnBrk="0" hangingPunct="1">
                        <a:lnSpc>
                          <a:spcPct val="100000"/>
                        </a:lnSpc>
                        <a:spcBef>
                          <a:spcPts val="0"/>
                        </a:spcBef>
                        <a:spcAft>
                          <a:spcPts val="0"/>
                        </a:spcAft>
                        <a:buClrTx/>
                        <a:buSzTx/>
                        <a:buFontTx/>
                        <a:buNone/>
                        <a:tabLst/>
                        <a:defRPr/>
                      </a:pPr>
                      <a:r>
                        <a:rPr kumimoji="0" lang="it-IT" sz="900"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Totale complessivo</a:t>
                      </a:r>
                      <a:endParaRPr kumimoji="0" lang="it-IT" sz="9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12</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6</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18</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160450">
                <a:tc>
                  <a:txBody>
                    <a:bodyPr/>
                    <a:lstStyle/>
                    <a:p>
                      <a:pPr algn="l" fontAlgn="t"/>
                      <a:r>
                        <a:rPr lang="it-IT" sz="900" b="0" i="0" u="none" strike="noStrike" dirty="0" smtClean="0">
                          <a:solidFill>
                            <a:srgbClr val="000000"/>
                          </a:solidFill>
                          <a:effectLst/>
                          <a:latin typeface="Arial" panose="020B0604020202020204" pitchFamily="34" charset="0"/>
                          <a:cs typeface="Arial" panose="020B0604020202020204" pitchFamily="34" charset="0"/>
                        </a:rPr>
                        <a:t>Area Tecnica, Tecnico-Scientifica ed Elaborazione Dati - TD</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dirty="0" smtClean="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dirty="0" smtClean="0">
                          <a:effectLst/>
                          <a:latin typeface="Arial" panose="020B0604020202020204" pitchFamily="34" charset="0"/>
                          <a:cs typeface="Arial" panose="020B0604020202020204" pitchFamily="34" charset="0"/>
                        </a:rPr>
                        <a:t> 2</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dirty="0" smtClean="0">
                          <a:effectLst/>
                          <a:latin typeface="Arial" panose="020B0604020202020204" pitchFamily="34" charset="0"/>
                          <a:cs typeface="Arial" panose="020B0604020202020204" pitchFamily="34" charset="0"/>
                        </a:rPr>
                        <a:t> 12</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u="none" strike="noStrike" dirty="0" smtClean="0">
                          <a:effectLst/>
                          <a:latin typeface="Arial" panose="020B0604020202020204" pitchFamily="34" charset="0"/>
                          <a:cs typeface="Arial" panose="020B0604020202020204" pitchFamily="34" charset="0"/>
                        </a:rPr>
                        <a:t>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b="1" i="0" u="none" strike="noStrike" dirty="0" smtClean="0">
                          <a:solidFill>
                            <a:schemeClr val="dk1"/>
                          </a:solidFill>
                          <a:effectLst/>
                          <a:latin typeface="Arial" panose="020B0604020202020204" pitchFamily="34" charset="0"/>
                          <a:cs typeface="Arial" panose="020B0604020202020204" pitchFamily="34" charset="0"/>
                        </a:rPr>
                        <a:t>14</a:t>
                      </a:r>
                      <a:endParaRPr lang="it-IT" sz="900" b="1"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925">
                <a:tc>
                  <a:txBody>
                    <a:bodyPr/>
                    <a:lstStyle/>
                    <a:p>
                      <a:pPr marL="0" marR="0" lvl="0" indent="0" algn="l" defTabSz="914400" eaLnBrk="1" fontAlgn="t"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Area Tecnica, Tecnico-Scientifica ed Elaborazione Dati,</a:t>
                      </a:r>
                    </a:p>
                    <a:p>
                      <a:pPr marL="0" marR="0" lvl="0" indent="0" algn="l" defTabSz="914400" eaLnBrk="1" fontAlgn="t"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tempo indeterminato</a:t>
                      </a:r>
                      <a:endParaRPr kumimoji="0" lang="it-IT"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b="0" i="0" u="none" strike="noStrike" dirty="0" smtClean="0">
                          <a:solidFill>
                            <a:srgbClr val="000000"/>
                          </a:solidFill>
                          <a:effectLst/>
                          <a:latin typeface="Arial" panose="020B0604020202020204" pitchFamily="34" charset="0"/>
                          <a:cs typeface="Arial" panose="020B0604020202020204" pitchFamily="34" charset="0"/>
                        </a:rPr>
                        <a:t>347</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b="0" i="0" u="none" strike="noStrike" dirty="0" smtClean="0">
                          <a:solidFill>
                            <a:srgbClr val="000000"/>
                          </a:solidFill>
                          <a:effectLst/>
                          <a:latin typeface="Arial" panose="020B0604020202020204" pitchFamily="34" charset="0"/>
                          <a:cs typeface="Arial" panose="020B0604020202020204" pitchFamily="34" charset="0"/>
                        </a:rPr>
                        <a:t>292</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b="0" i="0" u="none" strike="noStrike" dirty="0" smtClean="0">
                          <a:solidFill>
                            <a:srgbClr val="000000"/>
                          </a:solidFill>
                          <a:effectLst/>
                          <a:latin typeface="Arial" panose="020B0604020202020204" pitchFamily="34" charset="0"/>
                          <a:cs typeface="Arial" panose="020B0604020202020204" pitchFamily="34" charset="0"/>
                        </a:rPr>
                        <a:t>47</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b="1" i="0" u="none" strike="noStrike" dirty="0" smtClean="0">
                          <a:solidFill>
                            <a:schemeClr val="tx1"/>
                          </a:solidFill>
                          <a:effectLst/>
                          <a:latin typeface="Arial" panose="020B0604020202020204" pitchFamily="34" charset="0"/>
                          <a:cs typeface="Arial" panose="020B0604020202020204" pitchFamily="34" charset="0"/>
                        </a:rPr>
                        <a:t>686</a:t>
                      </a:r>
                      <a:endParaRPr lang="it-IT" sz="900" b="1" i="0" u="none" strike="noStrike" dirty="0">
                        <a:solidFill>
                          <a:schemeClr val="tx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501">
                <a:tc>
                  <a:txBody>
                    <a:bodyPr/>
                    <a:lstStyle/>
                    <a:p>
                      <a:pPr algn="l" fontAlgn="t"/>
                      <a:r>
                        <a:rPr lang="it-IT" sz="900" b="1" u="none" strike="noStrike" dirty="0">
                          <a:solidFill>
                            <a:schemeClr val="bg1"/>
                          </a:solidFill>
                          <a:effectLst/>
                          <a:latin typeface="Arial" panose="020B0604020202020204" pitchFamily="34" charset="0"/>
                          <a:cs typeface="Arial" panose="020B0604020202020204" pitchFamily="34" charset="0"/>
                        </a:rPr>
                        <a:t>Totale complessivo</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349</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304</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47</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700</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03502">
                <a:tc>
                  <a:txBody>
                    <a:bodyPr/>
                    <a:lstStyle/>
                    <a:p>
                      <a:pPr algn="l" fontAlgn="t"/>
                      <a:r>
                        <a:rPr lang="it-IT" sz="900" b="0" i="0" u="none" strike="noStrike" dirty="0" smtClean="0">
                          <a:solidFill>
                            <a:schemeClr val="tx1"/>
                          </a:solidFill>
                          <a:effectLst/>
                          <a:latin typeface="Arial" panose="020B0604020202020204" pitchFamily="34" charset="0"/>
                          <a:cs typeface="Arial" panose="020B0604020202020204" pitchFamily="34" charset="0"/>
                        </a:rPr>
                        <a:t>CARRIERA DIRIGENZIALE - TD</a:t>
                      </a:r>
                      <a:endParaRPr lang="it-IT" sz="900" b="0" i="0" u="none" strike="noStrike" dirty="0">
                        <a:solidFill>
                          <a:schemeClr val="tx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it-IT" sz="900" b="0"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sz="900" dirty="0">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it-IT" sz="900" b="0"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it-IT" sz="900" b="0"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b="0" i="0" u="none" strike="noStrike" dirty="0" smtClean="0">
                          <a:solidFill>
                            <a:schemeClr val="tx1"/>
                          </a:solidFill>
                          <a:effectLst/>
                          <a:latin typeface="Arial" panose="020B0604020202020204" pitchFamily="34" charset="0"/>
                          <a:cs typeface="Arial" panose="020B0604020202020204" pitchFamily="34" charset="0"/>
                        </a:rPr>
                        <a:t>1</a:t>
                      </a:r>
                      <a:endParaRPr lang="it-IT" sz="900" b="0" i="0" u="none" strike="noStrike" dirty="0">
                        <a:solidFill>
                          <a:schemeClr val="tx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sz="900" dirty="0">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it-IT" sz="900" b="0" i="0" u="none" strike="noStrike" dirty="0" smtClean="0">
                          <a:solidFill>
                            <a:schemeClr val="tx1"/>
                          </a:solidFill>
                          <a:effectLst/>
                          <a:latin typeface="Arial" panose="020B0604020202020204" pitchFamily="34" charset="0"/>
                          <a:cs typeface="Arial" panose="020B0604020202020204" pitchFamily="34" charset="0"/>
                        </a:rPr>
                        <a:t>1</a:t>
                      </a:r>
                      <a:endParaRPr lang="it-IT" sz="900" b="0" i="0" u="none" strike="noStrike" dirty="0">
                        <a:solidFill>
                          <a:schemeClr val="tx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281">
                <a:tc>
                  <a:txBody>
                    <a:bodyPr/>
                    <a:lstStyle/>
                    <a:p>
                      <a:pPr marL="0" marR="0" lvl="0" indent="0" algn="l" defTabSz="914400" eaLnBrk="1" fontAlgn="t"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CARRIERA DIRIGENZIALE, tempo indeterminato</a:t>
                      </a:r>
                    </a:p>
                    <a:p>
                      <a:pPr algn="l" fontAlgn="t"/>
                      <a:endParaRPr lang="it-IT" sz="900" b="0"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it-IT" sz="900" b="0"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900">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it-IT" sz="900" b="0"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it-IT" sz="900" b="0"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it-IT" sz="900" b="0" i="0" u="none" strike="noStrike" dirty="0" smtClean="0">
                          <a:solidFill>
                            <a:schemeClr val="tx1"/>
                          </a:solidFill>
                          <a:effectLst/>
                          <a:latin typeface="Arial" panose="020B0604020202020204" pitchFamily="34" charset="0"/>
                          <a:cs typeface="Arial" panose="020B0604020202020204" pitchFamily="34" charset="0"/>
                        </a:rPr>
                        <a:t>9</a:t>
                      </a:r>
                      <a:endParaRPr lang="it-IT" sz="900" b="0" i="0" u="none" strike="noStrike" dirty="0">
                        <a:solidFill>
                          <a:schemeClr val="tx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900">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it-IT" sz="900" b="1" i="0" u="none" strike="noStrike" dirty="0" smtClean="0">
                          <a:solidFill>
                            <a:schemeClr val="tx1"/>
                          </a:solidFill>
                          <a:effectLst/>
                          <a:latin typeface="Arial" panose="020B0604020202020204" pitchFamily="34" charset="0"/>
                          <a:cs typeface="Arial" panose="020B0604020202020204" pitchFamily="34" charset="0"/>
                        </a:rPr>
                        <a:t>9</a:t>
                      </a:r>
                      <a:endParaRPr lang="it-IT" sz="900" b="1" i="0" u="none" strike="noStrike" dirty="0">
                        <a:solidFill>
                          <a:schemeClr val="tx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1559">
                <a:tc>
                  <a:txBody>
                    <a:bodyPr/>
                    <a:lstStyle/>
                    <a:p>
                      <a:pPr algn="l" fontAlgn="t"/>
                      <a:r>
                        <a:rPr lang="it-IT" sz="900" b="1" u="none" strike="noStrike" dirty="0">
                          <a:solidFill>
                            <a:schemeClr val="bg1"/>
                          </a:solidFill>
                          <a:effectLst/>
                          <a:latin typeface="Arial" panose="020B0604020202020204" pitchFamily="34" charset="0"/>
                          <a:cs typeface="Arial" panose="020B0604020202020204" pitchFamily="34" charset="0"/>
                        </a:rPr>
                        <a:t>Totale complessivo</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fontAlgn="t"/>
                      <a:endParaRPr lang="it-IT" sz="900" b="0"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fontAlgn="t"/>
                      <a:endParaRPr lang="it-IT" sz="900" b="0"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fontAlgn="t"/>
                      <a:endParaRPr lang="it-IT" sz="900" b="0"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10</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endParaRPr lang="it-IT" sz="900" b="0"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t"/>
                      <a:r>
                        <a:rPr lang="it-IT" sz="900" b="1" i="0" u="none" strike="noStrike" dirty="0" smtClean="0">
                          <a:solidFill>
                            <a:schemeClr val="lt1"/>
                          </a:solidFill>
                          <a:effectLst/>
                          <a:latin typeface="Arial" panose="020B0604020202020204" pitchFamily="34" charset="0"/>
                          <a:cs typeface="Arial" panose="020B0604020202020204" pitchFamily="34" charset="0"/>
                        </a:rPr>
                        <a:t>10</a:t>
                      </a:r>
                      <a:endParaRPr lang="it-IT" sz="900" b="1" i="0" u="none" strike="noStrike" dirty="0">
                        <a:solidFill>
                          <a:srgbClr val="FF0000"/>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26252">
                <a:tc>
                  <a:txBody>
                    <a:bodyPr/>
                    <a:lstStyle/>
                    <a:p>
                      <a:pPr algn="l" fontAlgn="t"/>
                      <a:endParaRPr lang="it-IT" sz="900" b="1" i="0" u="none" strike="noStrike" dirty="0" smtClean="0">
                        <a:solidFill>
                          <a:srgbClr val="FFFFFF"/>
                        </a:solidFill>
                        <a:effectLst/>
                        <a:latin typeface="Arial" panose="020B0604020202020204" pitchFamily="34" charset="0"/>
                        <a:cs typeface="Arial" panose="020B0604020202020204" pitchFamily="34" charset="0"/>
                      </a:endParaRPr>
                    </a:p>
                    <a:p>
                      <a:pPr algn="l" fontAlgn="t"/>
                      <a:r>
                        <a:rPr lang="it-IT" sz="900" b="1" i="0" u="none" strike="noStrike" dirty="0" smtClean="0">
                          <a:solidFill>
                            <a:srgbClr val="FFFFFF"/>
                          </a:solidFill>
                          <a:effectLst/>
                          <a:latin typeface="Arial" panose="020B0604020202020204" pitchFamily="34" charset="0"/>
                          <a:cs typeface="Arial" panose="020B0604020202020204" pitchFamily="34" charset="0"/>
                        </a:rPr>
                        <a:t>TOTALE GENERALE</a:t>
                      </a:r>
                      <a:endParaRPr lang="it-IT" sz="900" b="1" i="0" u="none" strike="noStrike" dirty="0">
                        <a:solidFill>
                          <a:srgbClr val="FFFFFF"/>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endParaRPr lang="it-IT" sz="900" b="1" i="0" u="none" strike="noStrike" dirty="0" smtClean="0">
                        <a:solidFill>
                          <a:schemeClr val="bg1"/>
                        </a:solidFill>
                        <a:effectLst/>
                        <a:latin typeface="Arial" panose="020B0604020202020204" pitchFamily="34" charset="0"/>
                        <a:cs typeface="Arial" panose="020B0604020202020204" pitchFamily="34" charset="0"/>
                      </a:endParaRPr>
                    </a:p>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274</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endParaRPr lang="it-IT" sz="900" b="1" i="0" u="none" strike="noStrike" dirty="0" smtClean="0">
                        <a:solidFill>
                          <a:schemeClr val="bg1"/>
                        </a:solidFill>
                        <a:effectLst/>
                        <a:latin typeface="Arial" panose="020B0604020202020204" pitchFamily="34" charset="0"/>
                        <a:cs typeface="Arial" panose="020B0604020202020204" pitchFamily="34" charset="0"/>
                      </a:endParaRPr>
                    </a:p>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936</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endParaRPr lang="it-IT" sz="900" b="1" i="0" u="none" strike="noStrike" dirty="0" smtClean="0">
                        <a:solidFill>
                          <a:schemeClr val="bg1"/>
                        </a:solidFill>
                        <a:effectLst/>
                        <a:latin typeface="Arial" panose="020B0604020202020204" pitchFamily="34" charset="0"/>
                        <a:cs typeface="Arial" panose="020B0604020202020204" pitchFamily="34" charset="0"/>
                      </a:endParaRPr>
                    </a:p>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594</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endParaRPr lang="it-IT" sz="900" b="1" i="0" u="none" strike="noStrike" dirty="0" smtClean="0">
                        <a:solidFill>
                          <a:schemeClr val="bg1"/>
                        </a:solidFill>
                        <a:effectLst/>
                        <a:latin typeface="Arial" panose="020B0604020202020204" pitchFamily="34" charset="0"/>
                        <a:cs typeface="Arial" panose="020B0604020202020204" pitchFamily="34" charset="0"/>
                      </a:endParaRPr>
                    </a:p>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96</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endParaRPr lang="it-IT" sz="900" b="1" i="0" u="none" strike="noStrike" dirty="0" smtClean="0">
                        <a:solidFill>
                          <a:schemeClr val="bg1"/>
                        </a:solidFill>
                        <a:effectLst/>
                        <a:latin typeface="Arial" panose="020B0604020202020204" pitchFamily="34" charset="0"/>
                        <a:cs typeface="Arial" panose="020B0604020202020204" pitchFamily="34" charset="0"/>
                      </a:endParaRPr>
                    </a:p>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10</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endParaRPr lang="it-IT" sz="900" b="1" i="0" u="none" strike="noStrike" dirty="0" smtClean="0">
                        <a:solidFill>
                          <a:schemeClr val="bg1"/>
                        </a:solidFill>
                        <a:effectLst/>
                        <a:latin typeface="Arial" panose="020B0604020202020204" pitchFamily="34" charset="0"/>
                        <a:cs typeface="Arial" panose="020B0604020202020204" pitchFamily="34" charset="0"/>
                      </a:endParaRPr>
                    </a:p>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2</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endParaRPr lang="it-IT" sz="900" b="1" i="0" u="none" strike="noStrike" dirty="0" smtClean="0">
                        <a:solidFill>
                          <a:schemeClr val="bg1"/>
                        </a:solidFill>
                        <a:effectLst/>
                        <a:latin typeface="Arial" panose="020B0604020202020204" pitchFamily="34" charset="0"/>
                        <a:cs typeface="Arial" panose="020B0604020202020204" pitchFamily="34" charset="0"/>
                      </a:endParaRPr>
                    </a:p>
                    <a:p>
                      <a:pPr algn="ctr" fontAlgn="t"/>
                      <a:r>
                        <a:rPr lang="it-IT" sz="900" b="1" i="0" u="none" strike="noStrike" dirty="0" smtClean="0">
                          <a:solidFill>
                            <a:schemeClr val="bg1"/>
                          </a:solidFill>
                          <a:effectLst/>
                          <a:latin typeface="Arial" panose="020B0604020202020204" pitchFamily="34" charset="0"/>
                          <a:cs typeface="Arial" panose="020B0604020202020204" pitchFamily="34" charset="0"/>
                        </a:rPr>
                        <a:t>1912</a:t>
                      </a:r>
                      <a:endParaRPr lang="it-IT" sz="900" b="1" i="0" u="none" strike="noStrike" dirty="0">
                        <a:solidFill>
                          <a:schemeClr val="bg1"/>
                        </a:solidFill>
                        <a:effectLst/>
                        <a:latin typeface="Arial" panose="020B0604020202020204" pitchFamily="34" charset="0"/>
                        <a:cs typeface="Arial" panose="020B0604020202020204" pitchFamily="34" charset="0"/>
                      </a:endParaRPr>
                    </a:p>
                  </a:txBody>
                  <a:tcPr marL="7729" marR="7729" marT="77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bl>
          </a:graphicData>
        </a:graphic>
      </p:graphicFrame>
      <p:sp>
        <p:nvSpPr>
          <p:cNvPr id="277" name="Rettangolo 276"/>
          <p:cNvSpPr/>
          <p:nvPr/>
        </p:nvSpPr>
        <p:spPr>
          <a:xfrm>
            <a:off x="179512" y="262389"/>
            <a:ext cx="8352928" cy="461665"/>
          </a:xfrm>
          <a:prstGeom prst="rect">
            <a:avLst/>
          </a:prstGeom>
        </p:spPr>
        <p:txBody>
          <a:bodyPr wrap="square">
            <a:spAutoFit/>
          </a:bodyPr>
          <a:lstStyle/>
          <a:p>
            <a:pPr algn="ctr"/>
            <a:r>
              <a:rPr lang="it-IT" sz="2400" b="1" dirty="0" smtClean="0">
                <a:solidFill>
                  <a:srgbClr val="002060"/>
                </a:solidFill>
                <a:latin typeface="Trebuchet MS" panose="020B0603020202020204" pitchFamily="34" charset="0"/>
              </a:rPr>
              <a:t>Personale Tecnico-Amministrativo per Area e Categoria</a:t>
            </a:r>
            <a:endParaRPr lang="it-IT" sz="2400" b="1"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751716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262389"/>
            <a:ext cx="8352928" cy="523220"/>
          </a:xfrm>
          <a:prstGeom prst="rect">
            <a:avLst/>
          </a:prstGeom>
        </p:spPr>
        <p:txBody>
          <a:bodyPr wrap="square">
            <a:spAutoFit/>
          </a:bodyPr>
          <a:lstStyle/>
          <a:p>
            <a:pPr algn="ctr"/>
            <a:r>
              <a:rPr lang="it-IT" sz="2800" b="1" dirty="0">
                <a:solidFill>
                  <a:srgbClr val="002060"/>
                </a:solidFill>
                <a:latin typeface="Trebuchet MS" panose="020B0603020202020204" pitchFamily="34" charset="0"/>
              </a:rPr>
              <a:t>d</a:t>
            </a:r>
            <a:r>
              <a:rPr lang="it-IT" sz="2800" b="1" dirty="0" smtClean="0">
                <a:solidFill>
                  <a:srgbClr val="002060"/>
                </a:solidFill>
                <a:latin typeface="Trebuchet MS" panose="020B0603020202020204" pitchFamily="34" charset="0"/>
              </a:rPr>
              <a:t>ati post-laurea</a:t>
            </a:r>
            <a:endParaRPr lang="it-IT" sz="2800" b="1" dirty="0">
              <a:solidFill>
                <a:srgbClr val="002060"/>
              </a:solidFill>
              <a:latin typeface="Trebuchet MS" panose="020B0603020202020204" pitchFamily="34" charset="0"/>
            </a:endParaRPr>
          </a:p>
        </p:txBody>
      </p:sp>
      <p:graphicFrame>
        <p:nvGraphicFramePr>
          <p:cNvPr id="12" name="Tabella 11"/>
          <p:cNvGraphicFramePr>
            <a:graphicFrameLocks noGrp="1"/>
          </p:cNvGraphicFramePr>
          <p:nvPr>
            <p:extLst>
              <p:ext uri="{D42A27DB-BD31-4B8C-83A1-F6EECF244321}">
                <p14:modId xmlns:p14="http://schemas.microsoft.com/office/powerpoint/2010/main" val="2663567911"/>
              </p:ext>
            </p:extLst>
          </p:nvPr>
        </p:nvGraphicFramePr>
        <p:xfrm>
          <a:off x="1691680" y="1873272"/>
          <a:ext cx="6120680" cy="2563839"/>
        </p:xfrm>
        <a:graphic>
          <a:graphicData uri="http://schemas.openxmlformats.org/drawingml/2006/table">
            <a:tbl>
              <a:tblPr firstRow="1" bandRow="1">
                <a:tableStyleId>{5C22544A-7EE6-4342-B048-85BDC9FD1C3A}</a:tableStyleId>
              </a:tblPr>
              <a:tblGrid>
                <a:gridCol w="3060340"/>
                <a:gridCol w="3060340"/>
              </a:tblGrid>
              <a:tr h="405520">
                <a:tc>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lang="it-IT" sz="1200" b="1" dirty="0">
                        <a:solidFill>
                          <a:schemeClr val="bg1"/>
                        </a:solidFill>
                        <a:latin typeface="Trebuchet MS" panose="020B0603020202020204" pitchFamily="34" charset="0"/>
                      </a:endParaRP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endParaRPr lang="it-IT" sz="1200" b="1" dirty="0">
                        <a:solidFill>
                          <a:srgbClr val="002060"/>
                        </a:solidFill>
                        <a:latin typeface="Trebuchet MS" panose="020B0603020202020204" pitchFamily="34" charset="0"/>
                      </a:endParaRPr>
                    </a:p>
                  </a:txBody>
                  <a:tcPr/>
                </a:tc>
              </a:tr>
              <a:tr h="357241">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DOTTORANDI</a:t>
                      </a:r>
                      <a:endParaRPr lang="it-IT" sz="1200" b="1" dirty="0">
                        <a:solidFill>
                          <a:srgbClr val="002060"/>
                        </a:solidFill>
                        <a:latin typeface="Trebuchet MS" panose="020B0603020202020204" pitchFamily="34" charset="0"/>
                      </a:endParaRP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750</a:t>
                      </a:r>
                      <a:endParaRPr lang="it-IT" sz="1200" b="1" dirty="0">
                        <a:solidFill>
                          <a:srgbClr val="002060"/>
                        </a:solidFill>
                        <a:latin typeface="Trebuchet MS" panose="020B0603020202020204" pitchFamily="34" charset="0"/>
                      </a:endParaRPr>
                    </a:p>
                  </a:txBody>
                  <a:tcPr/>
                </a:tc>
              </a:tr>
              <a:tr h="584518">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SPECIALIZZANDI</a:t>
                      </a:r>
                      <a:br>
                        <a:rPr lang="it-IT" sz="1200" b="1" dirty="0" smtClean="0">
                          <a:solidFill>
                            <a:srgbClr val="002060"/>
                          </a:solidFill>
                          <a:latin typeface="Trebuchet MS" panose="020B0603020202020204" pitchFamily="34" charset="0"/>
                        </a:rPr>
                      </a:br>
                      <a:endParaRPr lang="it-IT" sz="1200" b="1" dirty="0">
                        <a:solidFill>
                          <a:srgbClr val="002060"/>
                        </a:solidFill>
                        <a:latin typeface="Trebuchet MS" panose="020B0603020202020204" pitchFamily="34" charset="0"/>
                      </a:endParaRP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1367</a:t>
                      </a:r>
                      <a:endParaRPr lang="it-IT" sz="1200" b="1" dirty="0">
                        <a:solidFill>
                          <a:srgbClr val="002060"/>
                        </a:solidFill>
                        <a:latin typeface="Trebuchet MS" panose="020B0603020202020204" pitchFamily="34" charset="0"/>
                      </a:endParaRPr>
                    </a:p>
                  </a:txBody>
                  <a:tcPr/>
                </a:tc>
              </a:tr>
              <a:tr h="405520">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ASSEGNISTI</a:t>
                      </a:r>
                      <a:endParaRPr lang="it-IT" sz="1200" b="1" dirty="0">
                        <a:solidFill>
                          <a:srgbClr val="002060"/>
                        </a:solidFill>
                        <a:latin typeface="Trebuchet MS" panose="020B0603020202020204" pitchFamily="34" charset="0"/>
                      </a:endParaRP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647</a:t>
                      </a:r>
                      <a:endParaRPr lang="it-IT" sz="1200" b="1" dirty="0">
                        <a:solidFill>
                          <a:srgbClr val="002060"/>
                        </a:solidFill>
                        <a:latin typeface="Trebuchet MS" panose="020B0603020202020204" pitchFamily="34" charset="0"/>
                      </a:endParaRPr>
                    </a:p>
                  </a:txBody>
                  <a:tcPr/>
                </a:tc>
              </a:tr>
              <a:tr h="405520">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BORSISTI</a:t>
                      </a:r>
                      <a:endParaRPr lang="it-IT" sz="1200" b="1" dirty="0">
                        <a:solidFill>
                          <a:srgbClr val="002060"/>
                        </a:solidFill>
                        <a:latin typeface="Trebuchet MS" panose="020B0603020202020204" pitchFamily="34" charset="0"/>
                      </a:endParaRP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138</a:t>
                      </a:r>
                      <a:endParaRPr lang="it-IT" sz="1200" b="1" dirty="0">
                        <a:solidFill>
                          <a:srgbClr val="002060"/>
                        </a:solidFill>
                        <a:latin typeface="Trebuchet MS" panose="020B0603020202020204" pitchFamily="34" charset="0"/>
                      </a:endParaRPr>
                    </a:p>
                  </a:txBody>
                  <a:tcPr/>
                </a:tc>
              </a:tr>
              <a:tr h="405520">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BORSISTI ESENTI</a:t>
                      </a:r>
                      <a:endParaRPr lang="it-IT" sz="1200" b="1" dirty="0">
                        <a:solidFill>
                          <a:srgbClr val="002060"/>
                        </a:solidFill>
                        <a:latin typeface="Trebuchet MS" panose="020B0603020202020204" pitchFamily="34" charset="0"/>
                      </a:endParaRP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it-IT" sz="1200" b="1" dirty="0" smtClean="0">
                          <a:solidFill>
                            <a:srgbClr val="002060"/>
                          </a:solidFill>
                          <a:latin typeface="Trebuchet MS" panose="020B0603020202020204" pitchFamily="34" charset="0"/>
                        </a:rPr>
                        <a:t>3634</a:t>
                      </a:r>
                      <a:endParaRPr lang="it-IT" sz="1200" b="1" dirty="0">
                        <a:solidFill>
                          <a:srgbClr val="002060"/>
                        </a:solidFill>
                        <a:latin typeface="Trebuchet MS" panose="020B0603020202020204" pitchFamily="34" charset="0"/>
                      </a:endParaRPr>
                    </a:p>
                  </a:txBody>
                  <a:tcPr/>
                </a:tc>
              </a:tr>
            </a:tbl>
          </a:graphicData>
        </a:graphic>
      </p:graphicFrame>
    </p:spTree>
    <p:extLst>
      <p:ext uri="{BB962C8B-B14F-4D97-AF65-F5344CB8AC3E}">
        <p14:creationId xmlns:p14="http://schemas.microsoft.com/office/powerpoint/2010/main" val="2283002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504" y="188640"/>
            <a:ext cx="8229600" cy="1143000"/>
          </a:xfrm>
        </p:spPr>
        <p:txBody>
          <a:bodyPr/>
          <a:lstStyle/>
          <a:p>
            <a:pPr algn="l"/>
            <a:r>
              <a:rPr lang="it-IT" sz="2400" dirty="0" smtClean="0">
                <a:solidFill>
                  <a:srgbClr val="002060"/>
                </a:solidFill>
              </a:rPr>
              <a:t>ABBONAMENTI</a:t>
            </a:r>
            <a:endParaRPr lang="it-IT" sz="2400" dirty="0">
              <a:solidFill>
                <a:srgbClr val="002060"/>
              </a:solidFill>
            </a:endParaRPr>
          </a:p>
        </p:txBody>
      </p:sp>
      <p:sp>
        <p:nvSpPr>
          <p:cNvPr id="3" name="Rettangolo 2"/>
          <p:cNvSpPr/>
          <p:nvPr/>
        </p:nvSpPr>
        <p:spPr>
          <a:xfrm>
            <a:off x="1975449" y="908720"/>
            <a:ext cx="3460647" cy="3600986"/>
          </a:xfrm>
          <a:prstGeom prst="rect">
            <a:avLst/>
          </a:prstGeom>
        </p:spPr>
        <p:txBody>
          <a:bodyPr wrap="square">
            <a:spAutoFit/>
          </a:bodyPr>
          <a:lstStyle/>
          <a:p>
            <a:r>
              <a:rPr lang="it-IT" dirty="0">
                <a:solidFill>
                  <a:srgbClr val="000000"/>
                </a:solidFill>
                <a:latin typeface="Calibri" panose="020F0502020204030204" pitchFamily="34" charset="0"/>
              </a:rPr>
              <a:t>	</a:t>
            </a:r>
            <a:endParaRPr lang="it-IT" dirty="0" smtClean="0">
              <a:solidFill>
                <a:srgbClr val="000000"/>
              </a:solidFill>
              <a:latin typeface="Calibri" panose="020F0502020204030204" pitchFamily="34" charset="0"/>
            </a:endParaRPr>
          </a:p>
          <a:p>
            <a:r>
              <a:rPr lang="it-IT" b="1" dirty="0" smtClean="0">
                <a:solidFill>
                  <a:srgbClr val="002060"/>
                </a:solidFill>
                <a:latin typeface="Calibri" panose="020F0502020204030204" pitchFamily="34" charset="0"/>
              </a:rPr>
              <a:t>	ATM</a:t>
            </a:r>
            <a:r>
              <a:rPr lang="it-IT" dirty="0">
                <a:solidFill>
                  <a:srgbClr val="002060"/>
                </a:solidFill>
                <a:latin typeface="Calibri" panose="020F0502020204030204" pitchFamily="34" charset="0"/>
              </a:rPr>
              <a:t>	</a:t>
            </a:r>
            <a:r>
              <a:rPr lang="it-IT" b="1" i="1" dirty="0" smtClean="0">
                <a:solidFill>
                  <a:srgbClr val="002060"/>
                </a:solidFill>
                <a:latin typeface="Calibri" panose="020F0502020204030204" pitchFamily="34" charset="0"/>
              </a:rPr>
              <a:t>ferroviari</a:t>
            </a:r>
            <a:r>
              <a:rPr lang="it-IT" b="1" dirty="0">
                <a:solidFill>
                  <a:srgbClr val="002060"/>
                </a:solidFill>
                <a:latin typeface="Calibri" panose="020F0502020204030204" pitchFamily="34" charset="0"/>
              </a:rPr>
              <a:t>	</a:t>
            </a:r>
          </a:p>
          <a:p>
            <a:r>
              <a:rPr lang="it-IT" sz="1200" dirty="0">
                <a:solidFill>
                  <a:srgbClr val="002060"/>
                </a:solidFill>
                <a:latin typeface="Arial" panose="020B0604020202020204" pitchFamily="34" charset="0"/>
                <a:cs typeface="Arial" panose="020B0604020202020204" pitchFamily="34" charset="0"/>
              </a:rPr>
              <a:t>2004	1.323	299	</a:t>
            </a:r>
          </a:p>
          <a:p>
            <a:r>
              <a:rPr lang="it-IT" sz="1200" dirty="0">
                <a:solidFill>
                  <a:srgbClr val="002060"/>
                </a:solidFill>
                <a:latin typeface="Arial" panose="020B0604020202020204" pitchFamily="34" charset="0"/>
                <a:cs typeface="Arial" panose="020B0604020202020204" pitchFamily="34" charset="0"/>
              </a:rPr>
              <a:t>2005	1.397	310	</a:t>
            </a:r>
          </a:p>
          <a:p>
            <a:r>
              <a:rPr lang="it-IT" sz="1200" dirty="0">
                <a:solidFill>
                  <a:srgbClr val="002060"/>
                </a:solidFill>
                <a:latin typeface="Arial" panose="020B0604020202020204" pitchFamily="34" charset="0"/>
                <a:cs typeface="Arial" panose="020B0604020202020204" pitchFamily="34" charset="0"/>
              </a:rPr>
              <a:t>2006	1.464	302	</a:t>
            </a:r>
          </a:p>
          <a:p>
            <a:r>
              <a:rPr lang="it-IT" sz="1200" dirty="0">
                <a:solidFill>
                  <a:srgbClr val="002060"/>
                </a:solidFill>
                <a:latin typeface="Arial" panose="020B0604020202020204" pitchFamily="34" charset="0"/>
                <a:cs typeface="Arial" panose="020B0604020202020204" pitchFamily="34" charset="0"/>
              </a:rPr>
              <a:t>2007	1.466	324	</a:t>
            </a:r>
          </a:p>
          <a:p>
            <a:r>
              <a:rPr lang="it-IT" sz="1200" dirty="0">
                <a:solidFill>
                  <a:srgbClr val="002060"/>
                </a:solidFill>
                <a:latin typeface="Arial" panose="020B0604020202020204" pitchFamily="34" charset="0"/>
                <a:cs typeface="Arial" panose="020B0604020202020204" pitchFamily="34" charset="0"/>
              </a:rPr>
              <a:t>2008	1.495	347	</a:t>
            </a:r>
          </a:p>
          <a:p>
            <a:r>
              <a:rPr lang="it-IT" sz="1200" dirty="0">
                <a:solidFill>
                  <a:srgbClr val="002060"/>
                </a:solidFill>
                <a:latin typeface="Arial" panose="020B0604020202020204" pitchFamily="34" charset="0"/>
                <a:cs typeface="Arial" panose="020B0604020202020204" pitchFamily="34" charset="0"/>
              </a:rPr>
              <a:t>2009	1.483	345	</a:t>
            </a:r>
          </a:p>
          <a:p>
            <a:r>
              <a:rPr lang="it-IT" sz="1200" dirty="0">
                <a:solidFill>
                  <a:srgbClr val="002060"/>
                </a:solidFill>
                <a:latin typeface="Arial" panose="020B0604020202020204" pitchFamily="34" charset="0"/>
                <a:cs typeface="Arial" panose="020B0604020202020204" pitchFamily="34" charset="0"/>
              </a:rPr>
              <a:t>2010	1.497	370	</a:t>
            </a:r>
          </a:p>
          <a:p>
            <a:r>
              <a:rPr lang="it-IT" sz="1200" dirty="0">
                <a:solidFill>
                  <a:srgbClr val="002060"/>
                </a:solidFill>
                <a:latin typeface="Arial" panose="020B0604020202020204" pitchFamily="34" charset="0"/>
                <a:cs typeface="Arial" panose="020B0604020202020204" pitchFamily="34" charset="0"/>
              </a:rPr>
              <a:t>2011	1.538	432	</a:t>
            </a:r>
          </a:p>
          <a:p>
            <a:r>
              <a:rPr lang="it-IT" sz="1200" dirty="0">
                <a:solidFill>
                  <a:srgbClr val="002060"/>
                </a:solidFill>
                <a:latin typeface="Arial" panose="020B0604020202020204" pitchFamily="34" charset="0"/>
                <a:cs typeface="Arial" panose="020B0604020202020204" pitchFamily="34" charset="0"/>
              </a:rPr>
              <a:t>2012	1.621	478	</a:t>
            </a:r>
          </a:p>
          <a:p>
            <a:r>
              <a:rPr lang="it-IT" sz="1200" dirty="0">
                <a:solidFill>
                  <a:srgbClr val="002060"/>
                </a:solidFill>
                <a:latin typeface="Arial" panose="020B0604020202020204" pitchFamily="34" charset="0"/>
                <a:cs typeface="Arial" panose="020B0604020202020204" pitchFamily="34" charset="0"/>
              </a:rPr>
              <a:t>2013	1.619	516	</a:t>
            </a:r>
          </a:p>
          <a:p>
            <a:r>
              <a:rPr lang="it-IT" sz="1200" dirty="0">
                <a:solidFill>
                  <a:srgbClr val="002060"/>
                </a:solidFill>
                <a:latin typeface="Arial" panose="020B0604020202020204" pitchFamily="34" charset="0"/>
                <a:cs typeface="Arial" panose="020B0604020202020204" pitchFamily="34" charset="0"/>
              </a:rPr>
              <a:t>2014	1.620	535	</a:t>
            </a:r>
          </a:p>
          <a:p>
            <a:pPr marL="342900" indent="-342900">
              <a:buAutoNum type="arabicPlain" startAt="2015"/>
            </a:pPr>
            <a:r>
              <a:rPr lang="it-IT" sz="1200" dirty="0" smtClean="0">
                <a:solidFill>
                  <a:srgbClr val="002060"/>
                </a:solidFill>
                <a:latin typeface="Arial" panose="020B0604020202020204" pitchFamily="34" charset="0"/>
                <a:cs typeface="Arial" panose="020B0604020202020204" pitchFamily="34" charset="0"/>
              </a:rPr>
              <a:t>             1.775</a:t>
            </a:r>
            <a:r>
              <a:rPr lang="it-IT" sz="1200" dirty="0">
                <a:solidFill>
                  <a:srgbClr val="002060"/>
                </a:solidFill>
                <a:latin typeface="Arial" panose="020B0604020202020204" pitchFamily="34" charset="0"/>
                <a:cs typeface="Arial" panose="020B0604020202020204" pitchFamily="34" charset="0"/>
              </a:rPr>
              <a:t>	</a:t>
            </a:r>
            <a:r>
              <a:rPr lang="it-IT" sz="1200" dirty="0" smtClean="0">
                <a:solidFill>
                  <a:srgbClr val="002060"/>
                </a:solidFill>
                <a:latin typeface="Arial" panose="020B0604020202020204" pitchFamily="34" charset="0"/>
                <a:cs typeface="Arial" panose="020B0604020202020204" pitchFamily="34" charset="0"/>
              </a:rPr>
              <a:t>558</a:t>
            </a:r>
          </a:p>
          <a:p>
            <a:pPr marL="342900" indent="-342900">
              <a:buFontTx/>
              <a:buAutoNum type="arabicPlain" startAt="2015"/>
            </a:pPr>
            <a:r>
              <a:rPr lang="it-IT" sz="1200" dirty="0">
                <a:solidFill>
                  <a:srgbClr val="002060"/>
                </a:solidFill>
                <a:latin typeface="Arial" panose="020B0604020202020204" pitchFamily="34" charset="0"/>
                <a:cs typeface="Arial" panose="020B0604020202020204" pitchFamily="34" charset="0"/>
              </a:rPr>
              <a:t>	</a:t>
            </a:r>
            <a:r>
              <a:rPr lang="it-IT" sz="1200" dirty="0" smtClean="0">
                <a:solidFill>
                  <a:srgbClr val="002060"/>
                </a:solidFill>
                <a:latin typeface="Arial" panose="020B0604020202020204" pitchFamily="34" charset="0"/>
                <a:cs typeface="Arial" panose="020B0604020202020204" pitchFamily="34" charset="0"/>
              </a:rPr>
              <a:t>1.911</a:t>
            </a:r>
            <a:r>
              <a:rPr lang="it-IT" sz="1200" dirty="0">
                <a:solidFill>
                  <a:srgbClr val="002060"/>
                </a:solidFill>
                <a:latin typeface="Arial" panose="020B0604020202020204" pitchFamily="34" charset="0"/>
                <a:cs typeface="Arial" panose="020B0604020202020204" pitchFamily="34" charset="0"/>
              </a:rPr>
              <a:t>	</a:t>
            </a:r>
            <a:r>
              <a:rPr lang="it-IT" sz="1200" dirty="0" smtClean="0">
                <a:solidFill>
                  <a:srgbClr val="002060"/>
                </a:solidFill>
                <a:latin typeface="Arial" panose="020B0604020202020204" pitchFamily="34" charset="0"/>
                <a:cs typeface="Arial" panose="020B0604020202020204" pitchFamily="34" charset="0"/>
              </a:rPr>
              <a:t>570</a:t>
            </a:r>
          </a:p>
          <a:p>
            <a:endParaRPr lang="it-IT" dirty="0" smtClean="0">
              <a:solidFill>
                <a:srgbClr val="002060"/>
              </a:solidFill>
              <a:latin typeface="Calibri" panose="020F0502020204030204" pitchFamily="34" charset="0"/>
            </a:endParaRPr>
          </a:p>
          <a:p>
            <a:r>
              <a:rPr lang="it-IT" dirty="0">
                <a:solidFill>
                  <a:srgbClr val="002060"/>
                </a:solidFill>
                <a:latin typeface="Calibri" panose="020F0502020204030204" pitchFamily="34" charset="0"/>
              </a:rPr>
              <a:t>	</a:t>
            </a:r>
          </a:p>
        </p:txBody>
      </p:sp>
      <p:sp>
        <p:nvSpPr>
          <p:cNvPr id="5" name="CasellaDiTesto 4"/>
          <p:cNvSpPr txBox="1"/>
          <p:nvPr/>
        </p:nvSpPr>
        <p:spPr>
          <a:xfrm>
            <a:off x="1691680" y="3645024"/>
            <a:ext cx="3600400" cy="2400657"/>
          </a:xfrm>
          <a:prstGeom prst="rect">
            <a:avLst/>
          </a:prstGeom>
          <a:noFill/>
        </p:spPr>
        <p:txBody>
          <a:bodyPr wrap="square" rtlCol="0">
            <a:spAutoFit/>
          </a:bodyPr>
          <a:lstStyle/>
          <a:p>
            <a:r>
              <a:rPr lang="it-IT" sz="1200" b="1" i="1" dirty="0" smtClean="0">
                <a:solidFill>
                  <a:srgbClr val="002060"/>
                </a:solidFill>
              </a:rPr>
              <a:t>    </a:t>
            </a:r>
          </a:p>
          <a:p>
            <a:endParaRPr lang="it-IT" sz="1200" b="1" i="1" dirty="0">
              <a:solidFill>
                <a:srgbClr val="002060"/>
              </a:solidFill>
            </a:endParaRPr>
          </a:p>
          <a:p>
            <a:r>
              <a:rPr lang="it-IT" sz="1200" b="1" i="1" dirty="0" smtClean="0">
                <a:solidFill>
                  <a:srgbClr val="002060"/>
                </a:solidFill>
              </a:rPr>
              <a:t>   primi </a:t>
            </a:r>
            <a:r>
              <a:rPr lang="it-IT" sz="1200" b="1" i="1" dirty="0">
                <a:solidFill>
                  <a:srgbClr val="002060"/>
                </a:solidFill>
              </a:rPr>
              <a:t>sei mesi  </a:t>
            </a:r>
            <a:r>
              <a:rPr lang="it-IT" sz="1200" b="1" i="1" dirty="0" smtClean="0">
                <a:solidFill>
                  <a:srgbClr val="002060"/>
                </a:solidFill>
              </a:rPr>
              <a:t>2017</a:t>
            </a:r>
            <a:endParaRPr lang="it-IT" sz="1200" b="1" i="1" dirty="0">
              <a:solidFill>
                <a:srgbClr val="002060"/>
              </a:solidFill>
            </a:endParaRPr>
          </a:p>
          <a:p>
            <a:r>
              <a:rPr lang="it-IT" sz="1200" b="1" i="1" dirty="0">
                <a:solidFill>
                  <a:srgbClr val="002060"/>
                </a:solidFill>
              </a:rPr>
              <a:t>	       </a:t>
            </a:r>
            <a:r>
              <a:rPr lang="it-IT" sz="1200" b="1" i="1" dirty="0" smtClean="0">
                <a:solidFill>
                  <a:srgbClr val="002060"/>
                </a:solidFill>
              </a:rPr>
              <a:t>1.024</a:t>
            </a:r>
            <a:r>
              <a:rPr lang="it-IT" sz="1200" b="1" dirty="0" smtClean="0">
                <a:solidFill>
                  <a:srgbClr val="002060"/>
                </a:solidFill>
              </a:rPr>
              <a:t>	      264</a:t>
            </a:r>
          </a:p>
          <a:p>
            <a:endParaRPr lang="it-IT" sz="1200" b="1" dirty="0" smtClean="0">
              <a:solidFill>
                <a:srgbClr val="002060"/>
              </a:solidFill>
            </a:endParaRPr>
          </a:p>
          <a:p>
            <a:r>
              <a:rPr lang="it-IT" sz="1200" b="1" i="1" dirty="0" smtClean="0">
                <a:solidFill>
                  <a:srgbClr val="002060"/>
                </a:solidFill>
              </a:rPr>
              <a:t>    </a:t>
            </a:r>
            <a:r>
              <a:rPr lang="it-IT" sz="1200" i="1" dirty="0" smtClean="0">
                <a:solidFill>
                  <a:srgbClr val="002060"/>
                </a:solidFill>
              </a:rPr>
              <a:t>primi </a:t>
            </a:r>
            <a:r>
              <a:rPr lang="it-IT" sz="1200" i="1" dirty="0">
                <a:solidFill>
                  <a:srgbClr val="002060"/>
                </a:solidFill>
              </a:rPr>
              <a:t>sei mesi  2016</a:t>
            </a:r>
          </a:p>
          <a:p>
            <a:r>
              <a:rPr lang="it-IT" sz="1200" i="1" dirty="0">
                <a:solidFill>
                  <a:srgbClr val="002060"/>
                </a:solidFill>
              </a:rPr>
              <a:t>	         </a:t>
            </a:r>
            <a:r>
              <a:rPr lang="it-IT" sz="1200" i="1" dirty="0" smtClean="0">
                <a:solidFill>
                  <a:srgbClr val="002060"/>
                </a:solidFill>
              </a:rPr>
              <a:t> </a:t>
            </a:r>
            <a:r>
              <a:rPr lang="it-IT" sz="1200" b="1" dirty="0" smtClean="0">
                <a:solidFill>
                  <a:srgbClr val="002060"/>
                </a:solidFill>
              </a:rPr>
              <a:t>968            236</a:t>
            </a:r>
          </a:p>
          <a:p>
            <a:r>
              <a:rPr lang="it-IT" sz="1200" i="1" dirty="0" smtClean="0">
                <a:solidFill>
                  <a:srgbClr val="002060"/>
                </a:solidFill>
              </a:rPr>
              <a:t>    primi </a:t>
            </a:r>
            <a:r>
              <a:rPr lang="it-IT" sz="1200" i="1" dirty="0">
                <a:solidFill>
                  <a:srgbClr val="002060"/>
                </a:solidFill>
              </a:rPr>
              <a:t>sei mesi  2015</a:t>
            </a:r>
          </a:p>
          <a:p>
            <a:r>
              <a:rPr lang="it-IT" sz="1200" b="1" i="1" dirty="0">
                <a:solidFill>
                  <a:srgbClr val="002060"/>
                </a:solidFill>
              </a:rPr>
              <a:t>                               </a:t>
            </a:r>
            <a:r>
              <a:rPr lang="it-IT" sz="1200" b="1" dirty="0" smtClean="0">
                <a:solidFill>
                  <a:srgbClr val="002060"/>
                </a:solidFill>
              </a:rPr>
              <a:t>907             232</a:t>
            </a:r>
            <a:endParaRPr lang="it-IT" sz="1200" b="1" dirty="0">
              <a:solidFill>
                <a:srgbClr val="002060"/>
              </a:solidFill>
            </a:endParaRPr>
          </a:p>
          <a:p>
            <a:endParaRPr lang="it-IT" sz="1200" b="1" dirty="0">
              <a:solidFill>
                <a:srgbClr val="002060"/>
              </a:solidFill>
            </a:endParaRPr>
          </a:p>
          <a:p>
            <a:r>
              <a:rPr lang="it-IT" sz="1200" b="1" dirty="0" smtClean="0">
                <a:solidFill>
                  <a:srgbClr val="002060"/>
                </a:solidFill>
                <a:latin typeface="Arial" panose="020B0604020202020204" pitchFamily="34" charset="0"/>
                <a:cs typeface="Arial" panose="020B0604020202020204" pitchFamily="34" charset="0"/>
              </a:rPr>
              <a:t>   </a:t>
            </a:r>
            <a:endParaRPr lang="it-IT" dirty="0" smtClean="0">
              <a:latin typeface="+mj-lt"/>
            </a:endParaRPr>
          </a:p>
          <a:p>
            <a:endParaRPr lang="it-IT" dirty="0" smtClean="0">
              <a:latin typeface="+mj-lt"/>
            </a:endParaRPr>
          </a:p>
        </p:txBody>
      </p:sp>
    </p:spTree>
    <p:extLst>
      <p:ext uri="{BB962C8B-B14F-4D97-AF65-F5344CB8AC3E}">
        <p14:creationId xmlns:p14="http://schemas.microsoft.com/office/powerpoint/2010/main" val="384805611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4133</TotalTime>
  <Words>1564</Words>
  <Application>Microsoft Office PowerPoint</Application>
  <PresentationFormat>Presentazione su schermo (4:3)</PresentationFormat>
  <Paragraphs>678</Paragraphs>
  <Slides>22</Slides>
  <Notes>1</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22</vt:i4>
      </vt:variant>
    </vt:vector>
  </HeadingPairs>
  <TitlesOfParts>
    <vt:vector size="33" baseType="lpstr">
      <vt:lpstr>ＭＳ Ｐゴシック</vt:lpstr>
      <vt:lpstr>Arial</vt:lpstr>
      <vt:lpstr>Calibri</vt:lpstr>
      <vt:lpstr>Garamond</vt:lpstr>
      <vt:lpstr>Geneva</vt:lpstr>
      <vt:lpstr>Trebuchet MS</vt:lpstr>
      <vt:lpstr>Verdana</vt:lpstr>
      <vt:lpstr>Wingdings</vt:lpstr>
      <vt:lpstr>ヒラギノ角ゴ Pro W3</vt:lpstr>
      <vt:lpstr>1_Tema di Office</vt:lpstr>
      <vt:lpstr>Foglio di lavoro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ABBONAMENTI</vt:lpstr>
      <vt:lpstr>ABBONAMENTI</vt:lpstr>
      <vt:lpstr>ABBONAMENTI</vt:lpstr>
      <vt:lpstr>ABBONAMENTI  ATM</vt:lpstr>
      <vt:lpstr>ABBONAMENTI  IVOL</vt:lpstr>
      <vt:lpstr>ABBONAMENTI  TRENORD</vt:lpstr>
      <vt:lpstr>                                              ABBONAMENTI  AUTOLINEE    Il personale d’Ateneo titolare di abbonamenti ad autolinee non incluse nel sistema tariffario SITAM (ad esempio STAR, ADDA TRASPORTI, ecc.) posso chiedere un rimborso fino a un massimo di 258,23 euro all'anno.  Nel caso di abbonamento annuale, l'Ateneo rimborsa in busta paga l'intero importo del rimborso nel primo mese utile, recuperandolo poi in 12 rate mensili, trattenute sempre in busta paga.     Richiesta del rimborso Per ottenere il rimborso, è necessario prima inviare documento PDF l'apposito modulo all’e-mail indirizzo di posta mobilitadateneo@unimi.it e consegnare poi all’Ufficio del Mobility Manager d'Ateneo (via Sant'Antonio 12 - piano terra) i documenti specificati nel modulo a seconda della tipologia di abbonamento.  Se l'autolinea utilizzata non emette abbonamenti annuali, è possibile ottenere il rimborso degli abbonamenti mensili o settimanali. In questo la richiesta va presentata ogni tre mesi.    </vt:lpstr>
      <vt:lpstr>INTERVENTI  PROGRAMMATICI </vt:lpstr>
      <vt:lpstr>                                         NUOVI  INTERVENTI   IN  CORSO                                                                                                                 ACCORDI  l'Ateneo supporta forme innovative ed ecologiche di trasporto, con l'obiettivo di sviluppare una mobilità del proprio personale sempre più sostenibile a livello ambientale e finalizzata al contenimento del consumo energetico, attraverso convenzioni agevolative senza oneri a carico del B.U.  &gt; con  aziende produttrici (sconti direttamente riconosciuti al personale ed agli studenti)  • di biciclette anche a pedalata assistita;   • cargobike (c.. «bici da lavoro» anche elettriche, dotate di appositi cassoni attrezzati anche chiusi/impermeabilizzati/imbottiti per trasporto di bambini, animali, piccoli carichi);  • «personal movers» («streetboard»: hovereboard, monoruota, micro scooter, mini bighe,…) ;   &gt; con posteggi e garage (sconti direttamente riconosciuti al personale) dentro/fuori l’Area «C» (in prossimità delle  principali direttrici urbane di transito verso le strutture universitarie), al fine di contenere l’uso del veicolo privato limitatamente alle tratte non agevolmente servite da mezzi pubblici).  </vt:lpstr>
      <vt:lpstr>INTERVENTI  PROGRAMMATICI </vt:lpstr>
      <vt:lpstr>INTERVENTI  PROGRAMMATICI </vt:lpstr>
      <vt:lpstr>QUESTIONARIO MOBILITA’ SOSTENIBILE negli Atenei italiani</vt:lpstr>
      <vt:lpstr>INTERVENTI PROGRAMMATICI        </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Ufficio Welfare</dc:creator>
  <cp:lastModifiedBy>Gelpi Mattea</cp:lastModifiedBy>
  <cp:revision>482</cp:revision>
  <cp:lastPrinted>2017-09-14T13:55:46Z</cp:lastPrinted>
  <dcterms:created xsi:type="dcterms:W3CDTF">2014-02-07T12:11:54Z</dcterms:created>
  <dcterms:modified xsi:type="dcterms:W3CDTF">2017-09-15T09:06:31Z</dcterms:modified>
</cp:coreProperties>
</file>