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93" r:id="rId5"/>
    <p:sldMasterId id="2147483705" r:id="rId6"/>
    <p:sldMasterId id="2147483717" r:id="rId7"/>
    <p:sldMasterId id="2147483729" r:id="rId8"/>
  </p:sldMasterIdLst>
  <p:notesMasterIdLst>
    <p:notesMasterId r:id="rId33"/>
  </p:notesMasterIdLst>
  <p:sldIdLst>
    <p:sldId id="260" r:id="rId9"/>
    <p:sldId id="284" r:id="rId10"/>
    <p:sldId id="296" r:id="rId11"/>
    <p:sldId id="285" r:id="rId12"/>
    <p:sldId id="299" r:id="rId13"/>
    <p:sldId id="287" r:id="rId14"/>
    <p:sldId id="288" r:id="rId15"/>
    <p:sldId id="289" r:id="rId16"/>
    <p:sldId id="303" r:id="rId17"/>
    <p:sldId id="300" r:id="rId18"/>
    <p:sldId id="302" r:id="rId19"/>
    <p:sldId id="311" r:id="rId20"/>
    <p:sldId id="316" r:id="rId21"/>
    <p:sldId id="304" r:id="rId22"/>
    <p:sldId id="307" r:id="rId23"/>
    <p:sldId id="312" r:id="rId24"/>
    <p:sldId id="315" r:id="rId25"/>
    <p:sldId id="310" r:id="rId26"/>
    <p:sldId id="306" r:id="rId27"/>
    <p:sldId id="292" r:id="rId28"/>
    <p:sldId id="293" r:id="rId29"/>
    <p:sldId id="290" r:id="rId30"/>
    <p:sldId id="294" r:id="rId31"/>
    <p:sldId id="314"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8"/>
    <a:srgbClr val="45AAFA"/>
    <a:srgbClr val="0C2F87"/>
    <a:srgbClr val="FAFAFA"/>
    <a:srgbClr val="41A5F6"/>
    <a:srgbClr val="2F528F"/>
    <a:srgbClr val="144880"/>
    <a:srgbClr val="4E6248"/>
    <a:srgbClr val="003087"/>
    <a:srgbClr val="302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920" autoAdjust="0"/>
  </p:normalViewPr>
  <p:slideViewPr>
    <p:cSldViewPr snapToGrid="0">
      <p:cViewPr varScale="1">
        <p:scale>
          <a:sx n="73" d="100"/>
          <a:sy n="73" d="100"/>
        </p:scale>
        <p:origin x="594" y="7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1FA7A-14F1-8841-8899-FBE981615971}" type="datetimeFigureOut">
              <a:rPr lang="it-IT" smtClean="0"/>
              <a:t>14/05/2020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BE8BB-07E9-6E4E-8995-2124FB6988AF}" type="slidenum">
              <a:rPr lang="it-IT" smtClean="0"/>
              <a:t>‹N›</a:t>
            </a:fld>
            <a:endParaRPr lang="it-IT"/>
          </a:p>
        </p:txBody>
      </p:sp>
    </p:spTree>
    <p:extLst>
      <p:ext uri="{BB962C8B-B14F-4D97-AF65-F5344CB8AC3E}">
        <p14:creationId xmlns:p14="http://schemas.microsoft.com/office/powerpoint/2010/main" val="65257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58BE8BB-07E9-6E4E-8995-2124FB6988AF}" type="slidenum">
              <a:rPr lang="it-IT" smtClean="0"/>
              <a:t>4</a:t>
            </a:fld>
            <a:endParaRPr lang="it-IT"/>
          </a:p>
        </p:txBody>
      </p:sp>
    </p:spTree>
    <p:extLst>
      <p:ext uri="{BB962C8B-B14F-4D97-AF65-F5344CB8AC3E}">
        <p14:creationId xmlns:p14="http://schemas.microsoft.com/office/powerpoint/2010/main" val="267907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58BE8BB-07E9-6E4E-8995-2124FB6988AF}" type="slidenum">
              <a:rPr lang="it-IT" smtClean="0"/>
              <a:t>5</a:t>
            </a:fld>
            <a:endParaRPr lang="it-IT"/>
          </a:p>
        </p:txBody>
      </p:sp>
    </p:spTree>
    <p:extLst>
      <p:ext uri="{BB962C8B-B14F-4D97-AF65-F5344CB8AC3E}">
        <p14:creationId xmlns:p14="http://schemas.microsoft.com/office/powerpoint/2010/main" val="40841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58BE8BB-07E9-6E4E-8995-2124FB6988AF}" type="slidenum">
              <a:rPr lang="it-IT" smtClean="0"/>
              <a:t>8</a:t>
            </a:fld>
            <a:endParaRPr lang="it-IT"/>
          </a:p>
        </p:txBody>
      </p:sp>
    </p:spTree>
    <p:extLst>
      <p:ext uri="{BB962C8B-B14F-4D97-AF65-F5344CB8AC3E}">
        <p14:creationId xmlns:p14="http://schemas.microsoft.com/office/powerpoint/2010/main" val="6006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D58BE8BB-07E9-6E4E-8995-2124FB6988AF}" type="slidenum">
              <a:rPr lang="it-IT" smtClean="0"/>
              <a:t>9</a:t>
            </a:fld>
            <a:endParaRPr lang="it-IT"/>
          </a:p>
        </p:txBody>
      </p:sp>
    </p:spTree>
    <p:extLst>
      <p:ext uri="{BB962C8B-B14F-4D97-AF65-F5344CB8AC3E}">
        <p14:creationId xmlns:p14="http://schemas.microsoft.com/office/powerpoint/2010/main" val="88087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D58BE8BB-07E9-6E4E-8995-2124FB6988AF}" type="slidenum">
              <a:rPr lang="it-IT" smtClean="0"/>
              <a:t>11</a:t>
            </a:fld>
            <a:endParaRPr lang="it-IT"/>
          </a:p>
        </p:txBody>
      </p:sp>
    </p:spTree>
    <p:extLst>
      <p:ext uri="{BB962C8B-B14F-4D97-AF65-F5344CB8AC3E}">
        <p14:creationId xmlns:p14="http://schemas.microsoft.com/office/powerpoint/2010/main" val="424976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58BE8BB-07E9-6E4E-8995-2124FB6988AF}" type="slidenum">
              <a:rPr lang="it-IT" smtClean="0"/>
              <a:t>15</a:t>
            </a:fld>
            <a:endParaRPr lang="it-IT"/>
          </a:p>
        </p:txBody>
      </p:sp>
    </p:spTree>
    <p:extLst>
      <p:ext uri="{BB962C8B-B14F-4D97-AF65-F5344CB8AC3E}">
        <p14:creationId xmlns:p14="http://schemas.microsoft.com/office/powerpoint/2010/main" val="1425198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chemeClr val="bg1"/>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8" name="Immagine 7">
            <a:extLst>
              <a:ext uri="{FF2B5EF4-FFF2-40B4-BE49-F238E27FC236}">
                <a16:creationId xmlns:a16="http://schemas.microsoft.com/office/drawing/2014/main" id="{A500007A-4EC4-8B4F-A04E-8EFC631398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75142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or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81390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151339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MBIENTE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rgbClr val="4E6248"/>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4E6248"/>
                </a:solidFill>
              </a:defRPr>
            </a:lvl1pPr>
            <a:lvl2pPr>
              <a:defRPr>
                <a:solidFill>
                  <a:srgbClr val="4E6248"/>
                </a:solidFill>
              </a:defRPr>
            </a:lvl2pPr>
            <a:lvl3pPr>
              <a:defRPr>
                <a:solidFill>
                  <a:srgbClr val="4E6248"/>
                </a:solidFill>
              </a:defRPr>
            </a:lvl3pPr>
            <a:lvl4pPr>
              <a:defRPr>
                <a:solidFill>
                  <a:srgbClr val="4E6248"/>
                </a:solidFill>
              </a:defRPr>
            </a:lvl4pPr>
            <a:lvl5pPr>
              <a:defRPr>
                <a:solidFill>
                  <a:srgbClr val="4E6248"/>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E8B2B031-F7F8-D847-90F3-1DF45BA4C3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27110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BIENTE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708C67"/>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735AF1BC-87DB-D040-B976-34959A6B4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307393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MBIENTE Slid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norm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3912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MBIENTE Slide 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3908253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MBIENTE Slide testo e immagin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00000"/>
              </a:lnSpc>
              <a:defRPr sz="2000"/>
            </a:lvl1pPr>
            <a:lvl2pPr>
              <a:lnSpc>
                <a:spcPct val="100000"/>
              </a:lnSpc>
              <a:defRPr sz="2000"/>
            </a:lvl2p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38105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BIENTE Slide testo e immagin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lvl1pPr marL="0" indent="0">
              <a:lnSpc>
                <a:spcPct val="100000"/>
              </a:lnSpc>
              <a:buFontTx/>
              <a:buNone/>
              <a:defRPr/>
            </a:lvl1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67875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MBIENTE Slide testo e immagin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normAutofit/>
          </a:bodyPr>
          <a:lstStyle>
            <a:lvl1pPr>
              <a:lnSpc>
                <a:spcPct val="100000"/>
              </a:lnSpc>
              <a:defRPr sz="2000"/>
            </a:lvl1pPr>
            <a:lvl2pPr>
              <a:lnSpc>
                <a:spcPct val="100000"/>
              </a:lnSpc>
              <a:defRPr sz="20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3433851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MBIENTE Slide testo e immagin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lvl1pPr>
              <a:lnSpc>
                <a:spcPct val="100000"/>
              </a:lnSpc>
              <a:defRPr/>
            </a:lvl1pPr>
            <a:lvl2pPr>
              <a:lnSpc>
                <a:spcPct val="100000"/>
              </a:lnSpc>
              <a:defRPr/>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139296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4735C17A-CD97-C349-8FDB-AC6B416601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4283965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MBIENTE Slide testo e immagin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31171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MBIENTE Divisor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708C67"/>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708C67"/>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307052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IENTE Divisor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708C6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708C67"/>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708C67"/>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746633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SONA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rgbClr val="40140E"/>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40140E"/>
                </a:solidFill>
              </a:defRPr>
            </a:lvl1pPr>
            <a:lvl2pPr>
              <a:defRPr>
                <a:solidFill>
                  <a:srgbClr val="40140E"/>
                </a:solidFill>
              </a:defRPr>
            </a:lvl2pPr>
            <a:lvl3pPr>
              <a:defRPr>
                <a:solidFill>
                  <a:srgbClr val="40140E"/>
                </a:solidFill>
              </a:defRPr>
            </a:lvl3pPr>
            <a:lvl4pPr>
              <a:defRPr>
                <a:solidFill>
                  <a:srgbClr val="40140E"/>
                </a:solidFill>
              </a:defRPr>
            </a:lvl4pPr>
            <a:lvl5pPr>
              <a:defRPr>
                <a:solidFill>
                  <a:srgbClr val="40140E"/>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B26FC1D0-936E-6244-9655-ABFEA54928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223343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SONA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9E3223"/>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688C780C-29C6-3A48-B804-657161B5F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138962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RSONA Slid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6223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SONA Slide 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76703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SONA Slide testo e immagin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540741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SONA Slide testo e immagin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113956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SONA Slide testo e immagin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98271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normAutofit/>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40091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SONA Slide testo e immagin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591902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SONA Slide testo e immagin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378851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ERSONA Divisor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1000204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SONA Divisor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9E322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9E3223"/>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9E3223"/>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233068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ICERCA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6" cy="365125"/>
          </a:xfrm>
        </p:spPr>
        <p:txBody>
          <a:bodyPr/>
          <a:lstStyle>
            <a:lvl1pPr>
              <a:defRPr>
                <a:solidFill>
                  <a:schemeClr val="bg1"/>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lvl1pPr>
              <a:defRPr>
                <a:solidFill>
                  <a:srgbClr val="8978A6"/>
                </a:solidFill>
              </a:defRPr>
            </a:lvl1pPr>
            <a:lvl2pPr>
              <a:defRPr>
                <a:solidFill>
                  <a:srgbClr val="8978A6"/>
                </a:solidFill>
              </a:defRPr>
            </a:lvl2pPr>
            <a:lvl3pPr>
              <a:defRPr>
                <a:solidFill>
                  <a:srgbClr val="8978A6"/>
                </a:solidFill>
              </a:defRPr>
            </a:lvl3pPr>
            <a:lvl4pPr>
              <a:defRPr>
                <a:solidFill>
                  <a:srgbClr val="8978A6"/>
                </a:solidFill>
              </a:defRPr>
            </a:lvl4pPr>
            <a:lvl5pPr>
              <a:defRPr>
                <a:solidFill>
                  <a:srgbClr val="8978A6"/>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3ACE0529-9DE7-3B44-A8CF-D182680EFD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3778110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ICERCA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rgbClr val="003087"/>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rgbClr val="736197"/>
                </a:solidFill>
              </a:defRPr>
            </a:lvl1pPr>
          </a:lstStyle>
          <a:p>
            <a:r>
              <a:rPr lang="it-IT"/>
              <a:t>Titolo della presentazione</a:t>
            </a:r>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5" name="Immagine 4">
            <a:extLst>
              <a:ext uri="{FF2B5EF4-FFF2-40B4-BE49-F238E27FC236}">
                <a16:creationId xmlns:a16="http://schemas.microsoft.com/office/drawing/2014/main" id="{C6F6FCE8-2E72-614D-875A-71535096A6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132" y="337212"/>
            <a:ext cx="3149234" cy="1669094"/>
          </a:xfrm>
          <a:prstGeom prst="rect">
            <a:avLst/>
          </a:prstGeom>
        </p:spPr>
      </p:pic>
    </p:spTree>
    <p:extLst>
      <p:ext uri="{BB962C8B-B14F-4D97-AF65-F5344CB8AC3E}">
        <p14:creationId xmlns:p14="http://schemas.microsoft.com/office/powerpoint/2010/main" val="3293130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CERCA Slid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19366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ICERCA Slide 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3976511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ICERCA Slide testo e immagin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3175085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CERCA Slide testo e immagin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95147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412012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ICERCA Slide testo e immagin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608631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ICERCA Slide testo e immagin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993187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CERCA Slide testo e immagin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634010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CERCA Divisor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bg1"/>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bg1"/>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3874831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CERCA Divisor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rgbClr val="302663"/>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rgbClr val="302663"/>
                </a:solidFill>
              </a:defRPr>
            </a:lvl1p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rgbClr val="302663"/>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627248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RTE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C6D9D306-59B9-45AC-814B-8D82FBC59258}"/>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11" name="Segnaposto piè di pagina 2">
            <a:extLst>
              <a:ext uri="{FF2B5EF4-FFF2-40B4-BE49-F238E27FC236}">
                <a16:creationId xmlns:a16="http://schemas.microsoft.com/office/drawing/2014/main" id="{AEEC4C35-B79C-48AE-A29B-782DFAE21141}"/>
              </a:ext>
            </a:extLst>
          </p:cNvPr>
          <p:cNvSpPr>
            <a:spLocks noGrp="1"/>
          </p:cNvSpPr>
          <p:nvPr>
            <p:ph type="ftr" sz="quarter" idx="10"/>
          </p:nvPr>
        </p:nvSpPr>
        <p:spPr>
          <a:xfrm>
            <a:off x="874712" y="6492875"/>
            <a:ext cx="10442576" cy="365125"/>
          </a:xfrm>
        </p:spPr>
        <p:txBody>
          <a:bodyPr/>
          <a:lstStyle>
            <a:lvl1pPr>
              <a:defRPr>
                <a:solidFill>
                  <a:schemeClr val="bg1"/>
                </a:solidFill>
              </a:defRPr>
            </a:lvl1pPr>
          </a:lstStyle>
          <a:p>
            <a:r>
              <a:rPr lang="it-IT"/>
              <a:t>Titolo della presentazione</a:t>
            </a:r>
          </a:p>
        </p:txBody>
      </p:sp>
      <p:sp>
        <p:nvSpPr>
          <p:cNvPr id="12" name="Segnaposto contenuto 5">
            <a:extLst>
              <a:ext uri="{FF2B5EF4-FFF2-40B4-BE49-F238E27FC236}">
                <a16:creationId xmlns:a16="http://schemas.microsoft.com/office/drawing/2014/main" id="{20F9D7AF-CD61-4DA8-AE79-7212AEC75F18}"/>
              </a:ext>
            </a:extLst>
          </p:cNvPr>
          <p:cNvSpPr>
            <a:spLocks noGrp="1"/>
          </p:cNvSpPr>
          <p:nvPr>
            <p:ph sz="quarter" idx="12"/>
          </p:nvPr>
        </p:nvSpPr>
        <p:spPr>
          <a:xfrm>
            <a:off x="874713" y="3428999"/>
            <a:ext cx="10442574" cy="2663825"/>
          </a:xfrm>
        </p:spPr>
        <p:txBody>
          <a:bodyPr/>
          <a:lstStyle>
            <a:lvl1pPr>
              <a:defRPr>
                <a:solidFill>
                  <a:srgbClr val="8978A6"/>
                </a:solidFill>
              </a:defRPr>
            </a:lvl1pPr>
            <a:lvl2pPr>
              <a:defRPr>
                <a:solidFill>
                  <a:srgbClr val="8978A6"/>
                </a:solidFill>
              </a:defRPr>
            </a:lvl2pPr>
            <a:lvl3pPr>
              <a:defRPr>
                <a:solidFill>
                  <a:srgbClr val="8978A6"/>
                </a:solidFill>
              </a:defRPr>
            </a:lvl3pPr>
            <a:lvl4pPr>
              <a:defRPr>
                <a:solidFill>
                  <a:srgbClr val="8978A6"/>
                </a:solidFill>
              </a:defRPr>
            </a:lvl4pPr>
            <a:lvl5pPr>
              <a:defRPr>
                <a:solidFill>
                  <a:srgbClr val="8978A6"/>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3" name="Immagine 12">
            <a:extLst>
              <a:ext uri="{FF2B5EF4-FFF2-40B4-BE49-F238E27FC236}">
                <a16:creationId xmlns:a16="http://schemas.microsoft.com/office/drawing/2014/main" id="{9C209C58-3FC2-4C99-A267-A362B28DA5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643" y="337212"/>
            <a:ext cx="3140723" cy="1664583"/>
          </a:xfrm>
          <a:prstGeom prst="rect">
            <a:avLst/>
          </a:prstGeom>
        </p:spPr>
      </p:pic>
    </p:spTree>
    <p:extLst>
      <p:ext uri="{BB962C8B-B14F-4D97-AF65-F5344CB8AC3E}">
        <p14:creationId xmlns:p14="http://schemas.microsoft.com/office/powerpoint/2010/main" val="135402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RTE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accent2">
                    <a:lumMod val="50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a:xfrm>
            <a:off x="874712" y="6492875"/>
            <a:ext cx="10442574" cy="365125"/>
          </a:xfrm>
        </p:spPr>
        <p:txBody>
          <a:bodyPr/>
          <a:lstStyle>
            <a:lvl1pPr>
              <a:defRPr>
                <a:solidFill>
                  <a:schemeClr val="accent2">
                    <a:lumMod val="50000"/>
                  </a:schemeClr>
                </a:solidFill>
              </a:defRPr>
            </a:lvl1pPr>
          </a:lstStyle>
          <a:p>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3428999"/>
            <a:ext cx="10442574" cy="26638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51196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RTE Slid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0666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RTE Slide 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Tree>
    <p:extLst>
      <p:ext uri="{BB962C8B-B14F-4D97-AF65-F5344CB8AC3E}">
        <p14:creationId xmlns:p14="http://schemas.microsoft.com/office/powerpoint/2010/main" val="687453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RTE Slide testo e immagin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19395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10000"/>
              </a:lnSpc>
              <a:defRPr sz="2000"/>
            </a:lvl1pPr>
            <a:lvl2pPr>
              <a:lnSpc>
                <a:spcPct val="110000"/>
              </a:lnSpc>
              <a:defRPr sz="2000"/>
            </a:lvl2pPr>
          </a:lstStyle>
          <a:p>
            <a:pPr lvl="0"/>
            <a:r>
              <a:rPr lang="it-IT"/>
              <a:t>Modifica gli stili del testo dello schema</a:t>
            </a:r>
          </a:p>
          <a:p>
            <a:pPr lvl="1"/>
            <a:r>
              <a:rPr lang="it-IT"/>
              <a:t>Secondo livello</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4386426" cy="4383772"/>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374958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RTE Slide testo e immagin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4207300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TE Slide testo e immagin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4154627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RTE Slide testo e immagin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131897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RTE Slide testo e immagin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lvl1pPr>
              <a:defRPr>
                <a:solidFill>
                  <a:schemeClr val="accent2">
                    <a:lumMod val="75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9116968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RTE Divisor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normAutofit/>
          </a:bodyPr>
          <a:lstStyle>
            <a:lvl1pPr>
              <a:defRPr sz="3600">
                <a:solidFill>
                  <a:schemeClr val="bg1"/>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accent2">
                    <a:lumMod val="50000"/>
                  </a:schemeClr>
                </a:solidFill>
              </a:defRPr>
            </a:lvl1p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accent2">
                    <a:lumMod val="50000"/>
                  </a:schemeClr>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1107870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RTE Divisor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a:xfrm>
            <a:off x="874713" y="1700212"/>
            <a:ext cx="10442573" cy="1444639"/>
          </a:xfrm>
        </p:spPr>
        <p:txBody>
          <a:bodyPr anchor="b"/>
          <a:lstStyle>
            <a:lvl1pPr>
              <a:defRPr>
                <a:solidFill>
                  <a:schemeClr val="accent2">
                    <a:lumMod val="50000"/>
                  </a:schemeClr>
                </a:solidFill>
              </a:defRPr>
            </a:lvl1p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lvl1pPr>
              <a:defRPr>
                <a:solidFill>
                  <a:schemeClr val="accent2">
                    <a:lumMod val="50000"/>
                  </a:schemeClr>
                </a:solidFill>
              </a:defRPr>
            </a:lvl1pPr>
          </a:lstStyle>
          <a:p>
            <a:endParaRPr lang="it-IT"/>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lvl1pPr>
              <a:defRPr>
                <a:solidFill>
                  <a:schemeClr val="accent2">
                    <a:lumMod val="50000"/>
                  </a:schemeClr>
                </a:solidFill>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55943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esto e immagin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5791227" cy="4392612"/>
          </a:xfrm>
        </p:spPr>
        <p:txBody>
          <a:bodyPr>
            <a:normAutofit/>
          </a:bodyPr>
          <a:lstStyle>
            <a:lvl1pPr>
              <a:lnSpc>
                <a:spcPct val="100000"/>
              </a:lnSpc>
              <a:defRPr sz="2000"/>
            </a:lvl1pPr>
            <a:lvl2pPr>
              <a:lnSpc>
                <a:spcPct val="100000"/>
              </a:lnSpc>
              <a:defRPr sz="20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260835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esto e immagin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3466992" cy="4392612"/>
          </a:xfrm>
        </p:spPr>
        <p:txBody>
          <a:bodyPr>
            <a:normAutofit/>
          </a:bodyPr>
          <a:lstStyle>
            <a:lvl1pPr>
              <a:lnSpc>
                <a:spcPct val="100000"/>
              </a:lnSpc>
              <a:defRPr sz="2000"/>
            </a:lvl1pPr>
            <a:lvl2pPr>
              <a:lnSpc>
                <a:spcPct val="100000"/>
              </a:lnSpc>
              <a:defRPr sz="20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9E4175B0-60E2-5940-BD81-954A7DD49D7F}"/>
              </a:ext>
            </a:extLst>
          </p:cNvPr>
          <p:cNvSpPr>
            <a:spLocks noGrp="1"/>
          </p:cNvSpPr>
          <p:nvPr>
            <p:ph sz="quarter" idx="17"/>
          </p:nvPr>
        </p:nvSpPr>
        <p:spPr>
          <a:xfrm>
            <a:off x="925509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922D2C53-0823-724B-9679-E3DA9D461DB1}"/>
              </a:ext>
            </a:extLst>
          </p:cNvPr>
          <p:cNvSpPr>
            <a:spLocks noGrp="1"/>
          </p:cNvSpPr>
          <p:nvPr>
            <p:ph sz="quarter" idx="19"/>
          </p:nvPr>
        </p:nvSpPr>
        <p:spPr>
          <a:xfrm>
            <a:off x="6930860"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F2F0BB26-DEE8-AA42-B51A-4A3DCC6247B6}"/>
              </a:ext>
            </a:extLst>
          </p:cNvPr>
          <p:cNvSpPr>
            <a:spLocks noGrp="1"/>
          </p:cNvSpPr>
          <p:nvPr>
            <p:ph sz="quarter" idx="20"/>
          </p:nvPr>
        </p:nvSpPr>
        <p:spPr>
          <a:xfrm>
            <a:off x="460662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8E57A19-FCD4-E84A-BA05-A6C9D52E26D9}"/>
              </a:ext>
            </a:extLst>
          </p:cNvPr>
          <p:cNvSpPr>
            <a:spLocks noGrp="1"/>
          </p:cNvSpPr>
          <p:nvPr>
            <p:ph sz="quarter" idx="21"/>
          </p:nvPr>
        </p:nvSpPr>
        <p:spPr>
          <a:xfrm>
            <a:off x="4606625" y="1709053"/>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160130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sto e immagin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6" name="Segnaposto contenuto 5">
            <a:extLst>
              <a:ext uri="{FF2B5EF4-FFF2-40B4-BE49-F238E27FC236}">
                <a16:creationId xmlns:a16="http://schemas.microsoft.com/office/drawing/2014/main" id="{1FFFC5B9-4871-9E49-B8CD-856D5286C0EE}"/>
              </a:ext>
            </a:extLst>
          </p:cNvPr>
          <p:cNvSpPr>
            <a:spLocks noGrp="1"/>
          </p:cNvSpPr>
          <p:nvPr>
            <p:ph sz="quarter" idx="12"/>
          </p:nvPr>
        </p:nvSpPr>
        <p:spPr>
          <a:xfrm>
            <a:off x="874713" y="1700213"/>
            <a:ext cx="10442575" cy="2068155"/>
          </a:xfrm>
        </p:spPr>
        <p:txBody>
          <a:bodyPr>
            <a:normAutofit/>
          </a:bodyPr>
          <a:lstStyle>
            <a:lvl1pPr>
              <a:lnSpc>
                <a:spcPct val="100000"/>
              </a:lnSpc>
              <a:defRPr sz="2000"/>
            </a:lvl1pPr>
            <a:lvl2pPr>
              <a:lnSpc>
                <a:spcPct val="100000"/>
              </a:lnSpc>
              <a:defRPr sz="2000"/>
            </a:lvl2pPr>
          </a:lstStyle>
          <a:p>
            <a:pPr lvl="0"/>
            <a:r>
              <a:rPr lang="it-IT"/>
              <a:t>Modifica gli stili del testo dello schema</a:t>
            </a:r>
          </a:p>
          <a:p>
            <a:pPr lvl="1"/>
            <a:r>
              <a:rPr lang="it-IT"/>
              <a:t>Secondo livello</a:t>
            </a:r>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90984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esto e immagin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0F7EA-7F88-654B-8707-C322E7452CF5}"/>
              </a:ext>
            </a:extLst>
          </p:cNvPr>
          <p:cNvSpPr>
            <a:spLocks noGrp="1"/>
          </p:cNvSpPr>
          <p:nvPr>
            <p:ph type="title"/>
          </p:nvPr>
        </p:nvSpPr>
        <p:spPr/>
        <p:txBody>
          <a:bodyPr/>
          <a:lstStyle/>
          <a:p>
            <a:r>
              <a:rPr lang="it-IT"/>
              <a:t>Fare clic per modificare lo stile del titolo</a:t>
            </a:r>
          </a:p>
        </p:txBody>
      </p:sp>
      <p:sp>
        <p:nvSpPr>
          <p:cNvPr id="3" name="Segnaposto piè di pagina 2">
            <a:extLst>
              <a:ext uri="{FF2B5EF4-FFF2-40B4-BE49-F238E27FC236}">
                <a16:creationId xmlns:a16="http://schemas.microsoft.com/office/drawing/2014/main" id="{0CA80F50-116B-7C4A-A573-69F7A14F218F}"/>
              </a:ext>
            </a:extLst>
          </p:cNvPr>
          <p:cNvSpPr>
            <a:spLocks noGrp="1"/>
          </p:cNvSpPr>
          <p:nvPr>
            <p:ph type="ftr" sz="quarter" idx="10"/>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544CD6DD-2BAB-A34B-9C14-28AC2BC3B180}"/>
              </a:ext>
            </a:extLst>
          </p:cNvPr>
          <p:cNvSpPr>
            <a:spLocks noGrp="1"/>
          </p:cNvSpPr>
          <p:nvPr>
            <p:ph type="sldNum" sz="quarter" idx="11"/>
          </p:nvPr>
        </p:nvSpPr>
        <p:spPr/>
        <p:txBody>
          <a:bodyPr/>
          <a:lstStyle/>
          <a:p>
            <a:fld id="{B2CA41FB-6C57-2848-ACC3-83E7EFFBEE78}" type="slidenum">
              <a:rPr lang="it-IT" smtClean="0"/>
              <a:pPr/>
              <a:t>‹N›</a:t>
            </a:fld>
            <a:endParaRPr lang="it-IT"/>
          </a:p>
        </p:txBody>
      </p:sp>
      <p:sp>
        <p:nvSpPr>
          <p:cNvPr id="10" name="Segnaposto contenuto 6">
            <a:extLst>
              <a:ext uri="{FF2B5EF4-FFF2-40B4-BE49-F238E27FC236}">
                <a16:creationId xmlns:a16="http://schemas.microsoft.com/office/drawing/2014/main" id="{00A1CEEF-AF9E-1646-B46C-56FD842CE72C}"/>
              </a:ext>
            </a:extLst>
          </p:cNvPr>
          <p:cNvSpPr>
            <a:spLocks noGrp="1"/>
          </p:cNvSpPr>
          <p:nvPr>
            <p:ph sz="quarter" idx="16"/>
          </p:nvPr>
        </p:nvSpPr>
        <p:spPr>
          <a:xfrm>
            <a:off x="9255095"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2" name="Segnaposto contenuto 6">
            <a:extLst>
              <a:ext uri="{FF2B5EF4-FFF2-40B4-BE49-F238E27FC236}">
                <a16:creationId xmlns:a16="http://schemas.microsoft.com/office/drawing/2014/main" id="{6C35076F-3FED-504B-9EAE-E7907D350852}"/>
              </a:ext>
            </a:extLst>
          </p:cNvPr>
          <p:cNvSpPr>
            <a:spLocks noGrp="1"/>
          </p:cNvSpPr>
          <p:nvPr>
            <p:ph sz="quarter" idx="18"/>
          </p:nvPr>
        </p:nvSpPr>
        <p:spPr>
          <a:xfrm>
            <a:off x="6930860"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4" name="Segnaposto contenuto 6">
            <a:extLst>
              <a:ext uri="{FF2B5EF4-FFF2-40B4-BE49-F238E27FC236}">
                <a16:creationId xmlns:a16="http://schemas.microsoft.com/office/drawing/2014/main" id="{785B94D8-42F0-5046-8EDE-838D142FE8D2}"/>
              </a:ext>
            </a:extLst>
          </p:cNvPr>
          <p:cNvSpPr>
            <a:spLocks noGrp="1"/>
          </p:cNvSpPr>
          <p:nvPr>
            <p:ph sz="quarter" idx="20"/>
          </p:nvPr>
        </p:nvSpPr>
        <p:spPr>
          <a:xfrm>
            <a:off x="4606183"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5" name="Segnaposto contenuto 6">
            <a:extLst>
              <a:ext uri="{FF2B5EF4-FFF2-40B4-BE49-F238E27FC236}">
                <a16:creationId xmlns:a16="http://schemas.microsoft.com/office/drawing/2014/main" id="{9328A3F5-E786-9447-8D0D-57F819A0E33B}"/>
              </a:ext>
            </a:extLst>
          </p:cNvPr>
          <p:cNvSpPr>
            <a:spLocks noGrp="1"/>
          </p:cNvSpPr>
          <p:nvPr>
            <p:ph sz="quarter" idx="21"/>
          </p:nvPr>
        </p:nvSpPr>
        <p:spPr>
          <a:xfrm>
            <a:off x="2281948" y="4033509"/>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1" name="Segnaposto contenuto 6">
            <a:extLst>
              <a:ext uri="{FF2B5EF4-FFF2-40B4-BE49-F238E27FC236}">
                <a16:creationId xmlns:a16="http://schemas.microsoft.com/office/drawing/2014/main" id="{5EBEE284-5CA3-304D-8732-5FDF12E79D91}"/>
              </a:ext>
            </a:extLst>
          </p:cNvPr>
          <p:cNvSpPr>
            <a:spLocks noGrp="1"/>
          </p:cNvSpPr>
          <p:nvPr>
            <p:ph sz="quarter" idx="22"/>
          </p:nvPr>
        </p:nvSpPr>
        <p:spPr>
          <a:xfrm>
            <a:off x="9255095"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3" name="Segnaposto contenuto 6">
            <a:extLst>
              <a:ext uri="{FF2B5EF4-FFF2-40B4-BE49-F238E27FC236}">
                <a16:creationId xmlns:a16="http://schemas.microsoft.com/office/drawing/2014/main" id="{1A354017-0192-3B4F-9C21-D55A995F2C81}"/>
              </a:ext>
            </a:extLst>
          </p:cNvPr>
          <p:cNvSpPr>
            <a:spLocks noGrp="1"/>
          </p:cNvSpPr>
          <p:nvPr>
            <p:ph sz="quarter" idx="23"/>
          </p:nvPr>
        </p:nvSpPr>
        <p:spPr>
          <a:xfrm>
            <a:off x="6930860"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6" name="Segnaposto contenuto 6">
            <a:extLst>
              <a:ext uri="{FF2B5EF4-FFF2-40B4-BE49-F238E27FC236}">
                <a16:creationId xmlns:a16="http://schemas.microsoft.com/office/drawing/2014/main" id="{C85D59DA-12D3-4844-B4BC-BD500660AB85}"/>
              </a:ext>
            </a:extLst>
          </p:cNvPr>
          <p:cNvSpPr>
            <a:spLocks noGrp="1"/>
          </p:cNvSpPr>
          <p:nvPr>
            <p:ph sz="quarter" idx="24"/>
          </p:nvPr>
        </p:nvSpPr>
        <p:spPr>
          <a:xfrm>
            <a:off x="4606183"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
        <p:nvSpPr>
          <p:cNvPr id="17" name="Segnaposto contenuto 6">
            <a:extLst>
              <a:ext uri="{FF2B5EF4-FFF2-40B4-BE49-F238E27FC236}">
                <a16:creationId xmlns:a16="http://schemas.microsoft.com/office/drawing/2014/main" id="{49A77F38-50F8-1245-9595-5DBB193142F0}"/>
              </a:ext>
            </a:extLst>
          </p:cNvPr>
          <p:cNvSpPr>
            <a:spLocks noGrp="1"/>
          </p:cNvSpPr>
          <p:nvPr>
            <p:ph sz="quarter" idx="25"/>
          </p:nvPr>
        </p:nvSpPr>
        <p:spPr>
          <a:xfrm>
            <a:off x="2281948" y="1717598"/>
            <a:ext cx="2059315" cy="2059315"/>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a:t>Modifica gli stili del testo dello schema</a:t>
            </a:r>
          </a:p>
        </p:txBody>
      </p:sp>
    </p:spTree>
    <p:extLst>
      <p:ext uri="{BB962C8B-B14F-4D97-AF65-F5344CB8AC3E}">
        <p14:creationId xmlns:p14="http://schemas.microsoft.com/office/powerpoint/2010/main" val="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003087"/>
                </a:solidFill>
                <a:latin typeface="Montserrat Medium" pitchFamily="2" charset="77"/>
              </a:defRPr>
            </a:lvl1pPr>
          </a:lstStyle>
          <a:p>
            <a:r>
              <a:rPr lang="it-IT"/>
              <a:t>Titolo della presentazione</a:t>
            </a:r>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003087"/>
                </a:solidFill>
                <a:latin typeface="Montserrat Medium" pitchFamily="2" charset="77"/>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3109540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708C67"/>
                </a:solidFill>
                <a:latin typeface="Montserrat Medium" pitchFamily="2" charset="77"/>
              </a:defRPr>
            </a:lvl1pPr>
          </a:lstStyle>
          <a:p>
            <a:r>
              <a:rPr lang="it-IT"/>
              <a:t>Titolo della presentazione</a:t>
            </a:r>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708C67"/>
                </a:solidFill>
                <a:latin typeface="Montserrat Medium" pitchFamily="2" charset="77"/>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23392082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l" defTabSz="914400" rtl="0" eaLnBrk="1" latinLnBrk="0" hangingPunct="1">
        <a:lnSpc>
          <a:spcPct val="90000"/>
        </a:lnSpc>
        <a:spcBef>
          <a:spcPct val="0"/>
        </a:spcBef>
        <a:buNone/>
        <a:defRPr sz="2800" b="0" i="0" kern="1200">
          <a:solidFill>
            <a:srgbClr val="708C67"/>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9E3223"/>
                </a:solidFill>
                <a:latin typeface="Montserrat Medium" pitchFamily="2" charset="77"/>
              </a:defRPr>
            </a:lvl1pPr>
          </a:lstStyle>
          <a:p>
            <a:r>
              <a:rPr lang="it-IT"/>
              <a:t>Titolo della presentazione</a:t>
            </a:r>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9E3223"/>
                </a:solidFill>
                <a:latin typeface="Montserrat Medium" pitchFamily="2" charset="77"/>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10364230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l" defTabSz="914400" rtl="0" eaLnBrk="1" latinLnBrk="0" hangingPunct="1">
        <a:lnSpc>
          <a:spcPct val="90000"/>
        </a:lnSpc>
        <a:spcBef>
          <a:spcPct val="0"/>
        </a:spcBef>
        <a:buNone/>
        <a:defRPr sz="2800" b="0" i="0" kern="1200">
          <a:solidFill>
            <a:srgbClr val="9E3223"/>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rgbClr val="302663"/>
                </a:solidFill>
                <a:latin typeface="Montserrat Medium" pitchFamily="2" charset="77"/>
              </a:defRPr>
            </a:lvl1pPr>
          </a:lstStyle>
          <a:p>
            <a:r>
              <a:rPr lang="it-IT"/>
              <a:t>Titolo della presentazione</a:t>
            </a:r>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rgbClr val="302663"/>
                </a:solidFill>
                <a:latin typeface="Montserrat Medium" pitchFamily="2" charset="77"/>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165729483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l" defTabSz="914400" rtl="0" eaLnBrk="1" latinLnBrk="0" hangingPunct="1">
        <a:lnSpc>
          <a:spcPct val="90000"/>
        </a:lnSpc>
        <a:spcBef>
          <a:spcPct val="0"/>
        </a:spcBef>
        <a:buNone/>
        <a:defRPr sz="2800" b="0" i="0" kern="1200">
          <a:solidFill>
            <a:srgbClr val="302663"/>
          </a:solidFill>
          <a:latin typeface="Montserrat"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96D64C-C47C-2B45-8401-F3FE5B786101}"/>
              </a:ext>
            </a:extLst>
          </p:cNvPr>
          <p:cNvSpPr>
            <a:spLocks noGrp="1"/>
          </p:cNvSpPr>
          <p:nvPr>
            <p:ph type="title"/>
          </p:nvPr>
        </p:nvSpPr>
        <p:spPr>
          <a:xfrm>
            <a:off x="874713" y="441326"/>
            <a:ext cx="10442573" cy="970948"/>
          </a:xfrm>
          <a:prstGeom prst="rect">
            <a:avLst/>
          </a:prstGeom>
        </p:spPr>
        <p:txBody>
          <a:bodyPr vert="horz" lIns="91440" tIns="45720" rIns="91440" bIns="45720" rtlCol="0" anchor="t">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FF35DD1B-99C6-4744-ADAD-BD1EED437B42}"/>
              </a:ext>
            </a:extLst>
          </p:cNvPr>
          <p:cNvSpPr>
            <a:spLocks noGrp="1"/>
          </p:cNvSpPr>
          <p:nvPr>
            <p:ph type="body" idx="1"/>
          </p:nvPr>
        </p:nvSpPr>
        <p:spPr>
          <a:xfrm>
            <a:off x="874713" y="1700213"/>
            <a:ext cx="10442574" cy="4392612"/>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EB69DDC4-A1D8-1249-9980-B926C6ABAC9C}"/>
              </a:ext>
            </a:extLst>
          </p:cNvPr>
          <p:cNvSpPr>
            <a:spLocks noGrp="1"/>
          </p:cNvSpPr>
          <p:nvPr>
            <p:ph type="ftr" sz="quarter" idx="3"/>
          </p:nvPr>
        </p:nvSpPr>
        <p:spPr>
          <a:xfrm>
            <a:off x="874712" y="6492875"/>
            <a:ext cx="7918910" cy="365125"/>
          </a:xfrm>
          <a:prstGeom prst="rect">
            <a:avLst/>
          </a:prstGeom>
        </p:spPr>
        <p:txBody>
          <a:bodyPr vert="horz" lIns="91440" tIns="45720" rIns="91440" bIns="45720" rtlCol="0" anchor="t"/>
          <a:lstStyle>
            <a:lvl1pPr algn="l">
              <a:defRPr sz="1200" b="0" i="0">
                <a:solidFill>
                  <a:schemeClr val="accent2">
                    <a:lumMod val="75000"/>
                  </a:schemeClr>
                </a:solidFill>
                <a:latin typeface="Montserrat Medium" pitchFamily="2" charset="77"/>
              </a:defRPr>
            </a:lvl1pPr>
          </a:lstStyle>
          <a:p>
            <a:endParaRPr lang="it-IT"/>
          </a:p>
        </p:txBody>
      </p:sp>
      <p:sp>
        <p:nvSpPr>
          <p:cNvPr id="6" name="Segnaposto numero diapositiva 5">
            <a:extLst>
              <a:ext uri="{FF2B5EF4-FFF2-40B4-BE49-F238E27FC236}">
                <a16:creationId xmlns:a16="http://schemas.microsoft.com/office/drawing/2014/main" id="{4F2BBF52-97FB-6046-88A6-020D06307AA1}"/>
              </a:ext>
            </a:extLst>
          </p:cNvPr>
          <p:cNvSpPr>
            <a:spLocks noGrp="1"/>
          </p:cNvSpPr>
          <p:nvPr>
            <p:ph type="sldNum" sz="quarter" idx="4"/>
          </p:nvPr>
        </p:nvSpPr>
        <p:spPr>
          <a:xfrm>
            <a:off x="9024359" y="6492875"/>
            <a:ext cx="2292929" cy="365125"/>
          </a:xfrm>
          <a:prstGeom prst="rect">
            <a:avLst/>
          </a:prstGeom>
        </p:spPr>
        <p:txBody>
          <a:bodyPr vert="horz" lIns="91440" tIns="45720" rIns="91440" bIns="45720" rtlCol="0" anchor="t"/>
          <a:lstStyle>
            <a:lvl1pPr algn="r">
              <a:defRPr sz="1200" b="0" i="0">
                <a:solidFill>
                  <a:schemeClr val="accent2">
                    <a:lumMod val="75000"/>
                  </a:schemeClr>
                </a:solidFill>
                <a:latin typeface="Montserrat Medium" pitchFamily="2" charset="77"/>
              </a:defRPr>
            </a:lvl1pPr>
          </a:lstStyle>
          <a:p>
            <a:fld id="{B2CA41FB-6C57-2848-ACC3-83E7EFFBEE78}" type="slidenum">
              <a:rPr lang="it-IT" smtClean="0"/>
              <a:pPr/>
              <a:t>‹N›</a:t>
            </a:fld>
            <a:endParaRPr lang="it-IT"/>
          </a:p>
        </p:txBody>
      </p:sp>
    </p:spTree>
    <p:extLst>
      <p:ext uri="{BB962C8B-B14F-4D97-AF65-F5344CB8AC3E}">
        <p14:creationId xmlns:p14="http://schemas.microsoft.com/office/powerpoint/2010/main" val="56286050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2800" b="0" i="0" kern="1200">
          <a:solidFill>
            <a:schemeClr val="accent2">
              <a:lumMod val="75000"/>
            </a:schemeClr>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pos="7129">
          <p15:clr>
            <a:srgbClr val="F26B43"/>
          </p15:clr>
        </p15:guide>
        <p15:guide id="5" orient="horz" pos="278">
          <p15:clr>
            <a:srgbClr val="F26B43"/>
          </p15:clr>
        </p15:guide>
        <p15:guide id="6" orient="horz" pos="890">
          <p15:clr>
            <a:srgbClr val="F26B43"/>
          </p15:clr>
        </p15:guide>
        <p15:guide id="7" orient="horz" pos="1071">
          <p15:clr>
            <a:srgbClr val="F26B43"/>
          </p15:clr>
        </p15:guide>
        <p15:guide id="8" orient="horz" pos="3838">
          <p15:clr>
            <a:srgbClr val="F26B43"/>
          </p15:clr>
        </p15:guide>
        <p15:guide id="9" orient="horz" pos="40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fondazionecariplo.i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valentinaamorese@fondazionecariplo.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41D3D-3D4C-874D-A8DA-6FB7AD689FF9}"/>
              </a:ext>
            </a:extLst>
          </p:cNvPr>
          <p:cNvSpPr>
            <a:spLocks noGrp="1"/>
          </p:cNvSpPr>
          <p:nvPr>
            <p:ph type="title"/>
          </p:nvPr>
        </p:nvSpPr>
        <p:spPr>
          <a:xfrm>
            <a:off x="874713" y="1822132"/>
            <a:ext cx="10442573" cy="1444639"/>
          </a:xfrm>
        </p:spPr>
        <p:txBody>
          <a:bodyPr>
            <a:normAutofit/>
          </a:bodyPr>
          <a:lstStyle/>
          <a:p>
            <a:r>
              <a:rPr lang="it-IT" dirty="0"/>
              <a:t>Guida inserimento progetto</a:t>
            </a:r>
            <a:br>
              <a:rPr lang="it-IT" dirty="0"/>
            </a:br>
            <a:r>
              <a:rPr lang="it-IT" sz="2000" dirty="0"/>
              <a:t>Bando Ricerca Sociale: Scienza Tecnologia e Società</a:t>
            </a:r>
            <a:endParaRPr lang="it-IT" dirty="0"/>
          </a:p>
        </p:txBody>
      </p:sp>
      <p:sp>
        <p:nvSpPr>
          <p:cNvPr id="4" name="Segnaposto piè di pagina 3">
            <a:extLst>
              <a:ext uri="{FF2B5EF4-FFF2-40B4-BE49-F238E27FC236}">
                <a16:creationId xmlns:a16="http://schemas.microsoft.com/office/drawing/2014/main" id="{6AAC929E-0A2D-FC46-882A-AE344A46772B}"/>
              </a:ext>
            </a:extLst>
          </p:cNvPr>
          <p:cNvSpPr>
            <a:spLocks noGrp="1"/>
          </p:cNvSpPr>
          <p:nvPr>
            <p:ph type="ftr" sz="quarter" idx="10"/>
          </p:nvPr>
        </p:nvSpPr>
        <p:spPr/>
        <p:txBody>
          <a:bodyPr/>
          <a:lstStyle/>
          <a:p>
            <a:r>
              <a:rPr lang="it-IT" dirty="0"/>
              <a:t>Guida inserimento progetto – Ricerca Sociale</a:t>
            </a:r>
          </a:p>
        </p:txBody>
      </p:sp>
    </p:spTree>
    <p:extLst>
      <p:ext uri="{BB962C8B-B14F-4D97-AF65-F5344CB8AC3E}">
        <p14:creationId xmlns:p14="http://schemas.microsoft.com/office/powerpoint/2010/main" val="376032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a:extLst>
              <a:ext uri="{FF2B5EF4-FFF2-40B4-BE49-F238E27FC236}">
                <a16:creationId xmlns:a16="http://schemas.microsoft.com/office/drawing/2014/main" id="{8864D3BF-EE63-4936-BE52-08BAA553B7D2}"/>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10</a:t>
            </a:fld>
            <a:endParaRPr lang="it-IT"/>
          </a:p>
        </p:txBody>
      </p:sp>
      <p:sp>
        <p:nvSpPr>
          <p:cNvPr id="8" name="CasellaDiTesto 7">
            <a:extLst>
              <a:ext uri="{FF2B5EF4-FFF2-40B4-BE49-F238E27FC236}">
                <a16:creationId xmlns:a16="http://schemas.microsoft.com/office/drawing/2014/main" id="{0D17892B-DF50-40CB-B2CA-588CACB9D90A}"/>
              </a:ext>
            </a:extLst>
          </p:cNvPr>
          <p:cNvSpPr txBox="1"/>
          <p:nvPr/>
        </p:nvSpPr>
        <p:spPr>
          <a:xfrm>
            <a:off x="438153" y="923865"/>
            <a:ext cx="10242021" cy="369332"/>
          </a:xfrm>
          <a:prstGeom prst="rect">
            <a:avLst/>
          </a:prstGeom>
          <a:noFill/>
        </p:spPr>
        <p:txBody>
          <a:bodyPr wrap="square" rtlCol="0">
            <a:spAutoFit/>
          </a:bodyPr>
          <a:lstStyle/>
          <a:p>
            <a:r>
              <a:rPr lang="it-IT"/>
              <a:t>Inserire data prevista di avvio e fine progetto.</a:t>
            </a:r>
          </a:p>
        </p:txBody>
      </p:sp>
      <p:sp>
        <p:nvSpPr>
          <p:cNvPr id="10" name="Titolo 1">
            <a:extLst>
              <a:ext uri="{FF2B5EF4-FFF2-40B4-BE49-F238E27FC236}">
                <a16:creationId xmlns:a16="http://schemas.microsoft.com/office/drawing/2014/main" id="{F0161A21-A9C3-436F-B9A6-CA89E1B997A9}"/>
              </a:ext>
            </a:extLst>
          </p:cNvPr>
          <p:cNvSpPr>
            <a:spLocks noGrp="1"/>
          </p:cNvSpPr>
          <p:nvPr>
            <p:ph type="title"/>
          </p:nvPr>
        </p:nvSpPr>
        <p:spPr>
          <a:xfrm>
            <a:off x="438153" y="441326"/>
            <a:ext cx="10879134" cy="583082"/>
          </a:xfrm>
        </p:spPr>
        <p:txBody>
          <a:bodyPr/>
          <a:lstStyle/>
          <a:p>
            <a:r>
              <a:rPr lang="it-IT" dirty="0"/>
              <a:t>Inserimento progetto - Durata</a:t>
            </a:r>
          </a:p>
        </p:txBody>
      </p:sp>
      <p:sp>
        <p:nvSpPr>
          <p:cNvPr id="7" name="Segnaposto piè di pagina 2">
            <a:extLst>
              <a:ext uri="{FF2B5EF4-FFF2-40B4-BE49-F238E27FC236}">
                <a16:creationId xmlns:a16="http://schemas.microsoft.com/office/drawing/2014/main" id="{8C134D3D-F207-4D86-83DF-41A4A5B05DC0}"/>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327446D9-6C9D-47B4-9ABB-119DFE28E0E3}"/>
              </a:ext>
            </a:extLst>
          </p:cNvPr>
          <p:cNvPicPr>
            <a:picLocks noChangeAspect="1"/>
          </p:cNvPicPr>
          <p:nvPr/>
        </p:nvPicPr>
        <p:blipFill rotWithShape="1">
          <a:blip r:embed="rId2"/>
          <a:srcRect l="17473" t="17345" r="14697" b="13013"/>
          <a:stretch/>
        </p:blipFill>
        <p:spPr>
          <a:xfrm>
            <a:off x="2130251" y="1293196"/>
            <a:ext cx="8269794" cy="4554945"/>
          </a:xfrm>
          <a:prstGeom prst="rect">
            <a:avLst/>
          </a:prstGeom>
        </p:spPr>
      </p:pic>
    </p:spTree>
    <p:extLst>
      <p:ext uri="{BB962C8B-B14F-4D97-AF65-F5344CB8AC3E}">
        <p14:creationId xmlns:p14="http://schemas.microsoft.com/office/powerpoint/2010/main" val="1789071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3E9DB-7321-4545-8562-1CE6303E5BEC}"/>
              </a:ext>
            </a:extLst>
          </p:cNvPr>
          <p:cNvSpPr>
            <a:spLocks noGrp="1"/>
          </p:cNvSpPr>
          <p:nvPr>
            <p:ph type="title"/>
          </p:nvPr>
        </p:nvSpPr>
        <p:spPr>
          <a:xfrm>
            <a:off x="438153" y="441326"/>
            <a:ext cx="10879134" cy="583082"/>
          </a:xfrm>
        </p:spPr>
        <p:txBody>
          <a:bodyPr/>
          <a:lstStyle/>
          <a:p>
            <a:r>
              <a:rPr lang="it-IT" dirty="0"/>
              <a:t>Inserimento progetto - Localizzazione</a:t>
            </a:r>
          </a:p>
        </p:txBody>
      </p:sp>
      <p:sp>
        <p:nvSpPr>
          <p:cNvPr id="13" name="Segnaposto numero diapositiva 3">
            <a:extLst>
              <a:ext uri="{FF2B5EF4-FFF2-40B4-BE49-F238E27FC236}">
                <a16:creationId xmlns:a16="http://schemas.microsoft.com/office/drawing/2014/main" id="{8864D3BF-EE63-4936-BE52-08BAA553B7D2}"/>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11</a:t>
            </a:fld>
            <a:endParaRPr lang="it-IT"/>
          </a:p>
        </p:txBody>
      </p:sp>
      <p:sp>
        <p:nvSpPr>
          <p:cNvPr id="10" name="CasellaDiTesto 9">
            <a:extLst>
              <a:ext uri="{FF2B5EF4-FFF2-40B4-BE49-F238E27FC236}">
                <a16:creationId xmlns:a16="http://schemas.microsoft.com/office/drawing/2014/main" id="{B24F3049-6E1B-48AD-B4FE-51E17558B6CF}"/>
              </a:ext>
            </a:extLst>
          </p:cNvPr>
          <p:cNvSpPr txBox="1"/>
          <p:nvPr/>
        </p:nvSpPr>
        <p:spPr>
          <a:xfrm>
            <a:off x="6440006" y="2423600"/>
            <a:ext cx="5413957" cy="646331"/>
          </a:xfrm>
          <a:prstGeom prst="rect">
            <a:avLst/>
          </a:prstGeom>
          <a:noFill/>
        </p:spPr>
        <p:txBody>
          <a:bodyPr wrap="square" rtlCol="0">
            <a:spAutoFit/>
          </a:bodyPr>
          <a:lstStyle/>
          <a:p>
            <a:pPr marL="342900" indent="-342900" algn="just">
              <a:buFont typeface="+mj-lt"/>
              <a:buAutoNum type="arabicPeriod" startAt="2"/>
            </a:pPr>
            <a:r>
              <a:rPr lang="it-IT"/>
              <a:t>Compilare i campi selezionando dal menù a tendina;</a:t>
            </a:r>
          </a:p>
          <a:p>
            <a:pPr marL="342900" indent="-342900">
              <a:buFont typeface="+mj-lt"/>
              <a:buAutoNum type="arabicPeriod" startAt="2"/>
            </a:pPr>
            <a:r>
              <a:rPr lang="it-IT"/>
              <a:t>Cliccare </a:t>
            </a:r>
            <a:r>
              <a:rPr lang="it-IT" b="1"/>
              <a:t>«Salva».</a:t>
            </a:r>
          </a:p>
        </p:txBody>
      </p:sp>
      <p:sp>
        <p:nvSpPr>
          <p:cNvPr id="7" name="CasellaDiTesto 6">
            <a:extLst>
              <a:ext uri="{FF2B5EF4-FFF2-40B4-BE49-F238E27FC236}">
                <a16:creationId xmlns:a16="http://schemas.microsoft.com/office/drawing/2014/main" id="{DF0E4F3A-C1E1-9548-B3BA-BFF214719010}"/>
              </a:ext>
            </a:extLst>
          </p:cNvPr>
          <p:cNvSpPr txBox="1"/>
          <p:nvPr/>
        </p:nvSpPr>
        <p:spPr>
          <a:xfrm>
            <a:off x="438151" y="1024408"/>
            <a:ext cx="10879134" cy="646331"/>
          </a:xfrm>
          <a:prstGeom prst="rect">
            <a:avLst/>
          </a:prstGeom>
          <a:noFill/>
        </p:spPr>
        <p:txBody>
          <a:bodyPr wrap="square" rtlCol="0">
            <a:spAutoFit/>
          </a:bodyPr>
          <a:lstStyle/>
          <a:p>
            <a:pPr marL="342900" indent="-342900">
              <a:buFont typeface="+mj-lt"/>
              <a:buAutoNum type="arabicPeriod"/>
            </a:pPr>
            <a:r>
              <a:rPr lang="it-IT"/>
              <a:t>Cliccare </a:t>
            </a:r>
            <a:r>
              <a:rPr lang="it-IT" b="1"/>
              <a:t>«Aggiungi»</a:t>
            </a:r>
            <a:r>
              <a:rPr lang="it-IT"/>
              <a:t> per inserire la localizzazione dell’intervento. Ripetere l’operazione nel caso sia necessario inserirne più di una;</a:t>
            </a:r>
          </a:p>
        </p:txBody>
      </p:sp>
      <p:sp>
        <p:nvSpPr>
          <p:cNvPr id="9" name="Segnaposto piè di pagina 2">
            <a:extLst>
              <a:ext uri="{FF2B5EF4-FFF2-40B4-BE49-F238E27FC236}">
                <a16:creationId xmlns:a16="http://schemas.microsoft.com/office/drawing/2014/main" id="{728279C6-0F8B-4EB3-B6BE-EB8F04B73F7F}"/>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6" name="Immagine 5">
            <a:extLst>
              <a:ext uri="{FF2B5EF4-FFF2-40B4-BE49-F238E27FC236}">
                <a16:creationId xmlns:a16="http://schemas.microsoft.com/office/drawing/2014/main" id="{333A0EEF-9E12-4F8E-B4A9-2404F16E1BD1}"/>
              </a:ext>
            </a:extLst>
          </p:cNvPr>
          <p:cNvPicPr>
            <a:picLocks noChangeAspect="1"/>
          </p:cNvPicPr>
          <p:nvPr/>
        </p:nvPicPr>
        <p:blipFill rotWithShape="1">
          <a:blip r:embed="rId3"/>
          <a:srcRect l="14687" t="12083" r="13482" b="18254"/>
          <a:stretch/>
        </p:blipFill>
        <p:spPr>
          <a:xfrm>
            <a:off x="163285" y="1744407"/>
            <a:ext cx="6139543" cy="3349276"/>
          </a:xfrm>
          <a:prstGeom prst="rect">
            <a:avLst/>
          </a:prstGeom>
        </p:spPr>
      </p:pic>
      <p:pic>
        <p:nvPicPr>
          <p:cNvPr id="8" name="Immagine 7">
            <a:extLst>
              <a:ext uri="{FF2B5EF4-FFF2-40B4-BE49-F238E27FC236}">
                <a16:creationId xmlns:a16="http://schemas.microsoft.com/office/drawing/2014/main" id="{B7D5760C-D98F-4518-B95C-602F0B33AD2B}"/>
              </a:ext>
            </a:extLst>
          </p:cNvPr>
          <p:cNvPicPr>
            <a:picLocks noChangeAspect="1"/>
          </p:cNvPicPr>
          <p:nvPr/>
        </p:nvPicPr>
        <p:blipFill rotWithShape="1">
          <a:blip r:embed="rId4"/>
          <a:srcRect l="12857" t="8730" r="12500" b="5324"/>
          <a:stretch/>
        </p:blipFill>
        <p:spPr>
          <a:xfrm>
            <a:off x="6440006" y="3069931"/>
            <a:ext cx="5693230" cy="3687376"/>
          </a:xfrm>
          <a:prstGeom prst="rect">
            <a:avLst/>
          </a:prstGeom>
        </p:spPr>
      </p:pic>
    </p:spTree>
    <p:extLst>
      <p:ext uri="{BB962C8B-B14F-4D97-AF65-F5344CB8AC3E}">
        <p14:creationId xmlns:p14="http://schemas.microsoft.com/office/powerpoint/2010/main" val="403201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12</a:t>
            </a:fld>
            <a:endParaRPr lang="it-IT"/>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438151" y="1024408"/>
            <a:ext cx="10879134" cy="369332"/>
          </a:xfrm>
          <a:prstGeom prst="rect">
            <a:avLst/>
          </a:prstGeom>
          <a:noFill/>
        </p:spPr>
        <p:txBody>
          <a:bodyPr wrap="square" rtlCol="0">
            <a:spAutoFit/>
          </a:bodyPr>
          <a:lstStyle/>
          <a:p>
            <a:pPr algn="just"/>
            <a:r>
              <a:rPr lang="it-IT" dirty="0"/>
              <a:t>Per l’inserimento di eventuali partner si rimanda a pagina 19 di questo tutorial. </a:t>
            </a:r>
          </a:p>
        </p:txBody>
      </p:sp>
      <p:sp>
        <p:nvSpPr>
          <p:cNvPr id="12" name="Titolo 1">
            <a:extLst>
              <a:ext uri="{FF2B5EF4-FFF2-40B4-BE49-F238E27FC236}">
                <a16:creationId xmlns:a16="http://schemas.microsoft.com/office/drawing/2014/main" id="{AEB66489-6AA6-4DD9-9444-BCA0D7F1405D}"/>
              </a:ext>
            </a:extLst>
          </p:cNvPr>
          <p:cNvSpPr>
            <a:spLocks noGrp="1"/>
          </p:cNvSpPr>
          <p:nvPr>
            <p:ph type="title"/>
          </p:nvPr>
        </p:nvSpPr>
        <p:spPr>
          <a:xfrm>
            <a:off x="438153" y="441326"/>
            <a:ext cx="10879134" cy="583082"/>
          </a:xfrm>
        </p:spPr>
        <p:txBody>
          <a:bodyPr/>
          <a:lstStyle/>
          <a:p>
            <a:r>
              <a:rPr lang="it-IT" dirty="0"/>
              <a:t>Inserimento progetto – Soggetti coinvolti</a:t>
            </a:r>
          </a:p>
        </p:txBody>
      </p:sp>
      <p:sp>
        <p:nvSpPr>
          <p:cNvPr id="7" name="Segnaposto piè di pagina 2">
            <a:extLst>
              <a:ext uri="{FF2B5EF4-FFF2-40B4-BE49-F238E27FC236}">
                <a16:creationId xmlns:a16="http://schemas.microsoft.com/office/drawing/2014/main" id="{A5BF29C3-2679-4978-A650-1DD761B31ECE}"/>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3" name="Immagine 2">
            <a:extLst>
              <a:ext uri="{FF2B5EF4-FFF2-40B4-BE49-F238E27FC236}">
                <a16:creationId xmlns:a16="http://schemas.microsoft.com/office/drawing/2014/main" id="{295A88C1-621E-4C6C-A1E7-12AB6E012EEC}"/>
              </a:ext>
            </a:extLst>
          </p:cNvPr>
          <p:cNvPicPr>
            <a:picLocks noChangeAspect="1"/>
          </p:cNvPicPr>
          <p:nvPr/>
        </p:nvPicPr>
        <p:blipFill rotWithShape="1">
          <a:blip r:embed="rId2"/>
          <a:srcRect l="12143" t="8570" r="12946" b="10710"/>
          <a:stretch/>
        </p:blipFill>
        <p:spPr>
          <a:xfrm>
            <a:off x="2264229" y="1620815"/>
            <a:ext cx="7663542" cy="4644985"/>
          </a:xfrm>
          <a:prstGeom prst="rect">
            <a:avLst/>
          </a:prstGeom>
        </p:spPr>
      </p:pic>
    </p:spTree>
    <p:extLst>
      <p:ext uri="{BB962C8B-B14F-4D97-AF65-F5344CB8AC3E}">
        <p14:creationId xmlns:p14="http://schemas.microsoft.com/office/powerpoint/2010/main" val="221830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13</a:t>
            </a:fld>
            <a:endParaRPr lang="it-IT"/>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438151" y="1024408"/>
            <a:ext cx="10879134" cy="646331"/>
          </a:xfrm>
          <a:prstGeom prst="rect">
            <a:avLst/>
          </a:prstGeom>
          <a:noFill/>
        </p:spPr>
        <p:txBody>
          <a:bodyPr wrap="square" rtlCol="0">
            <a:spAutoFit/>
          </a:bodyPr>
          <a:lstStyle/>
          <a:p>
            <a:r>
              <a:rPr lang="it-IT" dirty="0"/>
              <a:t>Si richiede di precisare le specifiche azioni che si intendono adottare durante lo svolgimento del progetto per</a:t>
            </a:r>
          </a:p>
          <a:p>
            <a:r>
              <a:rPr lang="it-IT" dirty="0"/>
              <a:t>rispettare i principi di sostenibilità ambientale.</a:t>
            </a:r>
          </a:p>
        </p:txBody>
      </p:sp>
      <p:sp>
        <p:nvSpPr>
          <p:cNvPr id="12" name="Titolo 1">
            <a:extLst>
              <a:ext uri="{FF2B5EF4-FFF2-40B4-BE49-F238E27FC236}">
                <a16:creationId xmlns:a16="http://schemas.microsoft.com/office/drawing/2014/main" id="{AEB66489-6AA6-4DD9-9444-BCA0D7F1405D}"/>
              </a:ext>
            </a:extLst>
          </p:cNvPr>
          <p:cNvSpPr>
            <a:spLocks noGrp="1"/>
          </p:cNvSpPr>
          <p:nvPr>
            <p:ph type="title"/>
          </p:nvPr>
        </p:nvSpPr>
        <p:spPr>
          <a:xfrm>
            <a:off x="438153" y="441326"/>
            <a:ext cx="10879134" cy="583082"/>
          </a:xfrm>
        </p:spPr>
        <p:txBody>
          <a:bodyPr/>
          <a:lstStyle/>
          <a:p>
            <a:r>
              <a:rPr lang="it-IT" dirty="0"/>
              <a:t>Inserimento progetto – Impatto ambientale</a:t>
            </a:r>
          </a:p>
        </p:txBody>
      </p:sp>
      <p:sp>
        <p:nvSpPr>
          <p:cNvPr id="7" name="Segnaposto piè di pagina 2">
            <a:extLst>
              <a:ext uri="{FF2B5EF4-FFF2-40B4-BE49-F238E27FC236}">
                <a16:creationId xmlns:a16="http://schemas.microsoft.com/office/drawing/2014/main" id="{A5BF29C3-2679-4978-A650-1DD761B31ECE}"/>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1E37224C-1675-4A3A-8E24-7EED922B8C00}"/>
              </a:ext>
            </a:extLst>
          </p:cNvPr>
          <p:cNvPicPr>
            <a:picLocks noChangeAspect="1"/>
          </p:cNvPicPr>
          <p:nvPr/>
        </p:nvPicPr>
        <p:blipFill rotWithShape="1">
          <a:blip r:embed="rId2"/>
          <a:srcRect l="17225" t="20963" r="14533" b="20576"/>
          <a:stretch/>
        </p:blipFill>
        <p:spPr>
          <a:xfrm>
            <a:off x="1935981" y="1979524"/>
            <a:ext cx="8320037" cy="4009293"/>
          </a:xfrm>
          <a:prstGeom prst="rect">
            <a:avLst/>
          </a:prstGeom>
        </p:spPr>
      </p:pic>
    </p:spTree>
    <p:extLst>
      <p:ext uri="{BB962C8B-B14F-4D97-AF65-F5344CB8AC3E}">
        <p14:creationId xmlns:p14="http://schemas.microsoft.com/office/powerpoint/2010/main" val="983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14</a:t>
            </a:fld>
            <a:endParaRPr lang="it-IT"/>
          </a:p>
        </p:txBody>
      </p:sp>
      <p:sp>
        <p:nvSpPr>
          <p:cNvPr id="15" name="Titolo 1">
            <a:extLst>
              <a:ext uri="{FF2B5EF4-FFF2-40B4-BE49-F238E27FC236}">
                <a16:creationId xmlns:a16="http://schemas.microsoft.com/office/drawing/2014/main" id="{03ED113A-5595-4224-9941-BAD2D91F5E74}"/>
              </a:ext>
            </a:extLst>
          </p:cNvPr>
          <p:cNvSpPr>
            <a:spLocks noGrp="1"/>
          </p:cNvSpPr>
          <p:nvPr>
            <p:ph type="title"/>
          </p:nvPr>
        </p:nvSpPr>
        <p:spPr>
          <a:xfrm>
            <a:off x="438153" y="441326"/>
            <a:ext cx="10879134" cy="583082"/>
          </a:xfrm>
        </p:spPr>
        <p:txBody>
          <a:bodyPr/>
          <a:lstStyle/>
          <a:p>
            <a:r>
              <a:rPr lang="it-IT" dirty="0"/>
              <a:t>Inserimento progetto – Altri dati di progetto</a:t>
            </a:r>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438151" y="1024408"/>
            <a:ext cx="10879134" cy="369332"/>
          </a:xfrm>
          <a:prstGeom prst="rect">
            <a:avLst/>
          </a:prstGeom>
          <a:noFill/>
        </p:spPr>
        <p:txBody>
          <a:bodyPr wrap="square" rtlCol="0">
            <a:spAutoFit/>
          </a:bodyPr>
          <a:lstStyle/>
          <a:p>
            <a:r>
              <a:rPr lang="it-IT"/>
              <a:t>Compilare tutti i campi.</a:t>
            </a:r>
          </a:p>
        </p:txBody>
      </p:sp>
      <p:sp>
        <p:nvSpPr>
          <p:cNvPr id="7" name="Segnaposto piè di pagina 2">
            <a:extLst>
              <a:ext uri="{FF2B5EF4-FFF2-40B4-BE49-F238E27FC236}">
                <a16:creationId xmlns:a16="http://schemas.microsoft.com/office/drawing/2014/main" id="{82A05788-4EEF-412D-A1B0-05AE80F08B15}"/>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6551C88B-EC3D-4C18-AB10-9B1AE0C586BC}"/>
              </a:ext>
            </a:extLst>
          </p:cNvPr>
          <p:cNvPicPr>
            <a:picLocks noChangeAspect="1"/>
          </p:cNvPicPr>
          <p:nvPr/>
        </p:nvPicPr>
        <p:blipFill>
          <a:blip r:embed="rId2"/>
          <a:stretch>
            <a:fillRect/>
          </a:stretch>
        </p:blipFill>
        <p:spPr>
          <a:xfrm>
            <a:off x="2292928" y="1393229"/>
            <a:ext cx="9024358" cy="5023445"/>
          </a:xfrm>
          <a:prstGeom prst="rect">
            <a:avLst/>
          </a:prstGeom>
        </p:spPr>
      </p:pic>
    </p:spTree>
    <p:extLst>
      <p:ext uri="{BB962C8B-B14F-4D97-AF65-F5344CB8AC3E}">
        <p14:creationId xmlns:p14="http://schemas.microsoft.com/office/powerpoint/2010/main" val="355451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15</a:t>
            </a:fld>
            <a:endParaRPr lang="it-IT"/>
          </a:p>
        </p:txBody>
      </p:sp>
      <p:sp>
        <p:nvSpPr>
          <p:cNvPr id="15" name="Titolo 1">
            <a:extLst>
              <a:ext uri="{FF2B5EF4-FFF2-40B4-BE49-F238E27FC236}">
                <a16:creationId xmlns:a16="http://schemas.microsoft.com/office/drawing/2014/main" id="{03ED113A-5595-4224-9941-BAD2D91F5E74}"/>
              </a:ext>
            </a:extLst>
          </p:cNvPr>
          <p:cNvSpPr>
            <a:spLocks noGrp="1"/>
          </p:cNvSpPr>
          <p:nvPr>
            <p:ph type="title"/>
          </p:nvPr>
        </p:nvSpPr>
        <p:spPr>
          <a:xfrm>
            <a:off x="438153" y="441326"/>
            <a:ext cx="10879134" cy="583082"/>
          </a:xfrm>
        </p:spPr>
        <p:txBody>
          <a:bodyPr/>
          <a:lstStyle/>
          <a:p>
            <a:r>
              <a:rPr lang="it-IT" dirty="0"/>
              <a:t>Inserimento progetto - Allegati</a:t>
            </a:r>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438154" y="1024408"/>
            <a:ext cx="10696543" cy="646331"/>
          </a:xfrm>
          <a:prstGeom prst="rect">
            <a:avLst/>
          </a:prstGeom>
          <a:noFill/>
        </p:spPr>
        <p:txBody>
          <a:bodyPr wrap="square" rtlCol="0">
            <a:spAutoFit/>
          </a:bodyPr>
          <a:lstStyle/>
          <a:p>
            <a:pPr algn="just"/>
            <a:r>
              <a:rPr lang="it-IT" dirty="0"/>
              <a:t>Cliccare </a:t>
            </a:r>
            <a:r>
              <a:rPr lang="it-IT" b="1" dirty="0"/>
              <a:t>«Aggiungi»</a:t>
            </a:r>
            <a:r>
              <a:rPr lang="it-IT" dirty="0"/>
              <a:t> per allegare i documenti previsti dal bando. Il peso massimo di ciascun documento è di 10MB. Utilizzare il menù a tendina per selezionare la tipologia dell’allegato. </a:t>
            </a:r>
          </a:p>
        </p:txBody>
      </p:sp>
      <p:sp>
        <p:nvSpPr>
          <p:cNvPr id="7" name="Segnaposto piè di pagina 2">
            <a:extLst>
              <a:ext uri="{FF2B5EF4-FFF2-40B4-BE49-F238E27FC236}">
                <a16:creationId xmlns:a16="http://schemas.microsoft.com/office/drawing/2014/main" id="{0666A63B-7307-4926-9F86-64FE57FA1E75}"/>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E9FE3EF8-C330-4019-B4B6-8EBE480AF0E5}"/>
              </a:ext>
            </a:extLst>
          </p:cNvPr>
          <p:cNvPicPr>
            <a:picLocks noChangeAspect="1"/>
          </p:cNvPicPr>
          <p:nvPr/>
        </p:nvPicPr>
        <p:blipFill rotWithShape="1">
          <a:blip r:embed="rId3"/>
          <a:srcRect l="17225" t="13000" r="15110" b="15657"/>
          <a:stretch/>
        </p:blipFill>
        <p:spPr>
          <a:xfrm>
            <a:off x="2059912" y="1670739"/>
            <a:ext cx="8249698" cy="4632290"/>
          </a:xfrm>
          <a:prstGeom prst="rect">
            <a:avLst/>
          </a:prstGeom>
        </p:spPr>
      </p:pic>
    </p:spTree>
    <p:extLst>
      <p:ext uri="{BB962C8B-B14F-4D97-AF65-F5344CB8AC3E}">
        <p14:creationId xmlns:p14="http://schemas.microsoft.com/office/powerpoint/2010/main" val="358950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16</a:t>
            </a:fld>
            <a:endParaRPr lang="it-IT"/>
          </a:p>
        </p:txBody>
      </p:sp>
      <p:sp>
        <p:nvSpPr>
          <p:cNvPr id="15" name="Titolo 1">
            <a:extLst>
              <a:ext uri="{FF2B5EF4-FFF2-40B4-BE49-F238E27FC236}">
                <a16:creationId xmlns:a16="http://schemas.microsoft.com/office/drawing/2014/main" id="{03ED113A-5595-4224-9941-BAD2D91F5E74}"/>
              </a:ext>
            </a:extLst>
          </p:cNvPr>
          <p:cNvSpPr>
            <a:spLocks noGrp="1"/>
          </p:cNvSpPr>
          <p:nvPr>
            <p:ph type="title"/>
          </p:nvPr>
        </p:nvSpPr>
        <p:spPr>
          <a:xfrm>
            <a:off x="438153" y="441326"/>
            <a:ext cx="10879134" cy="583082"/>
          </a:xfrm>
        </p:spPr>
        <p:txBody>
          <a:bodyPr/>
          <a:lstStyle/>
          <a:p>
            <a:r>
              <a:rPr lang="it-IT" dirty="0"/>
              <a:t>Inserimento progetto</a:t>
            </a:r>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196993" y="1557446"/>
            <a:ext cx="4214234" cy="4524315"/>
          </a:xfrm>
          <a:prstGeom prst="rect">
            <a:avLst/>
          </a:prstGeom>
          <a:noFill/>
        </p:spPr>
        <p:txBody>
          <a:bodyPr wrap="square" rtlCol="0">
            <a:spAutoFit/>
          </a:bodyPr>
          <a:lstStyle/>
          <a:p>
            <a:pPr algn="just"/>
            <a:r>
              <a:rPr lang="it-IT" sz="2400" dirty="0"/>
              <a:t>Compilare il piano economico </a:t>
            </a:r>
            <a:r>
              <a:rPr lang="it-IT" sz="2400" b="1" dirty="0"/>
              <a:t>seguendo le indicazioni</a:t>
            </a:r>
            <a:r>
              <a:rPr lang="it-IT" sz="2400" dirty="0"/>
              <a:t> fornite nel foglio «</a:t>
            </a:r>
            <a:r>
              <a:rPr lang="it-IT" sz="2400" dirty="0" err="1"/>
              <a:t>Instructions</a:t>
            </a:r>
            <a:r>
              <a:rPr lang="it-IT" sz="2400" dirty="0"/>
              <a:t>» del file Excel. </a:t>
            </a:r>
          </a:p>
          <a:p>
            <a:pPr algn="just"/>
            <a:endParaRPr lang="it-IT" sz="2400" dirty="0"/>
          </a:p>
          <a:p>
            <a:pPr algn="just"/>
            <a:r>
              <a:rPr lang="it-IT" sz="2400" b="1" dirty="0">
                <a:solidFill>
                  <a:srgbClr val="FF0000"/>
                </a:solidFill>
              </a:rPr>
              <a:t>ATTENZIONE</a:t>
            </a:r>
          </a:p>
          <a:p>
            <a:pPr algn="just"/>
            <a:r>
              <a:rPr lang="it-IT" sz="2400" b="1" dirty="0">
                <a:solidFill>
                  <a:srgbClr val="FF0000"/>
                </a:solidFill>
              </a:rPr>
              <a:t>Non rinominare il documento.</a:t>
            </a:r>
            <a:endParaRPr lang="en-GB" sz="2400" b="1" dirty="0">
              <a:solidFill>
                <a:srgbClr val="FF0000"/>
              </a:solidFill>
            </a:endParaRPr>
          </a:p>
          <a:p>
            <a:pPr algn="just"/>
            <a:endParaRPr lang="it-IT" sz="2400" b="1" dirty="0"/>
          </a:p>
          <a:p>
            <a:pPr algn="just"/>
            <a:r>
              <a:rPr lang="it-IT" sz="2400" dirty="0"/>
              <a:t>Una volta compilato il file caricarlo in formato Excel nella sezione «Azioni e piano economico».</a:t>
            </a:r>
          </a:p>
        </p:txBody>
      </p:sp>
      <p:sp>
        <p:nvSpPr>
          <p:cNvPr id="7" name="Segnaposto piè di pagina 2">
            <a:extLst>
              <a:ext uri="{FF2B5EF4-FFF2-40B4-BE49-F238E27FC236}">
                <a16:creationId xmlns:a16="http://schemas.microsoft.com/office/drawing/2014/main" id="{0666A63B-7307-4926-9F86-64FE57FA1E75}"/>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FE26B5EF-6591-45CB-B0EB-20434AF7B288}"/>
              </a:ext>
            </a:extLst>
          </p:cNvPr>
          <p:cNvPicPr>
            <a:picLocks noChangeAspect="1"/>
          </p:cNvPicPr>
          <p:nvPr/>
        </p:nvPicPr>
        <p:blipFill rotWithShape="1">
          <a:blip r:embed="rId2"/>
          <a:srcRect l="17637" t="11868" r="14616" b="18656"/>
          <a:stretch/>
        </p:blipFill>
        <p:spPr>
          <a:xfrm>
            <a:off x="4834167" y="1660828"/>
            <a:ext cx="7308501" cy="4215946"/>
          </a:xfrm>
          <a:prstGeom prst="rect">
            <a:avLst/>
          </a:prstGeom>
        </p:spPr>
      </p:pic>
    </p:spTree>
    <p:extLst>
      <p:ext uri="{BB962C8B-B14F-4D97-AF65-F5344CB8AC3E}">
        <p14:creationId xmlns:p14="http://schemas.microsoft.com/office/powerpoint/2010/main" val="398726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551DAAB-BB0E-4037-B9D3-394955198A27}"/>
              </a:ext>
            </a:extLst>
          </p:cNvPr>
          <p:cNvSpPr>
            <a:spLocks noGrp="1"/>
          </p:cNvSpPr>
          <p:nvPr>
            <p:ph type="sldNum" sz="quarter" idx="11"/>
          </p:nvPr>
        </p:nvSpPr>
        <p:spPr/>
        <p:txBody>
          <a:bodyPr/>
          <a:lstStyle/>
          <a:p>
            <a:fld id="{B2CA41FB-6C57-2848-ACC3-83E7EFFBEE78}" type="slidenum">
              <a:rPr lang="it-IT" smtClean="0"/>
              <a:pPr/>
              <a:t>17</a:t>
            </a:fld>
            <a:endParaRPr lang="it-IT"/>
          </a:p>
        </p:txBody>
      </p:sp>
      <p:sp>
        <p:nvSpPr>
          <p:cNvPr id="6" name="Segnaposto piè di pagina 3">
            <a:extLst>
              <a:ext uri="{FF2B5EF4-FFF2-40B4-BE49-F238E27FC236}">
                <a16:creationId xmlns:a16="http://schemas.microsoft.com/office/drawing/2014/main" id="{461628A3-EDA2-438E-A6C5-897E7D524564}"/>
              </a:ext>
            </a:extLst>
          </p:cNvPr>
          <p:cNvSpPr txBox="1">
            <a:spLocks/>
          </p:cNvSpPr>
          <p:nvPr/>
        </p:nvSpPr>
        <p:spPr>
          <a:xfrm>
            <a:off x="874712" y="6492875"/>
            <a:ext cx="10442576" cy="365125"/>
          </a:xfrm>
          <a:prstGeom prst="rect">
            <a:avLst/>
          </a:prstGeom>
        </p:spPr>
        <p:txBody>
          <a:bodyPr vert="horz" lIns="91440" tIns="45720" rIns="91440" bIns="45720" rtlCol="0" anchor="t"/>
          <a:lstStyle>
            <a:defPPr>
              <a:defRPr lang="it-IT"/>
            </a:defPPr>
            <a:lvl1pPr marL="0" algn="l" defTabSz="914400" rtl="0" eaLnBrk="1" latinLnBrk="0" hangingPunct="1">
              <a:defRPr sz="1200" b="0" i="0" kern="1200">
                <a:solidFill>
                  <a:srgbClr val="003087"/>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Guida inserimento progetto – Ricerca Sociale</a:t>
            </a:r>
          </a:p>
        </p:txBody>
      </p:sp>
      <p:sp>
        <p:nvSpPr>
          <p:cNvPr id="7" name="Titolo 1">
            <a:extLst>
              <a:ext uri="{FF2B5EF4-FFF2-40B4-BE49-F238E27FC236}">
                <a16:creationId xmlns:a16="http://schemas.microsoft.com/office/drawing/2014/main" id="{AAC0B70D-1A53-4143-B13B-774CC3590550}"/>
              </a:ext>
            </a:extLst>
          </p:cNvPr>
          <p:cNvSpPr>
            <a:spLocks noGrp="1"/>
          </p:cNvSpPr>
          <p:nvPr>
            <p:ph type="title"/>
          </p:nvPr>
        </p:nvSpPr>
        <p:spPr>
          <a:xfrm>
            <a:off x="438153" y="441326"/>
            <a:ext cx="10879134" cy="583082"/>
          </a:xfrm>
        </p:spPr>
        <p:txBody>
          <a:bodyPr/>
          <a:lstStyle/>
          <a:p>
            <a:r>
              <a:rPr lang="it-IT" dirty="0"/>
              <a:t>Prima di inviare..</a:t>
            </a:r>
          </a:p>
        </p:txBody>
      </p:sp>
      <p:sp>
        <p:nvSpPr>
          <p:cNvPr id="8" name="CasellaDiTesto 7">
            <a:extLst>
              <a:ext uri="{FF2B5EF4-FFF2-40B4-BE49-F238E27FC236}">
                <a16:creationId xmlns:a16="http://schemas.microsoft.com/office/drawing/2014/main" id="{92A6074A-C0DC-4305-9C66-89FDB3A2A6EE}"/>
              </a:ext>
            </a:extLst>
          </p:cNvPr>
          <p:cNvSpPr txBox="1"/>
          <p:nvPr/>
        </p:nvSpPr>
        <p:spPr>
          <a:xfrm>
            <a:off x="579352" y="1024408"/>
            <a:ext cx="11033296" cy="2308324"/>
          </a:xfrm>
          <a:prstGeom prst="rect">
            <a:avLst/>
          </a:prstGeom>
          <a:noFill/>
        </p:spPr>
        <p:txBody>
          <a:bodyPr wrap="square" rtlCol="0">
            <a:spAutoFit/>
          </a:bodyPr>
          <a:lstStyle/>
          <a:p>
            <a:pPr algn="just"/>
            <a:r>
              <a:rPr lang="it-IT" dirty="0"/>
              <a:t>L’organizzazione Capofila dovrà accertarsi che le anagrafiche (capofila e partner) siano integralmente compilate/aggiornate e che tutti i documenti obbligatori siano stati correttamente caricati. </a:t>
            </a:r>
          </a:p>
          <a:p>
            <a:pPr algn="just"/>
            <a:endParaRPr lang="it-IT" dirty="0"/>
          </a:p>
          <a:p>
            <a:pPr algn="just"/>
            <a:r>
              <a:rPr lang="it-IT" dirty="0"/>
              <a:t>Il Capofila dovrà inoltre accertarsi che le sezioni obbligatorie della modulistica on line siano integralmente compilate e verificare il caricamento di tutti gli allegati di progetto compresi quelli dei partner, ovvero:</a:t>
            </a:r>
          </a:p>
          <a:p>
            <a:pPr marL="285750" indent="-285750" algn="just">
              <a:buFont typeface="Arial" panose="020B0604020202020204" pitchFamily="34" charset="0"/>
              <a:buChar char="•"/>
            </a:pPr>
            <a:r>
              <a:rPr lang="it-IT" dirty="0"/>
              <a:t>accordo di partenariato;</a:t>
            </a:r>
          </a:p>
          <a:p>
            <a:pPr marL="285750" indent="-285750" algn="just">
              <a:buFont typeface="Arial" panose="020B0604020202020204" pitchFamily="34" charset="0"/>
              <a:buChar char="•"/>
            </a:pPr>
            <a:r>
              <a:rPr lang="it-IT" dirty="0"/>
              <a:t>documento attestante la natura non lucrativa dell’eventuale partner straniero;</a:t>
            </a:r>
          </a:p>
          <a:p>
            <a:pPr marL="285750" indent="-285750" algn="just">
              <a:buFont typeface="Arial" panose="020B0604020202020204" pitchFamily="34" charset="0"/>
              <a:buChar char="•"/>
            </a:pPr>
            <a:r>
              <a:rPr lang="it-IT" dirty="0"/>
              <a:t>autorizzazione al trasferimento dei dati personali in paesi extra UE.</a:t>
            </a:r>
          </a:p>
        </p:txBody>
      </p:sp>
      <p:sp>
        <p:nvSpPr>
          <p:cNvPr id="2" name="CasellaDiTesto 1">
            <a:extLst>
              <a:ext uri="{FF2B5EF4-FFF2-40B4-BE49-F238E27FC236}">
                <a16:creationId xmlns:a16="http://schemas.microsoft.com/office/drawing/2014/main" id="{B7A39085-3107-47FF-9117-E354E0BB793D}"/>
              </a:ext>
            </a:extLst>
          </p:cNvPr>
          <p:cNvSpPr txBox="1"/>
          <p:nvPr/>
        </p:nvSpPr>
        <p:spPr>
          <a:xfrm>
            <a:off x="3356154" y="7877915"/>
            <a:ext cx="412901" cy="369332"/>
          </a:xfrm>
          <a:prstGeom prst="rect">
            <a:avLst/>
          </a:prstGeom>
          <a:noFill/>
        </p:spPr>
        <p:txBody>
          <a:bodyPr wrap="square" rtlCol="0">
            <a:spAutoFit/>
          </a:bodyPr>
          <a:lstStyle/>
          <a:p>
            <a:r>
              <a:rPr lang="it-IT" dirty="0"/>
              <a:t>    </a:t>
            </a:r>
          </a:p>
        </p:txBody>
      </p:sp>
      <p:pic>
        <p:nvPicPr>
          <p:cNvPr id="1028" name="Picture 4">
            <a:extLst>
              <a:ext uri="{FF2B5EF4-FFF2-40B4-BE49-F238E27FC236}">
                <a16:creationId xmlns:a16="http://schemas.microsoft.com/office/drawing/2014/main" id="{0E48F9D6-2124-4F0A-8288-9B416B525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76" y="3489960"/>
            <a:ext cx="10355189" cy="30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4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3">
            <a:extLst>
              <a:ext uri="{FF2B5EF4-FFF2-40B4-BE49-F238E27FC236}">
                <a16:creationId xmlns:a16="http://schemas.microsoft.com/office/drawing/2014/main" id="{8864D3BF-EE63-4936-BE52-08BAA553B7D2}"/>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18</a:t>
            </a:fld>
            <a:endParaRPr lang="it-IT"/>
          </a:p>
        </p:txBody>
      </p:sp>
      <p:sp>
        <p:nvSpPr>
          <p:cNvPr id="10" name="Titolo 1">
            <a:extLst>
              <a:ext uri="{FF2B5EF4-FFF2-40B4-BE49-F238E27FC236}">
                <a16:creationId xmlns:a16="http://schemas.microsoft.com/office/drawing/2014/main" id="{F0161A21-A9C3-436F-B9A6-CA89E1B997A9}"/>
              </a:ext>
            </a:extLst>
          </p:cNvPr>
          <p:cNvSpPr>
            <a:spLocks noGrp="1"/>
          </p:cNvSpPr>
          <p:nvPr>
            <p:ph type="title"/>
          </p:nvPr>
        </p:nvSpPr>
        <p:spPr>
          <a:xfrm>
            <a:off x="438153" y="441326"/>
            <a:ext cx="10879134" cy="583082"/>
          </a:xfrm>
        </p:spPr>
        <p:txBody>
          <a:bodyPr/>
          <a:lstStyle/>
          <a:p>
            <a:r>
              <a:rPr lang="it-IT"/>
              <a:t>Accessi successivi al primo</a:t>
            </a:r>
          </a:p>
        </p:txBody>
      </p:sp>
      <p:grpSp>
        <p:nvGrpSpPr>
          <p:cNvPr id="9" name="Gruppo 8">
            <a:extLst>
              <a:ext uri="{FF2B5EF4-FFF2-40B4-BE49-F238E27FC236}">
                <a16:creationId xmlns:a16="http://schemas.microsoft.com/office/drawing/2014/main" id="{57BD8136-CD6D-4CFD-B113-8244F93F12F6}"/>
              </a:ext>
            </a:extLst>
          </p:cNvPr>
          <p:cNvGrpSpPr/>
          <p:nvPr/>
        </p:nvGrpSpPr>
        <p:grpSpPr>
          <a:xfrm>
            <a:off x="503858" y="1616987"/>
            <a:ext cx="6008910" cy="3290914"/>
            <a:chOff x="1103991" y="1909518"/>
            <a:chExt cx="6008910" cy="3290914"/>
          </a:xfrm>
        </p:grpSpPr>
        <p:pic>
          <p:nvPicPr>
            <p:cNvPr id="11" name="Immagine 10" descr="Immagine che contiene screenshot, monitor&#10;&#10;&#10;&#10;Descrizione generata automaticamente">
              <a:extLst>
                <a:ext uri="{FF2B5EF4-FFF2-40B4-BE49-F238E27FC236}">
                  <a16:creationId xmlns:a16="http://schemas.microsoft.com/office/drawing/2014/main" id="{CEED2E0F-F297-4FC1-B8CB-276AF32D318C}"/>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02" t="8090" r="2453" b="5634"/>
            <a:stretch/>
          </p:blipFill>
          <p:spPr>
            <a:xfrm>
              <a:off x="1103991" y="1945119"/>
              <a:ext cx="6008910" cy="3255313"/>
            </a:xfrm>
            <a:prstGeom prst="rect">
              <a:avLst/>
            </a:prstGeom>
          </p:spPr>
        </p:pic>
        <p:cxnSp>
          <p:nvCxnSpPr>
            <p:cNvPr id="12" name="Connettore 2 11">
              <a:extLst>
                <a:ext uri="{FF2B5EF4-FFF2-40B4-BE49-F238E27FC236}">
                  <a16:creationId xmlns:a16="http://schemas.microsoft.com/office/drawing/2014/main" id="{7ADCB8F7-2310-4724-B9A3-CFD9C40D694B}"/>
                </a:ext>
              </a:extLst>
            </p:cNvPr>
            <p:cNvCxnSpPr>
              <a:cxnSpLocks/>
            </p:cNvCxnSpPr>
            <p:nvPr/>
          </p:nvCxnSpPr>
          <p:spPr>
            <a:xfrm>
              <a:off x="3029961" y="1909518"/>
              <a:ext cx="0" cy="6352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ttangolo 13">
            <a:extLst>
              <a:ext uri="{FF2B5EF4-FFF2-40B4-BE49-F238E27FC236}">
                <a16:creationId xmlns:a16="http://schemas.microsoft.com/office/drawing/2014/main" id="{505F225F-AE56-4083-B72A-C331A045E309}"/>
              </a:ext>
            </a:extLst>
          </p:cNvPr>
          <p:cNvSpPr/>
          <p:nvPr/>
        </p:nvSpPr>
        <p:spPr>
          <a:xfrm>
            <a:off x="438153" y="977982"/>
            <a:ext cx="10362247" cy="369332"/>
          </a:xfrm>
          <a:prstGeom prst="rect">
            <a:avLst/>
          </a:prstGeom>
        </p:spPr>
        <p:txBody>
          <a:bodyPr wrap="square">
            <a:spAutoFit/>
          </a:bodyPr>
          <a:lstStyle/>
          <a:p>
            <a:pPr marL="342900" indent="-342900" algn="just">
              <a:buFont typeface="+mj-lt"/>
              <a:buAutoNum type="arabicPeriod"/>
            </a:pPr>
            <a:r>
              <a:rPr lang="it-IT"/>
              <a:t>Cliccare </a:t>
            </a:r>
            <a:r>
              <a:rPr lang="it-IT" b="1"/>
              <a:t>«Progetti» </a:t>
            </a:r>
            <a:r>
              <a:rPr lang="it-IT"/>
              <a:t>per proseguire con la compilazione di un progetto già generato. </a:t>
            </a:r>
          </a:p>
        </p:txBody>
      </p:sp>
      <p:sp>
        <p:nvSpPr>
          <p:cNvPr id="15" name="Rettangolo 14">
            <a:extLst>
              <a:ext uri="{FF2B5EF4-FFF2-40B4-BE49-F238E27FC236}">
                <a16:creationId xmlns:a16="http://schemas.microsoft.com/office/drawing/2014/main" id="{75C4E065-C90B-4EC9-B804-C4CBD50D7F73}"/>
              </a:ext>
            </a:extLst>
          </p:cNvPr>
          <p:cNvSpPr/>
          <p:nvPr/>
        </p:nvSpPr>
        <p:spPr>
          <a:xfrm>
            <a:off x="6667876" y="1883970"/>
            <a:ext cx="4712966" cy="646331"/>
          </a:xfrm>
          <a:prstGeom prst="rect">
            <a:avLst/>
          </a:prstGeom>
        </p:spPr>
        <p:txBody>
          <a:bodyPr wrap="square">
            <a:spAutoFit/>
          </a:bodyPr>
          <a:lstStyle/>
          <a:p>
            <a:pPr marL="342900" indent="-342900" algn="just">
              <a:buFont typeface="+mj-lt"/>
              <a:buAutoNum type="arabicPeriod" startAt="2"/>
            </a:pPr>
            <a:r>
              <a:rPr lang="it-IT" dirty="0"/>
              <a:t>Selezionare il progetto e continuare la compilazione.</a:t>
            </a:r>
          </a:p>
        </p:txBody>
      </p:sp>
      <p:sp>
        <p:nvSpPr>
          <p:cNvPr id="16" name="Segnaposto piè di pagina 2">
            <a:extLst>
              <a:ext uri="{FF2B5EF4-FFF2-40B4-BE49-F238E27FC236}">
                <a16:creationId xmlns:a16="http://schemas.microsoft.com/office/drawing/2014/main" id="{9A94CCE6-B8B1-4388-A4C7-546C84523A42}"/>
              </a:ext>
            </a:extLst>
          </p:cNvPr>
          <p:cNvSpPr>
            <a:spLocks noGrp="1"/>
          </p:cNvSpPr>
          <p:nvPr>
            <p:ph type="ftr" sz="quarter" idx="10"/>
          </p:nvPr>
        </p:nvSpPr>
        <p:spPr>
          <a:xfrm>
            <a:off x="874712" y="6492875"/>
            <a:ext cx="7918910" cy="365125"/>
          </a:xfrm>
        </p:spPr>
        <p:txBody>
          <a:bodyPr/>
          <a:lstStyle/>
          <a:p>
            <a:r>
              <a:rPr lang="it-IT" dirty="0"/>
              <a:t>Guida inserimento progetto – Ricerca Sociale </a:t>
            </a:r>
          </a:p>
        </p:txBody>
      </p:sp>
      <p:sp>
        <p:nvSpPr>
          <p:cNvPr id="3" name="CasellaDiTesto 2">
            <a:extLst>
              <a:ext uri="{FF2B5EF4-FFF2-40B4-BE49-F238E27FC236}">
                <a16:creationId xmlns:a16="http://schemas.microsoft.com/office/drawing/2014/main" id="{87A0D9C3-1216-4B62-BF8D-74B938E9FFFC}"/>
              </a:ext>
            </a:extLst>
          </p:cNvPr>
          <p:cNvSpPr txBox="1"/>
          <p:nvPr/>
        </p:nvSpPr>
        <p:spPr>
          <a:xfrm>
            <a:off x="737937" y="5791200"/>
            <a:ext cx="10820400" cy="646331"/>
          </a:xfrm>
          <a:prstGeom prst="rect">
            <a:avLst/>
          </a:prstGeom>
          <a:noFill/>
        </p:spPr>
        <p:txBody>
          <a:bodyPr wrap="square" rtlCol="0">
            <a:spAutoFit/>
          </a:bodyPr>
          <a:lstStyle/>
          <a:p>
            <a:r>
              <a:rPr lang="it-IT" dirty="0"/>
              <a:t>Per visualizzare i documenti specifici del bando si dovrà invece cliccare «Nuovo Progetto» e seguire le indicazioni delle slide 4 e 5.</a:t>
            </a:r>
          </a:p>
        </p:txBody>
      </p:sp>
      <p:pic>
        <p:nvPicPr>
          <p:cNvPr id="4" name="Immagine 3">
            <a:extLst>
              <a:ext uri="{FF2B5EF4-FFF2-40B4-BE49-F238E27FC236}">
                <a16:creationId xmlns:a16="http://schemas.microsoft.com/office/drawing/2014/main" id="{F37F6B1D-70AA-418D-83FD-A334FA9C1D65}"/>
              </a:ext>
            </a:extLst>
          </p:cNvPr>
          <p:cNvPicPr>
            <a:picLocks noChangeAspect="1"/>
          </p:cNvPicPr>
          <p:nvPr/>
        </p:nvPicPr>
        <p:blipFill>
          <a:blip r:embed="rId3"/>
          <a:stretch>
            <a:fillRect/>
          </a:stretch>
        </p:blipFill>
        <p:spPr>
          <a:xfrm>
            <a:off x="6892798" y="2893010"/>
            <a:ext cx="4889128" cy="1853777"/>
          </a:xfrm>
          <a:prstGeom prst="rect">
            <a:avLst/>
          </a:prstGeom>
        </p:spPr>
      </p:pic>
    </p:spTree>
    <p:extLst>
      <p:ext uri="{BB962C8B-B14F-4D97-AF65-F5344CB8AC3E}">
        <p14:creationId xmlns:p14="http://schemas.microsoft.com/office/powerpoint/2010/main" val="81931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41D3D-3D4C-874D-A8DA-6FB7AD689FF9}"/>
              </a:ext>
            </a:extLst>
          </p:cNvPr>
          <p:cNvSpPr>
            <a:spLocks noGrp="1"/>
          </p:cNvSpPr>
          <p:nvPr>
            <p:ph type="title"/>
          </p:nvPr>
        </p:nvSpPr>
        <p:spPr>
          <a:xfrm>
            <a:off x="874713" y="1822132"/>
            <a:ext cx="10442573" cy="1444639"/>
          </a:xfrm>
        </p:spPr>
        <p:txBody>
          <a:bodyPr>
            <a:normAutofit/>
          </a:bodyPr>
          <a:lstStyle/>
          <a:p>
            <a:r>
              <a:rPr lang="it-IT" dirty="0"/>
              <a:t>Guida inserimento Partner di progetto</a:t>
            </a:r>
            <a:br>
              <a:rPr lang="it-IT" dirty="0"/>
            </a:br>
            <a:r>
              <a:rPr lang="it-IT" sz="2400" dirty="0"/>
              <a:t>Ricerca Sociale: Scienza Tecnologia e Società</a:t>
            </a:r>
            <a:endParaRPr lang="it-IT" dirty="0"/>
          </a:p>
        </p:txBody>
      </p:sp>
      <p:sp>
        <p:nvSpPr>
          <p:cNvPr id="4" name="Segnaposto piè di pagina 3">
            <a:extLst>
              <a:ext uri="{FF2B5EF4-FFF2-40B4-BE49-F238E27FC236}">
                <a16:creationId xmlns:a16="http://schemas.microsoft.com/office/drawing/2014/main" id="{6AAC929E-0A2D-FC46-882A-AE344A46772B}"/>
              </a:ext>
            </a:extLst>
          </p:cNvPr>
          <p:cNvSpPr>
            <a:spLocks noGrp="1"/>
          </p:cNvSpPr>
          <p:nvPr>
            <p:ph type="ftr" sz="quarter" idx="10"/>
          </p:nvPr>
        </p:nvSpPr>
        <p:spPr/>
        <p:txBody>
          <a:bodyPr/>
          <a:lstStyle/>
          <a:p>
            <a:r>
              <a:rPr lang="it-IT"/>
              <a:t>Guida inserimento Partner di progetto </a:t>
            </a:r>
          </a:p>
        </p:txBody>
      </p:sp>
    </p:spTree>
    <p:extLst>
      <p:ext uri="{BB962C8B-B14F-4D97-AF65-F5344CB8AC3E}">
        <p14:creationId xmlns:p14="http://schemas.microsoft.com/office/powerpoint/2010/main" val="257107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47E4947-BE46-4014-8B18-790EB6BA0A07}"/>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438153" y="1024408"/>
            <a:ext cx="10879135" cy="1477328"/>
          </a:xfrm>
          <a:prstGeom prst="rect">
            <a:avLst/>
          </a:prstGeom>
          <a:noFill/>
        </p:spPr>
        <p:txBody>
          <a:bodyPr wrap="square" rtlCol="0">
            <a:spAutoFit/>
          </a:bodyPr>
          <a:lstStyle/>
          <a:p>
            <a:pPr algn="just"/>
            <a:r>
              <a:rPr lang="it-IT" dirty="0"/>
              <a:t>Nel caso in cui non si disponga di username e password per l’accesso all’Area Riservata, sarà necessario </a:t>
            </a:r>
            <a:r>
              <a:rPr lang="en-GB" dirty="0" err="1"/>
              <a:t>procedere</a:t>
            </a:r>
            <a:r>
              <a:rPr lang="en-GB" dirty="0"/>
              <a:t> </a:t>
            </a:r>
            <a:r>
              <a:rPr lang="en-GB" dirty="0" err="1"/>
              <a:t>alla</a:t>
            </a:r>
            <a:r>
              <a:rPr lang="en-GB" dirty="0"/>
              <a:t> </a:t>
            </a:r>
            <a:r>
              <a:rPr lang="en-GB" dirty="0" err="1"/>
              <a:t>registrazione</a:t>
            </a:r>
            <a:r>
              <a:rPr lang="en-GB" dirty="0"/>
              <a:t>. </a:t>
            </a:r>
            <a:r>
              <a:rPr lang="en-GB" b="1" u="sng" dirty="0"/>
              <a:t>Per </a:t>
            </a:r>
            <a:r>
              <a:rPr lang="en-GB" b="1" u="sng" dirty="0" err="1"/>
              <a:t>ricevere</a:t>
            </a:r>
            <a:r>
              <a:rPr lang="en-GB" b="1" u="sng" dirty="0"/>
              <a:t> le </a:t>
            </a:r>
            <a:r>
              <a:rPr lang="en-GB" b="1" u="sng" dirty="0" err="1"/>
              <a:t>credenziali</a:t>
            </a:r>
            <a:r>
              <a:rPr lang="en-GB" b="1" u="sng" dirty="0"/>
              <a:t> di accesso </a:t>
            </a:r>
            <a:r>
              <a:rPr lang="en-GB" b="1" u="sng" dirty="0" err="1"/>
              <a:t>rivolgersi</a:t>
            </a:r>
            <a:r>
              <a:rPr lang="en-GB" b="1" u="sng" dirty="0"/>
              <a:t> al Grant Office </a:t>
            </a:r>
            <a:r>
              <a:rPr lang="en-GB" b="1" u="sng" dirty="0" err="1"/>
              <a:t>della</a:t>
            </a:r>
            <a:r>
              <a:rPr lang="en-GB" b="1" u="sng" dirty="0"/>
              <a:t> propria </a:t>
            </a:r>
            <a:r>
              <a:rPr lang="en-GB" b="1" u="sng" dirty="0" err="1"/>
              <a:t>Organizzazione</a:t>
            </a:r>
            <a:r>
              <a:rPr lang="en-GB" dirty="0"/>
              <a:t>.</a:t>
            </a:r>
            <a:endParaRPr lang="it-IT" dirty="0"/>
          </a:p>
          <a:p>
            <a:pPr algn="just"/>
            <a:endParaRPr lang="it-IT" dirty="0"/>
          </a:p>
          <a:p>
            <a:pPr algn="just"/>
            <a:r>
              <a:rPr lang="it-IT" dirty="0"/>
              <a:t>Dal sito istituzionale di Fondazione Cariplo, </a:t>
            </a:r>
            <a:r>
              <a:rPr lang="it-IT" dirty="0">
                <a:hlinkClick r:id="rId2"/>
              </a:rPr>
              <a:t>www.fondazionecariplo.it</a:t>
            </a:r>
            <a:r>
              <a:rPr lang="it-IT" dirty="0"/>
              <a:t>, si può accedere all’Area Riservata tramite il collegamento </a:t>
            </a:r>
            <a:r>
              <a:rPr lang="it-IT" b="1" dirty="0"/>
              <a:t>«LOGIN»</a:t>
            </a:r>
            <a:r>
              <a:rPr lang="it-IT" dirty="0"/>
              <a:t> in alto a destra. </a:t>
            </a:r>
          </a:p>
        </p:txBody>
      </p:sp>
      <p:grpSp>
        <p:nvGrpSpPr>
          <p:cNvPr id="6" name="Gruppo 5">
            <a:extLst>
              <a:ext uri="{FF2B5EF4-FFF2-40B4-BE49-F238E27FC236}">
                <a16:creationId xmlns:a16="http://schemas.microsoft.com/office/drawing/2014/main" id="{B5C978CB-C39C-4195-9B90-65573D5E0D46}"/>
              </a:ext>
            </a:extLst>
          </p:cNvPr>
          <p:cNvGrpSpPr/>
          <p:nvPr/>
        </p:nvGrpSpPr>
        <p:grpSpPr>
          <a:xfrm>
            <a:off x="840733" y="3108960"/>
            <a:ext cx="10714686" cy="1998192"/>
            <a:chOff x="802640" y="3007612"/>
            <a:chExt cx="10714686" cy="1998192"/>
          </a:xfrm>
        </p:grpSpPr>
        <p:pic>
          <p:nvPicPr>
            <p:cNvPr id="5" name="Immagine 4">
              <a:extLst>
                <a:ext uri="{FF2B5EF4-FFF2-40B4-BE49-F238E27FC236}">
                  <a16:creationId xmlns:a16="http://schemas.microsoft.com/office/drawing/2014/main" id="{9B1CA3DF-EE3F-49BD-8A19-27904F51906D}"/>
                </a:ext>
              </a:extLst>
            </p:cNvPr>
            <p:cNvPicPr>
              <a:picLocks noChangeAspect="1"/>
            </p:cNvPicPr>
            <p:nvPr/>
          </p:nvPicPr>
          <p:blipFill rotWithShape="1">
            <a:blip r:embed="rId3"/>
            <a:srcRect t="4444" r="7174" b="66341"/>
            <a:stretch/>
          </p:blipFill>
          <p:spPr>
            <a:xfrm>
              <a:off x="802640" y="3108960"/>
              <a:ext cx="10714686" cy="1896844"/>
            </a:xfrm>
            <a:prstGeom prst="rect">
              <a:avLst/>
            </a:prstGeom>
          </p:spPr>
        </p:pic>
        <p:cxnSp>
          <p:nvCxnSpPr>
            <p:cNvPr id="13" name="Connettore 2 12">
              <a:extLst>
                <a:ext uri="{FF2B5EF4-FFF2-40B4-BE49-F238E27FC236}">
                  <a16:creationId xmlns:a16="http://schemas.microsoft.com/office/drawing/2014/main" id="{AB58ED76-A705-4B7E-B8EB-E1FCE53FEA9D}"/>
                </a:ext>
              </a:extLst>
            </p:cNvPr>
            <p:cNvCxnSpPr>
              <a:cxnSpLocks/>
            </p:cNvCxnSpPr>
            <p:nvPr/>
          </p:nvCxnSpPr>
          <p:spPr>
            <a:xfrm>
              <a:off x="9296400" y="3007612"/>
              <a:ext cx="0" cy="6045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itolo 1">
            <a:extLst>
              <a:ext uri="{FF2B5EF4-FFF2-40B4-BE49-F238E27FC236}">
                <a16:creationId xmlns:a16="http://schemas.microsoft.com/office/drawing/2014/main" id="{665624A8-5051-42EB-8984-1CD3BEB6A37F}"/>
              </a:ext>
            </a:extLst>
          </p:cNvPr>
          <p:cNvSpPr>
            <a:spLocks noGrp="1"/>
          </p:cNvSpPr>
          <p:nvPr>
            <p:ph type="title"/>
          </p:nvPr>
        </p:nvSpPr>
        <p:spPr>
          <a:xfrm>
            <a:off x="438153" y="441326"/>
            <a:ext cx="10879134" cy="583082"/>
          </a:xfrm>
        </p:spPr>
        <p:txBody>
          <a:bodyPr/>
          <a:lstStyle/>
          <a:p>
            <a:r>
              <a:rPr lang="it-IT"/>
              <a:t>Accesso all’Area Riservata</a:t>
            </a:r>
          </a:p>
        </p:txBody>
      </p:sp>
    </p:spTree>
    <p:extLst>
      <p:ext uri="{BB962C8B-B14F-4D97-AF65-F5344CB8AC3E}">
        <p14:creationId xmlns:p14="http://schemas.microsoft.com/office/powerpoint/2010/main" val="17421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3E9DB-7321-4545-8562-1CE6303E5BEC}"/>
              </a:ext>
            </a:extLst>
          </p:cNvPr>
          <p:cNvSpPr>
            <a:spLocks noGrp="1"/>
          </p:cNvSpPr>
          <p:nvPr>
            <p:ph type="title"/>
          </p:nvPr>
        </p:nvSpPr>
        <p:spPr>
          <a:xfrm>
            <a:off x="387097" y="412080"/>
            <a:ext cx="10442573" cy="970948"/>
          </a:xfrm>
        </p:spPr>
        <p:txBody>
          <a:bodyPr/>
          <a:lstStyle/>
          <a:p>
            <a:r>
              <a:rPr lang="it-IT"/>
              <a:t>Creazione PIN – a cura del Partner italiano</a:t>
            </a:r>
          </a:p>
        </p:txBody>
      </p:sp>
      <p:sp>
        <p:nvSpPr>
          <p:cNvPr id="3" name="Segnaposto piè di pagina 2">
            <a:extLst>
              <a:ext uri="{FF2B5EF4-FFF2-40B4-BE49-F238E27FC236}">
                <a16:creationId xmlns:a16="http://schemas.microsoft.com/office/drawing/2014/main" id="{047E4947-BE46-4014-8B18-790EB6BA0A07}"/>
              </a:ext>
            </a:extLst>
          </p:cNvPr>
          <p:cNvSpPr>
            <a:spLocks noGrp="1"/>
          </p:cNvSpPr>
          <p:nvPr>
            <p:ph type="ftr" sz="quarter" idx="10"/>
          </p:nvPr>
        </p:nvSpPr>
        <p:spPr>
          <a:xfrm>
            <a:off x="874712" y="6492875"/>
            <a:ext cx="7918910" cy="365125"/>
          </a:xfrm>
        </p:spPr>
        <p:txBody>
          <a:bodyPr/>
          <a:lstStyle/>
          <a:p>
            <a:r>
              <a:rPr lang="it-IT"/>
              <a:t>Guida inserimento Partner di progetto </a:t>
            </a:r>
          </a:p>
        </p:txBody>
      </p:sp>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20</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387096" y="897554"/>
            <a:ext cx="10930191" cy="923330"/>
          </a:xfrm>
          <a:prstGeom prst="rect">
            <a:avLst/>
          </a:prstGeom>
          <a:noFill/>
        </p:spPr>
        <p:txBody>
          <a:bodyPr wrap="square" rtlCol="0">
            <a:spAutoFit/>
          </a:bodyPr>
          <a:lstStyle/>
          <a:p>
            <a:pPr algn="just"/>
            <a:r>
              <a:rPr lang="it-IT"/>
              <a:t>Per l’inserimento dei soggetti coinvolti, ciascun responsabile dell’unità Partner deve generare un </a:t>
            </a:r>
            <a:r>
              <a:rPr lang="it-IT" b="1"/>
              <a:t>«PIN»</a:t>
            </a:r>
            <a:r>
              <a:rPr lang="it-IT"/>
              <a:t>:</a:t>
            </a:r>
          </a:p>
          <a:p>
            <a:pPr marL="342900" indent="-342900" algn="just">
              <a:buFont typeface="+mj-lt"/>
              <a:buAutoNum type="arabicPeriod"/>
            </a:pPr>
            <a:r>
              <a:rPr lang="it-IT"/>
              <a:t>accedere con le proprie credenziali e cliccare </a:t>
            </a:r>
            <a:r>
              <a:rPr lang="it-IT" b="1"/>
              <a:t>«Partnership»</a:t>
            </a:r>
            <a:r>
              <a:rPr lang="it-IT"/>
              <a:t>; </a:t>
            </a:r>
          </a:p>
          <a:p>
            <a:pPr marL="342900" indent="-342900" algn="just">
              <a:buFont typeface="+mj-lt"/>
              <a:buAutoNum type="arabicPeriod"/>
            </a:pPr>
            <a:r>
              <a:rPr lang="it-IT"/>
              <a:t>cliccare </a:t>
            </a:r>
            <a:r>
              <a:rPr lang="it-IT" b="1"/>
              <a:t>«Nuovo PIN»</a:t>
            </a:r>
            <a:r>
              <a:rPr lang="it-IT"/>
              <a:t> e, successivamente, </a:t>
            </a:r>
            <a:r>
              <a:rPr lang="it-IT" b="1"/>
              <a:t>«Crea»</a:t>
            </a:r>
            <a:r>
              <a:rPr lang="it-IT"/>
              <a:t>. </a:t>
            </a:r>
          </a:p>
        </p:txBody>
      </p:sp>
      <p:pic>
        <p:nvPicPr>
          <p:cNvPr id="13" name="Immagine 12" descr="Immagine che contiene screenshot&#10;&#10;&#10;&#10;Descrizione generata automaticamente">
            <a:extLst>
              <a:ext uri="{FF2B5EF4-FFF2-40B4-BE49-F238E27FC236}">
                <a16:creationId xmlns:a16="http://schemas.microsoft.com/office/drawing/2014/main" id="{62A2F558-59C2-A74B-A8D0-22947636A727}"/>
              </a:ext>
            </a:extLst>
          </p:cNvPr>
          <p:cNvPicPr>
            <a:picLocks noChangeAspect="1"/>
          </p:cNvPicPr>
          <p:nvPr/>
        </p:nvPicPr>
        <p:blipFill rotWithShape="1">
          <a:blip r:embed="rId2">
            <a:extLst>
              <a:ext uri="{28A0092B-C50C-407E-A947-70E740481C1C}">
                <a14:useLocalDpi xmlns:a14="http://schemas.microsoft.com/office/drawing/2010/main" val="0"/>
              </a:ext>
            </a:extLst>
          </a:blip>
          <a:srcRect l="22095" t="33066" r="19337" b="27112"/>
          <a:stretch/>
        </p:blipFill>
        <p:spPr>
          <a:xfrm>
            <a:off x="5313680" y="4124115"/>
            <a:ext cx="5803392" cy="2355000"/>
          </a:xfrm>
          <a:prstGeom prst="rect">
            <a:avLst/>
          </a:prstGeom>
        </p:spPr>
      </p:pic>
      <p:grpSp>
        <p:nvGrpSpPr>
          <p:cNvPr id="11" name="Gruppo 10">
            <a:extLst>
              <a:ext uri="{FF2B5EF4-FFF2-40B4-BE49-F238E27FC236}">
                <a16:creationId xmlns:a16="http://schemas.microsoft.com/office/drawing/2014/main" id="{D01F3598-63E2-4D27-A02B-3B55DB90EBF9}"/>
              </a:ext>
            </a:extLst>
          </p:cNvPr>
          <p:cNvGrpSpPr/>
          <p:nvPr/>
        </p:nvGrpSpPr>
        <p:grpSpPr>
          <a:xfrm>
            <a:off x="387095" y="1753345"/>
            <a:ext cx="11028982" cy="4318520"/>
            <a:chOff x="321769" y="1788645"/>
            <a:chExt cx="11028982" cy="4318520"/>
          </a:xfrm>
        </p:grpSpPr>
        <p:pic>
          <p:nvPicPr>
            <p:cNvPr id="6" name="Immagine 5" descr="Immagine che contiene screenshot&#10;&#10;&#10;&#10;Descrizione generata automaticamente">
              <a:extLst>
                <a:ext uri="{FF2B5EF4-FFF2-40B4-BE49-F238E27FC236}">
                  <a16:creationId xmlns:a16="http://schemas.microsoft.com/office/drawing/2014/main" id="{74D499F3-CF91-FC47-9526-9D4EA0BBF227}"/>
                </a:ext>
              </a:extLst>
            </p:cNvPr>
            <p:cNvPicPr>
              <a:picLocks noChangeAspect="1"/>
            </p:cNvPicPr>
            <p:nvPr/>
          </p:nvPicPr>
          <p:blipFill rotWithShape="1">
            <a:blip r:embed="rId3">
              <a:extLst>
                <a:ext uri="{28A0092B-C50C-407E-A947-70E740481C1C}">
                  <a14:useLocalDpi xmlns:a14="http://schemas.microsoft.com/office/drawing/2010/main" val="0"/>
                </a:ext>
              </a:extLst>
            </a:blip>
            <a:srcRect l="2013" t="31635" r="84281" b="23564"/>
            <a:stretch/>
          </p:blipFill>
          <p:spPr>
            <a:xfrm>
              <a:off x="898470" y="1915976"/>
              <a:ext cx="1949609" cy="3803095"/>
            </a:xfrm>
            <a:prstGeom prst="rect">
              <a:avLst/>
            </a:prstGeom>
          </p:spPr>
        </p:pic>
        <p:pic>
          <p:nvPicPr>
            <p:cNvPr id="10" name="Immagine 9" descr="Immagine che contiene screenshot&#10;&#10;&#10;&#10;Descrizione generata automaticamente">
              <a:extLst>
                <a:ext uri="{FF2B5EF4-FFF2-40B4-BE49-F238E27FC236}">
                  <a16:creationId xmlns:a16="http://schemas.microsoft.com/office/drawing/2014/main" id="{EE7808FB-0AB3-064A-8B8C-A2D64950298D}"/>
                </a:ext>
              </a:extLst>
            </p:cNvPr>
            <p:cNvPicPr>
              <a:picLocks noChangeAspect="1"/>
            </p:cNvPicPr>
            <p:nvPr/>
          </p:nvPicPr>
          <p:blipFill rotWithShape="1">
            <a:blip r:embed="rId4">
              <a:extLst>
                <a:ext uri="{28A0092B-C50C-407E-A947-70E740481C1C}">
                  <a14:useLocalDpi xmlns:a14="http://schemas.microsoft.com/office/drawing/2010/main" val="0"/>
                </a:ext>
              </a:extLst>
            </a:blip>
            <a:srcRect l="14137" t="32356" r="9125" b="41511"/>
            <a:stretch/>
          </p:blipFill>
          <p:spPr>
            <a:xfrm>
              <a:off x="3168651" y="2392002"/>
              <a:ext cx="8153525" cy="1657175"/>
            </a:xfrm>
            <a:prstGeom prst="rect">
              <a:avLst/>
            </a:prstGeom>
          </p:spPr>
        </p:pic>
        <p:cxnSp>
          <p:nvCxnSpPr>
            <p:cNvPr id="16" name="Connettore 2 15">
              <a:extLst>
                <a:ext uri="{FF2B5EF4-FFF2-40B4-BE49-F238E27FC236}">
                  <a16:creationId xmlns:a16="http://schemas.microsoft.com/office/drawing/2014/main" id="{BDC13C35-1C2B-4816-BF62-B6C544FFD600}"/>
                </a:ext>
              </a:extLst>
            </p:cNvPr>
            <p:cNvCxnSpPr>
              <a:cxnSpLocks/>
            </p:cNvCxnSpPr>
            <p:nvPr/>
          </p:nvCxnSpPr>
          <p:spPr>
            <a:xfrm>
              <a:off x="321769" y="4429534"/>
              <a:ext cx="8572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E301C34E-9A4D-461B-BA02-9CDFEE0D93C5}"/>
                </a:ext>
              </a:extLst>
            </p:cNvPr>
            <p:cNvSpPr/>
            <p:nvPr/>
          </p:nvSpPr>
          <p:spPr>
            <a:xfrm>
              <a:off x="3549426" y="1788645"/>
              <a:ext cx="7801325" cy="369332"/>
            </a:xfrm>
            <a:prstGeom prst="rect">
              <a:avLst/>
            </a:prstGeom>
          </p:spPr>
          <p:txBody>
            <a:bodyPr wrap="square">
              <a:spAutoFit/>
            </a:bodyPr>
            <a:lstStyle/>
            <a:p>
              <a:pPr marL="342900" indent="-342900" algn="just">
                <a:buFont typeface="+mj-lt"/>
                <a:buAutoNum type="arabicPeriod" startAt="2"/>
              </a:pPr>
              <a:endParaRPr lang="it-IT"/>
            </a:p>
          </p:txBody>
        </p:sp>
        <p:cxnSp>
          <p:nvCxnSpPr>
            <p:cNvPr id="18" name="Connettore 2 17">
              <a:extLst>
                <a:ext uri="{FF2B5EF4-FFF2-40B4-BE49-F238E27FC236}">
                  <a16:creationId xmlns:a16="http://schemas.microsoft.com/office/drawing/2014/main" id="{9201803A-E873-4B1B-85C2-4FC7105E1984}"/>
                </a:ext>
              </a:extLst>
            </p:cNvPr>
            <p:cNvCxnSpPr>
              <a:cxnSpLocks/>
            </p:cNvCxnSpPr>
            <p:nvPr/>
          </p:nvCxnSpPr>
          <p:spPr>
            <a:xfrm>
              <a:off x="10529214" y="1917188"/>
              <a:ext cx="0" cy="5831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8F49E593-8237-4DD7-8D63-78230AFBDF95}"/>
                </a:ext>
              </a:extLst>
            </p:cNvPr>
            <p:cNvCxnSpPr>
              <a:cxnSpLocks/>
            </p:cNvCxnSpPr>
            <p:nvPr/>
          </p:nvCxnSpPr>
          <p:spPr>
            <a:xfrm>
              <a:off x="10542828" y="5523988"/>
              <a:ext cx="0" cy="5831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869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21</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387097" y="961622"/>
            <a:ext cx="10762513" cy="646331"/>
          </a:xfrm>
          <a:prstGeom prst="rect">
            <a:avLst/>
          </a:prstGeom>
          <a:noFill/>
        </p:spPr>
        <p:txBody>
          <a:bodyPr wrap="square" rtlCol="0">
            <a:spAutoFit/>
          </a:bodyPr>
          <a:lstStyle/>
          <a:p>
            <a:pPr algn="just"/>
            <a:r>
              <a:rPr lang="it-IT"/>
              <a:t>Copiare il PIN, che sarà utilizzabile soltanto una volta entro un mese dalla generazione, ed inviarlo al responsabile dell’unità Capofila.</a:t>
            </a:r>
          </a:p>
        </p:txBody>
      </p:sp>
      <p:grpSp>
        <p:nvGrpSpPr>
          <p:cNvPr id="12" name="Gruppo 11">
            <a:extLst>
              <a:ext uri="{FF2B5EF4-FFF2-40B4-BE49-F238E27FC236}">
                <a16:creationId xmlns:a16="http://schemas.microsoft.com/office/drawing/2014/main" id="{3282351D-EFCB-4DC7-B3BD-5E8A6833E1E6}"/>
              </a:ext>
            </a:extLst>
          </p:cNvPr>
          <p:cNvGrpSpPr/>
          <p:nvPr/>
        </p:nvGrpSpPr>
        <p:grpSpPr>
          <a:xfrm>
            <a:off x="3249168" y="1835960"/>
            <a:ext cx="5693664" cy="4402046"/>
            <a:chOff x="3249167" y="2019283"/>
            <a:chExt cx="5693664" cy="4402046"/>
          </a:xfrm>
        </p:grpSpPr>
        <p:pic>
          <p:nvPicPr>
            <p:cNvPr id="8" name="Immagine 7" descr="Immagine che contiene screenshot&#10;&#10;&#10;&#10;Descrizione generata automaticamente">
              <a:extLst>
                <a:ext uri="{FF2B5EF4-FFF2-40B4-BE49-F238E27FC236}">
                  <a16:creationId xmlns:a16="http://schemas.microsoft.com/office/drawing/2014/main" id="{4693278F-6EE9-0445-85FF-2EC13108A443}"/>
                </a:ext>
              </a:extLst>
            </p:cNvPr>
            <p:cNvPicPr>
              <a:picLocks noChangeAspect="1"/>
            </p:cNvPicPr>
            <p:nvPr/>
          </p:nvPicPr>
          <p:blipFill rotWithShape="1">
            <a:blip r:embed="rId2">
              <a:extLst>
                <a:ext uri="{28A0092B-C50C-407E-A947-70E740481C1C}">
                  <a14:useLocalDpi xmlns:a14="http://schemas.microsoft.com/office/drawing/2010/main" val="0"/>
                </a:ext>
              </a:extLst>
            </a:blip>
            <a:srcRect l="28673" t="32889" r="25490" b="7734"/>
            <a:stretch/>
          </p:blipFill>
          <p:spPr>
            <a:xfrm>
              <a:off x="3249167" y="2019283"/>
              <a:ext cx="5693664" cy="4402046"/>
            </a:xfrm>
            <a:prstGeom prst="rect">
              <a:avLst/>
            </a:prstGeom>
          </p:spPr>
        </p:pic>
        <p:sp>
          <p:nvSpPr>
            <p:cNvPr id="9" name="Rettangolo 8">
              <a:extLst>
                <a:ext uri="{FF2B5EF4-FFF2-40B4-BE49-F238E27FC236}">
                  <a16:creationId xmlns:a16="http://schemas.microsoft.com/office/drawing/2014/main" id="{30234F96-B51B-A542-BE6B-4285F6B91438}"/>
                </a:ext>
              </a:extLst>
            </p:cNvPr>
            <p:cNvSpPr/>
            <p:nvPr/>
          </p:nvSpPr>
          <p:spPr>
            <a:xfrm>
              <a:off x="3828288" y="4901184"/>
              <a:ext cx="890016" cy="195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07A62DB5-0A8D-D54F-ACE7-74928501AC9A}"/>
                </a:ext>
              </a:extLst>
            </p:cNvPr>
            <p:cNvSpPr/>
            <p:nvPr/>
          </p:nvSpPr>
          <p:spPr>
            <a:xfrm>
              <a:off x="6236208" y="4901184"/>
              <a:ext cx="1005840" cy="1950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F65BB2D5-C082-0749-97AE-D2A6A3CC90E9}"/>
                </a:ext>
              </a:extLst>
            </p:cNvPr>
            <p:cNvSpPr/>
            <p:nvPr/>
          </p:nvSpPr>
          <p:spPr>
            <a:xfrm>
              <a:off x="5576697" y="2831211"/>
              <a:ext cx="963168" cy="32918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Titolo 1">
            <a:extLst>
              <a:ext uri="{FF2B5EF4-FFF2-40B4-BE49-F238E27FC236}">
                <a16:creationId xmlns:a16="http://schemas.microsoft.com/office/drawing/2014/main" id="{836081F8-2C2A-41CF-87D6-C3EAABABE19F}"/>
              </a:ext>
            </a:extLst>
          </p:cNvPr>
          <p:cNvSpPr>
            <a:spLocks noGrp="1"/>
          </p:cNvSpPr>
          <p:nvPr>
            <p:ph type="title"/>
          </p:nvPr>
        </p:nvSpPr>
        <p:spPr>
          <a:xfrm>
            <a:off x="387097" y="382136"/>
            <a:ext cx="10442573" cy="970948"/>
          </a:xfrm>
        </p:spPr>
        <p:txBody>
          <a:bodyPr/>
          <a:lstStyle/>
          <a:p>
            <a:r>
              <a:rPr lang="it-IT"/>
              <a:t>Invio PIN – a cura del Partner italiano</a:t>
            </a:r>
          </a:p>
        </p:txBody>
      </p:sp>
      <p:sp>
        <p:nvSpPr>
          <p:cNvPr id="15" name="Segnaposto piè di pagina 2">
            <a:extLst>
              <a:ext uri="{FF2B5EF4-FFF2-40B4-BE49-F238E27FC236}">
                <a16:creationId xmlns:a16="http://schemas.microsoft.com/office/drawing/2014/main" id="{2825C338-5914-4AB8-9DD5-13C8F69053F8}"/>
              </a:ext>
            </a:extLst>
          </p:cNvPr>
          <p:cNvSpPr>
            <a:spLocks noGrp="1"/>
          </p:cNvSpPr>
          <p:nvPr>
            <p:ph type="ftr" sz="quarter" idx="10"/>
          </p:nvPr>
        </p:nvSpPr>
        <p:spPr>
          <a:xfrm>
            <a:off x="874712" y="6492875"/>
            <a:ext cx="7918910" cy="365125"/>
          </a:xfrm>
        </p:spPr>
        <p:txBody>
          <a:bodyPr/>
          <a:lstStyle/>
          <a:p>
            <a:r>
              <a:rPr lang="it-IT"/>
              <a:t>Guida inserimento Partner di progetto </a:t>
            </a:r>
          </a:p>
        </p:txBody>
      </p:sp>
    </p:spTree>
    <p:extLst>
      <p:ext uri="{BB962C8B-B14F-4D97-AF65-F5344CB8AC3E}">
        <p14:creationId xmlns:p14="http://schemas.microsoft.com/office/powerpoint/2010/main" val="352439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22</a:t>
            </a:fld>
            <a:endParaRPr lang="it-IT"/>
          </a:p>
        </p:txBody>
      </p:sp>
      <p:sp>
        <p:nvSpPr>
          <p:cNvPr id="16" name="CasellaDiTesto 15">
            <a:extLst>
              <a:ext uri="{FF2B5EF4-FFF2-40B4-BE49-F238E27FC236}">
                <a16:creationId xmlns:a16="http://schemas.microsoft.com/office/drawing/2014/main" id="{775DB430-2127-42D0-B064-61EBE7E375D4}"/>
              </a:ext>
            </a:extLst>
          </p:cNvPr>
          <p:cNvSpPr txBox="1"/>
          <p:nvPr/>
        </p:nvSpPr>
        <p:spPr>
          <a:xfrm>
            <a:off x="438151" y="1024408"/>
            <a:ext cx="10879134" cy="646331"/>
          </a:xfrm>
          <a:prstGeom prst="rect">
            <a:avLst/>
          </a:prstGeom>
          <a:noFill/>
        </p:spPr>
        <p:txBody>
          <a:bodyPr wrap="square" rtlCol="0">
            <a:spAutoFit/>
          </a:bodyPr>
          <a:lstStyle/>
          <a:p>
            <a:pPr algn="just"/>
            <a:r>
              <a:rPr lang="it-IT"/>
              <a:t>Cliccare </a:t>
            </a:r>
            <a:r>
              <a:rPr lang="it-IT" b="1"/>
              <a:t>«Aggiungi»</a:t>
            </a:r>
            <a:r>
              <a:rPr lang="it-IT"/>
              <a:t> per inserire i partner di progetto. Selezionare dal menù a tendina l’opzione Partner  e inserire il </a:t>
            </a:r>
            <a:r>
              <a:rPr lang="it-IT" u="sng"/>
              <a:t>PIN</a:t>
            </a:r>
            <a:r>
              <a:rPr lang="it-IT"/>
              <a:t> ricevuto. </a:t>
            </a:r>
          </a:p>
        </p:txBody>
      </p:sp>
      <p:sp>
        <p:nvSpPr>
          <p:cNvPr id="13" name="Titolo 1">
            <a:extLst>
              <a:ext uri="{FF2B5EF4-FFF2-40B4-BE49-F238E27FC236}">
                <a16:creationId xmlns:a16="http://schemas.microsoft.com/office/drawing/2014/main" id="{94F4E76A-75F1-4E37-B0E6-980EF9A20841}"/>
              </a:ext>
            </a:extLst>
          </p:cNvPr>
          <p:cNvSpPr txBox="1">
            <a:spLocks/>
          </p:cNvSpPr>
          <p:nvPr/>
        </p:nvSpPr>
        <p:spPr>
          <a:xfrm>
            <a:off x="387097" y="412080"/>
            <a:ext cx="10442573" cy="9709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a:lstStyle>
          <a:p>
            <a:r>
              <a:rPr lang="it-IT"/>
              <a:t>Inserimento Partner italiano - a cura del Capofila</a:t>
            </a:r>
          </a:p>
        </p:txBody>
      </p:sp>
      <p:sp>
        <p:nvSpPr>
          <p:cNvPr id="14" name="Segnaposto piè di pagina 2">
            <a:extLst>
              <a:ext uri="{FF2B5EF4-FFF2-40B4-BE49-F238E27FC236}">
                <a16:creationId xmlns:a16="http://schemas.microsoft.com/office/drawing/2014/main" id="{71B15495-494E-4E09-BC81-7F5F36BB9DF6}"/>
              </a:ext>
            </a:extLst>
          </p:cNvPr>
          <p:cNvSpPr>
            <a:spLocks noGrp="1"/>
          </p:cNvSpPr>
          <p:nvPr>
            <p:ph type="ftr" sz="quarter" idx="10"/>
          </p:nvPr>
        </p:nvSpPr>
        <p:spPr>
          <a:xfrm>
            <a:off x="874712" y="6492875"/>
            <a:ext cx="7918910" cy="365125"/>
          </a:xfrm>
        </p:spPr>
        <p:txBody>
          <a:bodyPr/>
          <a:lstStyle/>
          <a:p>
            <a:r>
              <a:rPr lang="it-IT"/>
              <a:t>Guida inserimento Partner di progetto </a:t>
            </a:r>
          </a:p>
        </p:txBody>
      </p:sp>
      <p:grpSp>
        <p:nvGrpSpPr>
          <p:cNvPr id="5" name="Gruppo 4">
            <a:extLst>
              <a:ext uri="{FF2B5EF4-FFF2-40B4-BE49-F238E27FC236}">
                <a16:creationId xmlns:a16="http://schemas.microsoft.com/office/drawing/2014/main" id="{B12BBB0F-FFFF-4AE9-B6B2-4C5D66B50979}"/>
              </a:ext>
            </a:extLst>
          </p:cNvPr>
          <p:cNvGrpSpPr/>
          <p:nvPr/>
        </p:nvGrpSpPr>
        <p:grpSpPr>
          <a:xfrm>
            <a:off x="440377" y="1754620"/>
            <a:ext cx="5180329" cy="2830088"/>
            <a:chOff x="440377" y="1754620"/>
            <a:chExt cx="5180329" cy="2830088"/>
          </a:xfrm>
        </p:grpSpPr>
        <p:pic>
          <p:nvPicPr>
            <p:cNvPr id="18" name="Immagine 17">
              <a:extLst>
                <a:ext uri="{FF2B5EF4-FFF2-40B4-BE49-F238E27FC236}">
                  <a16:creationId xmlns:a16="http://schemas.microsoft.com/office/drawing/2014/main" id="{68E06B3B-A21B-4CE4-BD5C-C48D4A06745B}"/>
                </a:ext>
              </a:extLst>
            </p:cNvPr>
            <p:cNvPicPr>
              <a:picLocks noChangeAspect="1"/>
            </p:cNvPicPr>
            <p:nvPr/>
          </p:nvPicPr>
          <p:blipFill rotWithShape="1">
            <a:blip r:embed="rId2"/>
            <a:srcRect l="16667" t="14937" r="13750" b="17482"/>
            <a:stretch/>
          </p:blipFill>
          <p:spPr>
            <a:xfrm>
              <a:off x="440377" y="1754620"/>
              <a:ext cx="5180329" cy="2830088"/>
            </a:xfrm>
            <a:prstGeom prst="rect">
              <a:avLst/>
            </a:prstGeom>
          </p:spPr>
        </p:pic>
        <p:sp>
          <p:nvSpPr>
            <p:cNvPr id="2" name="Rettangolo 1">
              <a:extLst>
                <a:ext uri="{FF2B5EF4-FFF2-40B4-BE49-F238E27FC236}">
                  <a16:creationId xmlns:a16="http://schemas.microsoft.com/office/drawing/2014/main" id="{826AD488-8C28-466A-AB72-23A2A0D12ED4}"/>
                </a:ext>
              </a:extLst>
            </p:cNvPr>
            <p:cNvSpPr/>
            <p:nvPr/>
          </p:nvSpPr>
          <p:spPr>
            <a:xfrm>
              <a:off x="2575560" y="2103120"/>
              <a:ext cx="266700" cy="17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uppo 2">
            <a:extLst>
              <a:ext uri="{FF2B5EF4-FFF2-40B4-BE49-F238E27FC236}">
                <a16:creationId xmlns:a16="http://schemas.microsoft.com/office/drawing/2014/main" id="{9FA121CB-C1C5-47E5-BDAF-3879BB37FB18}"/>
              </a:ext>
            </a:extLst>
          </p:cNvPr>
          <p:cNvGrpSpPr/>
          <p:nvPr/>
        </p:nvGrpSpPr>
        <p:grpSpPr>
          <a:xfrm>
            <a:off x="5620706" y="2386653"/>
            <a:ext cx="6133143" cy="2814885"/>
            <a:chOff x="5608383" y="3428999"/>
            <a:chExt cx="6133143" cy="2814885"/>
          </a:xfrm>
        </p:grpSpPr>
        <p:pic>
          <p:nvPicPr>
            <p:cNvPr id="22" name="Immagine 21">
              <a:extLst>
                <a:ext uri="{FF2B5EF4-FFF2-40B4-BE49-F238E27FC236}">
                  <a16:creationId xmlns:a16="http://schemas.microsoft.com/office/drawing/2014/main" id="{0590FD32-C5B0-49CA-A5C3-B11F8578BD85}"/>
                </a:ext>
              </a:extLst>
            </p:cNvPr>
            <p:cNvPicPr>
              <a:picLocks noChangeAspect="1"/>
            </p:cNvPicPr>
            <p:nvPr/>
          </p:nvPicPr>
          <p:blipFill rotWithShape="1">
            <a:blip r:embed="rId3"/>
            <a:srcRect l="13125" t="21388" r="12656" b="18055"/>
            <a:stretch/>
          </p:blipFill>
          <p:spPr>
            <a:xfrm>
              <a:off x="5608383" y="3428999"/>
              <a:ext cx="6133143" cy="2814885"/>
            </a:xfrm>
            <a:prstGeom prst="rect">
              <a:avLst/>
            </a:prstGeom>
          </p:spPr>
        </p:pic>
        <p:sp>
          <p:nvSpPr>
            <p:cNvPr id="9" name="Rettangolo 8">
              <a:extLst>
                <a:ext uri="{FF2B5EF4-FFF2-40B4-BE49-F238E27FC236}">
                  <a16:creationId xmlns:a16="http://schemas.microsoft.com/office/drawing/2014/main" id="{B2C6AC58-07D8-4944-98CF-AA348F6E98CE}"/>
                </a:ext>
              </a:extLst>
            </p:cNvPr>
            <p:cNvSpPr/>
            <p:nvPr/>
          </p:nvSpPr>
          <p:spPr>
            <a:xfrm>
              <a:off x="8336280" y="3832860"/>
              <a:ext cx="266700" cy="17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6523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23</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465574" y="975687"/>
            <a:ext cx="10690105" cy="923330"/>
          </a:xfrm>
          <a:prstGeom prst="rect">
            <a:avLst/>
          </a:prstGeom>
          <a:noFill/>
        </p:spPr>
        <p:txBody>
          <a:bodyPr wrap="square" rtlCol="0">
            <a:spAutoFit/>
          </a:bodyPr>
          <a:lstStyle/>
          <a:p>
            <a:pPr algn="just"/>
            <a:r>
              <a:rPr lang="it-IT"/>
              <a:t>Cliccando </a:t>
            </a:r>
            <a:r>
              <a:rPr lang="it-IT" b="1"/>
              <a:t>«Seleziona»</a:t>
            </a:r>
            <a:r>
              <a:rPr lang="it-IT"/>
              <a:t> compariranno i dati del Partner. Se corretto, salvare il collegamento, altrimenti annullare.</a:t>
            </a:r>
          </a:p>
          <a:p>
            <a:pPr algn="just"/>
            <a:r>
              <a:rPr lang="it-IT"/>
              <a:t>Prima dell’invio della proposta i singoli enti dovranno aggiornare la propria anagrafica: questa condizione è necessaria per consentire l’invio del progetto.</a:t>
            </a:r>
          </a:p>
        </p:txBody>
      </p:sp>
      <p:pic>
        <p:nvPicPr>
          <p:cNvPr id="6" name="Immagine 5" descr="Immagine che contiene screenshot, monitor&#10;&#10;&#10;&#10;Descrizione generata automaticamente">
            <a:extLst>
              <a:ext uri="{FF2B5EF4-FFF2-40B4-BE49-F238E27FC236}">
                <a16:creationId xmlns:a16="http://schemas.microsoft.com/office/drawing/2014/main" id="{5012EA81-548A-DB49-9CE8-8BAB67805C56}"/>
              </a:ext>
            </a:extLst>
          </p:cNvPr>
          <p:cNvPicPr>
            <a:picLocks noChangeAspect="1"/>
          </p:cNvPicPr>
          <p:nvPr/>
        </p:nvPicPr>
        <p:blipFill rotWithShape="1">
          <a:blip r:embed="rId2">
            <a:extLst>
              <a:ext uri="{28A0092B-C50C-407E-A947-70E740481C1C}">
                <a14:useLocalDpi xmlns:a14="http://schemas.microsoft.com/office/drawing/2010/main" val="0"/>
              </a:ext>
            </a:extLst>
          </a:blip>
          <a:srcRect l="18382" t="31822" r="15093" b="6435"/>
          <a:stretch/>
        </p:blipFill>
        <p:spPr>
          <a:xfrm>
            <a:off x="680684" y="2140035"/>
            <a:ext cx="5560180" cy="3079843"/>
          </a:xfrm>
          <a:prstGeom prst="rect">
            <a:avLst/>
          </a:prstGeom>
        </p:spPr>
      </p:pic>
      <p:sp>
        <p:nvSpPr>
          <p:cNvPr id="12" name="CasellaDiTesto 11">
            <a:extLst>
              <a:ext uri="{FF2B5EF4-FFF2-40B4-BE49-F238E27FC236}">
                <a16:creationId xmlns:a16="http://schemas.microsoft.com/office/drawing/2014/main" id="{F39DCC53-3DD2-C344-9A49-E98ACB184F58}"/>
              </a:ext>
            </a:extLst>
          </p:cNvPr>
          <p:cNvSpPr txBox="1"/>
          <p:nvPr/>
        </p:nvSpPr>
        <p:spPr>
          <a:xfrm>
            <a:off x="6563916" y="2253655"/>
            <a:ext cx="5067880" cy="369332"/>
          </a:xfrm>
          <a:prstGeom prst="rect">
            <a:avLst/>
          </a:prstGeom>
          <a:noFill/>
        </p:spPr>
        <p:txBody>
          <a:bodyPr wrap="square" rtlCol="0">
            <a:spAutoFit/>
          </a:bodyPr>
          <a:lstStyle/>
          <a:p>
            <a:pPr marL="342900" indent="-342900" algn="just">
              <a:buFont typeface="+mj-lt"/>
              <a:buAutoNum type="arabicPeriod" startAt="2"/>
            </a:pPr>
            <a:endParaRPr lang="it-IT"/>
          </a:p>
        </p:txBody>
      </p:sp>
      <p:grpSp>
        <p:nvGrpSpPr>
          <p:cNvPr id="9" name="Gruppo 8">
            <a:extLst>
              <a:ext uri="{FF2B5EF4-FFF2-40B4-BE49-F238E27FC236}">
                <a16:creationId xmlns:a16="http://schemas.microsoft.com/office/drawing/2014/main" id="{5C12CAB5-097C-46DF-BA78-59E02635DD05}"/>
              </a:ext>
            </a:extLst>
          </p:cNvPr>
          <p:cNvGrpSpPr/>
          <p:nvPr/>
        </p:nvGrpSpPr>
        <p:grpSpPr>
          <a:xfrm>
            <a:off x="6342464" y="3202303"/>
            <a:ext cx="5560180" cy="2761464"/>
            <a:chOff x="6327648" y="3652038"/>
            <a:chExt cx="5560180" cy="2761464"/>
          </a:xfrm>
        </p:grpSpPr>
        <p:pic>
          <p:nvPicPr>
            <p:cNvPr id="15" name="Immagine 14" descr="Immagine che contiene screenshot, monitor&#10;&#10;&#10;&#10;Descrizione generata automaticamente">
              <a:extLst>
                <a:ext uri="{FF2B5EF4-FFF2-40B4-BE49-F238E27FC236}">
                  <a16:creationId xmlns:a16="http://schemas.microsoft.com/office/drawing/2014/main" id="{E37BFEF3-B427-AE40-8720-AF86FC7E6857}"/>
                </a:ext>
              </a:extLst>
            </p:cNvPr>
            <p:cNvPicPr>
              <a:picLocks noChangeAspect="1"/>
            </p:cNvPicPr>
            <p:nvPr/>
          </p:nvPicPr>
          <p:blipFill rotWithShape="1">
            <a:blip r:embed="rId3">
              <a:extLst>
                <a:ext uri="{28A0092B-C50C-407E-A947-70E740481C1C}">
                  <a14:useLocalDpi xmlns:a14="http://schemas.microsoft.com/office/drawing/2010/main" val="0"/>
                </a:ext>
              </a:extLst>
            </a:blip>
            <a:srcRect l="35509" t="40504" r="16295" b="19390"/>
            <a:stretch/>
          </p:blipFill>
          <p:spPr>
            <a:xfrm>
              <a:off x="6327648" y="3652038"/>
              <a:ext cx="5560180" cy="2761464"/>
            </a:xfrm>
            <a:prstGeom prst="rect">
              <a:avLst/>
            </a:prstGeom>
          </p:spPr>
        </p:pic>
        <p:sp>
          <p:nvSpPr>
            <p:cNvPr id="17" name="Rettangolo 16">
              <a:extLst>
                <a:ext uri="{FF2B5EF4-FFF2-40B4-BE49-F238E27FC236}">
                  <a16:creationId xmlns:a16="http://schemas.microsoft.com/office/drawing/2014/main" id="{27FE7B96-94A8-EC4F-B310-66A7F08BEFCB}"/>
                </a:ext>
              </a:extLst>
            </p:cNvPr>
            <p:cNvSpPr/>
            <p:nvPr/>
          </p:nvSpPr>
          <p:spPr>
            <a:xfrm>
              <a:off x="9899904" y="5093730"/>
              <a:ext cx="597408" cy="1610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DAC6E06-76FE-7849-909A-F397F79CF802}"/>
                </a:ext>
              </a:extLst>
            </p:cNvPr>
            <p:cNvSpPr/>
            <p:nvPr/>
          </p:nvSpPr>
          <p:spPr>
            <a:xfrm>
              <a:off x="9680448" y="5334124"/>
              <a:ext cx="951604" cy="1441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019FF7A6-CE89-2844-BD41-DAD6B7E55626}"/>
                </a:ext>
              </a:extLst>
            </p:cNvPr>
            <p:cNvSpPr/>
            <p:nvPr/>
          </p:nvSpPr>
          <p:spPr>
            <a:xfrm>
              <a:off x="9680448" y="5791324"/>
              <a:ext cx="951604" cy="1441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4" name="Titolo 1">
            <a:extLst>
              <a:ext uri="{FF2B5EF4-FFF2-40B4-BE49-F238E27FC236}">
                <a16:creationId xmlns:a16="http://schemas.microsoft.com/office/drawing/2014/main" id="{BEBA5A5D-8887-49C7-9F0E-21C8F0242842}"/>
              </a:ext>
            </a:extLst>
          </p:cNvPr>
          <p:cNvSpPr txBox="1">
            <a:spLocks/>
          </p:cNvSpPr>
          <p:nvPr/>
        </p:nvSpPr>
        <p:spPr>
          <a:xfrm>
            <a:off x="387097" y="412080"/>
            <a:ext cx="10442573" cy="9709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a:lstStyle>
          <a:p>
            <a:r>
              <a:rPr lang="it-IT"/>
              <a:t>Inserimento Partner italiano - a cura del Capofila</a:t>
            </a:r>
          </a:p>
        </p:txBody>
      </p:sp>
      <p:sp>
        <p:nvSpPr>
          <p:cNvPr id="25" name="Segnaposto piè di pagina 2">
            <a:extLst>
              <a:ext uri="{FF2B5EF4-FFF2-40B4-BE49-F238E27FC236}">
                <a16:creationId xmlns:a16="http://schemas.microsoft.com/office/drawing/2014/main" id="{4501CB52-C4CF-4637-A7CB-23429071047B}"/>
              </a:ext>
            </a:extLst>
          </p:cNvPr>
          <p:cNvSpPr>
            <a:spLocks noGrp="1"/>
          </p:cNvSpPr>
          <p:nvPr>
            <p:ph type="ftr" sz="quarter" idx="10"/>
          </p:nvPr>
        </p:nvSpPr>
        <p:spPr>
          <a:xfrm>
            <a:off x="874712" y="6492875"/>
            <a:ext cx="7918910" cy="365125"/>
          </a:xfrm>
        </p:spPr>
        <p:txBody>
          <a:bodyPr/>
          <a:lstStyle/>
          <a:p>
            <a:r>
              <a:rPr lang="it-IT"/>
              <a:t>Guida inserimento Partner di progetto </a:t>
            </a:r>
          </a:p>
        </p:txBody>
      </p:sp>
    </p:spTree>
    <p:extLst>
      <p:ext uri="{BB962C8B-B14F-4D97-AF65-F5344CB8AC3E}">
        <p14:creationId xmlns:p14="http://schemas.microsoft.com/office/powerpoint/2010/main" val="386857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3E9DB-7321-4545-8562-1CE6303E5BEC}"/>
              </a:ext>
            </a:extLst>
          </p:cNvPr>
          <p:cNvSpPr>
            <a:spLocks noGrp="1"/>
          </p:cNvSpPr>
          <p:nvPr>
            <p:ph type="title"/>
          </p:nvPr>
        </p:nvSpPr>
        <p:spPr>
          <a:xfrm>
            <a:off x="387097" y="421411"/>
            <a:ext cx="10442573" cy="970948"/>
          </a:xfrm>
        </p:spPr>
        <p:txBody>
          <a:bodyPr/>
          <a:lstStyle/>
          <a:p>
            <a:r>
              <a:rPr lang="it-IT" dirty="0"/>
              <a:t>Inserimento del Partner straniero – a cura </a:t>
            </a:r>
            <a:r>
              <a:rPr lang="it-IT"/>
              <a:t>del Capofila</a:t>
            </a:r>
            <a:endParaRPr lang="it-IT" dirty="0"/>
          </a:p>
        </p:txBody>
      </p:sp>
      <p:sp>
        <p:nvSpPr>
          <p:cNvPr id="3" name="Segnaposto piè di pagina 2">
            <a:extLst>
              <a:ext uri="{FF2B5EF4-FFF2-40B4-BE49-F238E27FC236}">
                <a16:creationId xmlns:a16="http://schemas.microsoft.com/office/drawing/2014/main" id="{047E4947-BE46-4014-8B18-790EB6BA0A07}"/>
              </a:ext>
            </a:extLst>
          </p:cNvPr>
          <p:cNvSpPr>
            <a:spLocks noGrp="1"/>
          </p:cNvSpPr>
          <p:nvPr>
            <p:ph type="ftr" sz="quarter" idx="10"/>
          </p:nvPr>
        </p:nvSpPr>
        <p:spPr>
          <a:xfrm>
            <a:off x="874712" y="6492875"/>
            <a:ext cx="7918910" cy="365125"/>
          </a:xfrm>
        </p:spPr>
        <p:txBody>
          <a:bodyPr/>
          <a:lstStyle/>
          <a:p>
            <a:r>
              <a:rPr lang="it-IT"/>
              <a:t>Guida inserimento Partner di progetto </a:t>
            </a:r>
          </a:p>
        </p:txBody>
      </p:sp>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24</a:t>
            </a:fld>
            <a:endParaRPr lang="it-IT"/>
          </a:p>
        </p:txBody>
      </p:sp>
      <p:pic>
        <p:nvPicPr>
          <p:cNvPr id="14" name="Immagine 13">
            <a:extLst>
              <a:ext uri="{FF2B5EF4-FFF2-40B4-BE49-F238E27FC236}">
                <a16:creationId xmlns:a16="http://schemas.microsoft.com/office/drawing/2014/main" id="{1E061118-CB65-4FEC-B0BF-2D59CF3196A1}"/>
              </a:ext>
            </a:extLst>
          </p:cNvPr>
          <p:cNvPicPr>
            <a:picLocks noChangeAspect="1"/>
          </p:cNvPicPr>
          <p:nvPr/>
        </p:nvPicPr>
        <p:blipFill rotWithShape="1">
          <a:blip r:embed="rId2"/>
          <a:srcRect l="16667" t="14937" r="13750" b="17482"/>
          <a:stretch/>
        </p:blipFill>
        <p:spPr>
          <a:xfrm>
            <a:off x="2165990" y="1722057"/>
            <a:ext cx="7860019" cy="4294041"/>
          </a:xfrm>
          <a:prstGeom prst="rect">
            <a:avLst/>
          </a:prstGeom>
        </p:spPr>
      </p:pic>
      <p:sp>
        <p:nvSpPr>
          <p:cNvPr id="15" name="CasellaDiTesto 14">
            <a:extLst>
              <a:ext uri="{FF2B5EF4-FFF2-40B4-BE49-F238E27FC236}">
                <a16:creationId xmlns:a16="http://schemas.microsoft.com/office/drawing/2014/main" id="{372D7805-D9CB-4CE0-9993-692CDDFB5247}"/>
              </a:ext>
            </a:extLst>
          </p:cNvPr>
          <p:cNvSpPr txBox="1"/>
          <p:nvPr/>
        </p:nvSpPr>
        <p:spPr>
          <a:xfrm>
            <a:off x="438151" y="1024408"/>
            <a:ext cx="10879134" cy="646331"/>
          </a:xfrm>
          <a:prstGeom prst="rect">
            <a:avLst/>
          </a:prstGeom>
          <a:noFill/>
        </p:spPr>
        <p:txBody>
          <a:bodyPr wrap="square" rtlCol="0">
            <a:spAutoFit/>
          </a:bodyPr>
          <a:lstStyle/>
          <a:p>
            <a:pPr algn="just"/>
            <a:r>
              <a:rPr lang="it-IT" dirty="0"/>
              <a:t>Per </a:t>
            </a:r>
            <a:r>
              <a:rPr lang="it-IT"/>
              <a:t>l’inserimento</a:t>
            </a:r>
            <a:r>
              <a:rPr lang="it-IT" dirty="0"/>
              <a:t> di eventuali Partner stranieri cliccare </a:t>
            </a:r>
            <a:r>
              <a:rPr lang="it-IT" b="1" dirty="0"/>
              <a:t>«Aggiungi» </a:t>
            </a:r>
            <a:r>
              <a:rPr lang="it-IT" dirty="0"/>
              <a:t>e selezionare dal menù a tendina l’opzione Partner straniero. </a:t>
            </a:r>
            <a:r>
              <a:rPr lang="it-IT" u="sng" dirty="0"/>
              <a:t>Sarà l’Ente Capofila ad allegare la relativa documentazione</a:t>
            </a:r>
            <a:r>
              <a:rPr lang="it-IT" dirty="0"/>
              <a:t>.</a:t>
            </a:r>
          </a:p>
        </p:txBody>
      </p:sp>
    </p:spTree>
    <p:extLst>
      <p:ext uri="{BB962C8B-B14F-4D97-AF65-F5344CB8AC3E}">
        <p14:creationId xmlns:p14="http://schemas.microsoft.com/office/powerpoint/2010/main" val="295909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3E9DB-7321-4545-8562-1CE6303E5BEC}"/>
              </a:ext>
            </a:extLst>
          </p:cNvPr>
          <p:cNvSpPr>
            <a:spLocks noGrp="1"/>
          </p:cNvSpPr>
          <p:nvPr>
            <p:ph type="title"/>
          </p:nvPr>
        </p:nvSpPr>
        <p:spPr>
          <a:xfrm>
            <a:off x="874713" y="441326"/>
            <a:ext cx="10442573" cy="548129"/>
          </a:xfrm>
        </p:spPr>
        <p:txBody>
          <a:bodyPr/>
          <a:lstStyle/>
          <a:p>
            <a:r>
              <a:rPr lang="it-IT" dirty="0"/>
              <a:t>Inserimento progetto</a:t>
            </a:r>
          </a:p>
        </p:txBody>
      </p:sp>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3</a:t>
            </a:fld>
            <a:endParaRPr lang="it-IT"/>
          </a:p>
        </p:txBody>
      </p:sp>
      <p:sp>
        <p:nvSpPr>
          <p:cNvPr id="14" name="Rettangolo 13">
            <a:extLst>
              <a:ext uri="{FF2B5EF4-FFF2-40B4-BE49-F238E27FC236}">
                <a16:creationId xmlns:a16="http://schemas.microsoft.com/office/drawing/2014/main" id="{10EBCE7F-9B34-7A49-BADD-C1818A40F992}"/>
              </a:ext>
            </a:extLst>
          </p:cNvPr>
          <p:cNvSpPr/>
          <p:nvPr/>
        </p:nvSpPr>
        <p:spPr>
          <a:xfrm>
            <a:off x="5864352" y="3133586"/>
            <a:ext cx="621792" cy="1948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5FA3881B-37DB-41C0-A75F-0990E5F0ADA8}"/>
              </a:ext>
            </a:extLst>
          </p:cNvPr>
          <p:cNvSpPr/>
          <p:nvPr/>
        </p:nvSpPr>
        <p:spPr>
          <a:xfrm>
            <a:off x="874713" y="1190624"/>
            <a:ext cx="10362247" cy="369332"/>
          </a:xfrm>
          <a:prstGeom prst="rect">
            <a:avLst/>
          </a:prstGeom>
        </p:spPr>
        <p:txBody>
          <a:bodyPr wrap="square">
            <a:spAutoFit/>
          </a:bodyPr>
          <a:lstStyle/>
          <a:p>
            <a:pPr algn="just"/>
            <a:r>
              <a:rPr lang="it-IT"/>
              <a:t>Cliccare </a:t>
            </a:r>
            <a:r>
              <a:rPr lang="it-IT" b="1"/>
              <a:t>«Nuovo progetto» </a:t>
            </a:r>
            <a:r>
              <a:rPr lang="it-IT"/>
              <a:t>e, successivamente, </a:t>
            </a:r>
            <a:r>
              <a:rPr lang="it-IT" b="1"/>
              <a:t>«Bandi»</a:t>
            </a:r>
            <a:r>
              <a:rPr lang="it-IT"/>
              <a:t>.</a:t>
            </a:r>
          </a:p>
        </p:txBody>
      </p:sp>
      <p:grpSp>
        <p:nvGrpSpPr>
          <p:cNvPr id="8" name="Gruppo 7">
            <a:extLst>
              <a:ext uri="{FF2B5EF4-FFF2-40B4-BE49-F238E27FC236}">
                <a16:creationId xmlns:a16="http://schemas.microsoft.com/office/drawing/2014/main" id="{4AC096A9-1D9E-43C3-ABA8-6C7F40E51C46}"/>
              </a:ext>
            </a:extLst>
          </p:cNvPr>
          <p:cNvGrpSpPr/>
          <p:nvPr/>
        </p:nvGrpSpPr>
        <p:grpSpPr>
          <a:xfrm>
            <a:off x="1073020" y="1704242"/>
            <a:ext cx="6046238" cy="3316929"/>
            <a:chOff x="1073020" y="1909518"/>
            <a:chExt cx="6046238" cy="3316929"/>
          </a:xfrm>
        </p:grpSpPr>
        <p:pic>
          <p:nvPicPr>
            <p:cNvPr id="9" name="Immagine 8" descr="Immagine che contiene screenshot, monitor&#10;&#10;&#10;&#10;Descrizione generata automaticamente">
              <a:extLst>
                <a:ext uri="{FF2B5EF4-FFF2-40B4-BE49-F238E27FC236}">
                  <a16:creationId xmlns:a16="http://schemas.microsoft.com/office/drawing/2014/main" id="{59D48F5F-9E77-3E4B-BB53-5512BB9126E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012" t="7954" r="2353" b="4945"/>
            <a:stretch/>
          </p:blipFill>
          <p:spPr>
            <a:xfrm>
              <a:off x="1073020" y="1939924"/>
              <a:ext cx="6046238" cy="3286523"/>
            </a:xfrm>
            <a:prstGeom prst="rect">
              <a:avLst/>
            </a:prstGeom>
          </p:spPr>
        </p:pic>
        <p:cxnSp>
          <p:nvCxnSpPr>
            <p:cNvPr id="15" name="Connettore 2 14">
              <a:extLst>
                <a:ext uri="{FF2B5EF4-FFF2-40B4-BE49-F238E27FC236}">
                  <a16:creationId xmlns:a16="http://schemas.microsoft.com/office/drawing/2014/main" id="{7E442CFA-8E68-4DF1-B2F3-ED38C0EB17C8}"/>
                </a:ext>
              </a:extLst>
            </p:cNvPr>
            <p:cNvCxnSpPr>
              <a:cxnSpLocks/>
            </p:cNvCxnSpPr>
            <p:nvPr/>
          </p:nvCxnSpPr>
          <p:spPr>
            <a:xfrm>
              <a:off x="4045961" y="1909518"/>
              <a:ext cx="0" cy="6352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uppo 17">
            <a:extLst>
              <a:ext uri="{FF2B5EF4-FFF2-40B4-BE49-F238E27FC236}">
                <a16:creationId xmlns:a16="http://schemas.microsoft.com/office/drawing/2014/main" id="{73B30732-D40F-4EF2-95BB-09D4AEA73997}"/>
              </a:ext>
            </a:extLst>
          </p:cNvPr>
          <p:cNvGrpSpPr/>
          <p:nvPr/>
        </p:nvGrpSpPr>
        <p:grpSpPr>
          <a:xfrm>
            <a:off x="5253135" y="3616630"/>
            <a:ext cx="6186196" cy="2522910"/>
            <a:chOff x="5253135" y="3821906"/>
            <a:chExt cx="6186196" cy="2522910"/>
          </a:xfrm>
        </p:grpSpPr>
        <p:pic>
          <p:nvPicPr>
            <p:cNvPr id="12" name="Immagine 11" descr="Immagine che contiene screenshot&#10;&#10;&#10;&#10;Descrizione generata automaticamente">
              <a:extLst>
                <a:ext uri="{FF2B5EF4-FFF2-40B4-BE49-F238E27FC236}">
                  <a16:creationId xmlns:a16="http://schemas.microsoft.com/office/drawing/2014/main" id="{DE91AF19-CA4B-D24E-821B-CA47EA1088B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183" t="7576" r="2139" b="27043"/>
            <a:stretch/>
          </p:blipFill>
          <p:spPr>
            <a:xfrm>
              <a:off x="5253135" y="3821906"/>
              <a:ext cx="6186196" cy="2522910"/>
            </a:xfrm>
            <a:prstGeom prst="rect">
              <a:avLst/>
            </a:prstGeom>
          </p:spPr>
        </p:pic>
        <p:cxnSp>
          <p:nvCxnSpPr>
            <p:cNvPr id="16" name="Connettore 2 15">
              <a:extLst>
                <a:ext uri="{FF2B5EF4-FFF2-40B4-BE49-F238E27FC236}">
                  <a16:creationId xmlns:a16="http://schemas.microsoft.com/office/drawing/2014/main" id="{DFAC40F0-2FE4-4352-B318-4DA5D82E4D1E}"/>
                </a:ext>
              </a:extLst>
            </p:cNvPr>
            <p:cNvCxnSpPr>
              <a:cxnSpLocks/>
            </p:cNvCxnSpPr>
            <p:nvPr/>
          </p:nvCxnSpPr>
          <p:spPr>
            <a:xfrm>
              <a:off x="8060819" y="4656513"/>
              <a:ext cx="0" cy="6352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Segnaposto piè di pagina 2">
            <a:extLst>
              <a:ext uri="{FF2B5EF4-FFF2-40B4-BE49-F238E27FC236}">
                <a16:creationId xmlns:a16="http://schemas.microsoft.com/office/drawing/2014/main" id="{6E935988-0DD5-40D9-BEDF-BC5E5B150E88}"/>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sp>
        <p:nvSpPr>
          <p:cNvPr id="3" name="Rettangolo con angoli arrotondati 2">
            <a:extLst>
              <a:ext uri="{FF2B5EF4-FFF2-40B4-BE49-F238E27FC236}">
                <a16:creationId xmlns:a16="http://schemas.microsoft.com/office/drawing/2014/main" id="{B3D87241-2B1C-42E4-A6B6-9AADFEC20F98}"/>
              </a:ext>
            </a:extLst>
          </p:cNvPr>
          <p:cNvSpPr/>
          <p:nvPr/>
        </p:nvSpPr>
        <p:spPr>
          <a:xfrm>
            <a:off x="6024563" y="2205038"/>
            <a:ext cx="380998" cy="90487"/>
          </a:xfrm>
          <a:prstGeom prst="roundRect">
            <a:avLst/>
          </a:prstGeom>
          <a:solidFill>
            <a:srgbClr val="F5F6F8"/>
          </a:solidFill>
          <a:ln>
            <a:solidFill>
              <a:srgbClr val="F5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97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4</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591184" y="1024408"/>
            <a:ext cx="10442576" cy="1200329"/>
          </a:xfrm>
          <a:prstGeom prst="rect">
            <a:avLst/>
          </a:prstGeom>
          <a:noFill/>
        </p:spPr>
        <p:txBody>
          <a:bodyPr wrap="square" rtlCol="0">
            <a:spAutoFit/>
          </a:bodyPr>
          <a:lstStyle/>
          <a:p>
            <a:pPr algn="just"/>
            <a:r>
              <a:rPr lang="it-IT" dirty="0"/>
              <a:t>Da questa pagina sarà possibile selezionare l’area filantropica Ricerca Scientifica per visualizzare il bando Ricerca Sociale. Cliccare sul nome dello strumento erogativo per accedere alla pagina di riepilogo del bando al cui interno sono presenti le informazioni utili ai fini della presentazione.</a:t>
            </a:r>
          </a:p>
          <a:p>
            <a:pPr algn="just"/>
            <a:endParaRPr lang="it-IT" dirty="0"/>
          </a:p>
        </p:txBody>
      </p:sp>
      <p:sp>
        <p:nvSpPr>
          <p:cNvPr id="14" name="Titolo 1">
            <a:extLst>
              <a:ext uri="{FF2B5EF4-FFF2-40B4-BE49-F238E27FC236}">
                <a16:creationId xmlns:a16="http://schemas.microsoft.com/office/drawing/2014/main" id="{787CD4E2-A83E-4F0F-A92E-22E39681C9CA}"/>
              </a:ext>
            </a:extLst>
          </p:cNvPr>
          <p:cNvSpPr>
            <a:spLocks noGrp="1"/>
          </p:cNvSpPr>
          <p:nvPr>
            <p:ph type="title"/>
          </p:nvPr>
        </p:nvSpPr>
        <p:spPr>
          <a:xfrm>
            <a:off x="438153" y="441326"/>
            <a:ext cx="10879134" cy="583082"/>
          </a:xfrm>
        </p:spPr>
        <p:txBody>
          <a:bodyPr/>
          <a:lstStyle/>
          <a:p>
            <a:r>
              <a:rPr lang="it-IT" dirty="0"/>
              <a:t>Inserimento progetto</a:t>
            </a:r>
          </a:p>
        </p:txBody>
      </p:sp>
      <p:sp>
        <p:nvSpPr>
          <p:cNvPr id="13" name="Segnaposto piè di pagina 2">
            <a:extLst>
              <a:ext uri="{FF2B5EF4-FFF2-40B4-BE49-F238E27FC236}">
                <a16:creationId xmlns:a16="http://schemas.microsoft.com/office/drawing/2014/main" id="{982305CF-365E-45EB-9650-CD11F1EDA45F}"/>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2" name="Immagine 1">
            <a:extLst>
              <a:ext uri="{FF2B5EF4-FFF2-40B4-BE49-F238E27FC236}">
                <a16:creationId xmlns:a16="http://schemas.microsoft.com/office/drawing/2014/main" id="{F48B18DA-2B7B-4E36-A2B9-71E01EE19A75}"/>
              </a:ext>
            </a:extLst>
          </p:cNvPr>
          <p:cNvPicPr>
            <a:picLocks noChangeAspect="1"/>
          </p:cNvPicPr>
          <p:nvPr/>
        </p:nvPicPr>
        <p:blipFill>
          <a:blip r:embed="rId3"/>
          <a:stretch>
            <a:fillRect/>
          </a:stretch>
        </p:blipFill>
        <p:spPr>
          <a:xfrm>
            <a:off x="874712" y="2224737"/>
            <a:ext cx="9821525" cy="4072340"/>
          </a:xfrm>
          <a:prstGeom prst="rect">
            <a:avLst/>
          </a:prstGeom>
        </p:spPr>
      </p:pic>
    </p:spTree>
    <p:extLst>
      <p:ext uri="{BB962C8B-B14F-4D97-AF65-F5344CB8AC3E}">
        <p14:creationId xmlns:p14="http://schemas.microsoft.com/office/powerpoint/2010/main" val="258372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5</a:t>
            </a:fld>
            <a:endParaRPr lang="it-IT"/>
          </a:p>
        </p:txBody>
      </p:sp>
      <p:sp>
        <p:nvSpPr>
          <p:cNvPr id="13" name="CasellaDiTesto 12">
            <a:extLst>
              <a:ext uri="{FF2B5EF4-FFF2-40B4-BE49-F238E27FC236}">
                <a16:creationId xmlns:a16="http://schemas.microsoft.com/office/drawing/2014/main" id="{311AB2F4-3DB0-422E-BE38-A90947818BA9}"/>
              </a:ext>
            </a:extLst>
          </p:cNvPr>
          <p:cNvSpPr txBox="1"/>
          <p:nvPr/>
        </p:nvSpPr>
        <p:spPr>
          <a:xfrm>
            <a:off x="438153" y="939990"/>
            <a:ext cx="10021888" cy="646331"/>
          </a:xfrm>
          <a:prstGeom prst="rect">
            <a:avLst/>
          </a:prstGeom>
          <a:noFill/>
        </p:spPr>
        <p:txBody>
          <a:bodyPr wrap="square" rtlCol="0">
            <a:spAutoFit/>
          </a:bodyPr>
          <a:lstStyle/>
          <a:p>
            <a:pPr algn="just"/>
            <a:r>
              <a:rPr lang="it-IT" dirty="0"/>
              <a:t>Per iniziare la compilazione del progetto cliccare </a:t>
            </a:r>
            <a:r>
              <a:rPr lang="it-IT" b="1" dirty="0"/>
              <a:t>«Richiedi contributo»</a:t>
            </a:r>
            <a:r>
              <a:rPr lang="it-IT" dirty="0"/>
              <a:t>. </a:t>
            </a:r>
          </a:p>
          <a:p>
            <a:pPr algn="just"/>
            <a:r>
              <a:rPr lang="it-IT" dirty="0"/>
              <a:t>In basso a sinistra, sotto a «Note», è presente la sezione «Allegati».</a:t>
            </a:r>
          </a:p>
        </p:txBody>
      </p:sp>
      <p:cxnSp>
        <p:nvCxnSpPr>
          <p:cNvPr id="21" name="Connettore 2 20">
            <a:extLst>
              <a:ext uri="{FF2B5EF4-FFF2-40B4-BE49-F238E27FC236}">
                <a16:creationId xmlns:a16="http://schemas.microsoft.com/office/drawing/2014/main" id="{F738C474-6E1C-40B6-94FE-5777C480F552}"/>
              </a:ext>
            </a:extLst>
          </p:cNvPr>
          <p:cNvCxnSpPr>
            <a:cxnSpLocks/>
          </p:cNvCxnSpPr>
          <p:nvPr/>
        </p:nvCxnSpPr>
        <p:spPr>
          <a:xfrm flipH="1" flipV="1">
            <a:off x="7095882" y="2346973"/>
            <a:ext cx="463158" cy="2031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itolo 1">
            <a:extLst>
              <a:ext uri="{FF2B5EF4-FFF2-40B4-BE49-F238E27FC236}">
                <a16:creationId xmlns:a16="http://schemas.microsoft.com/office/drawing/2014/main" id="{6A1BF8B6-18B3-4251-9E27-D8B5B91D92CE}"/>
              </a:ext>
            </a:extLst>
          </p:cNvPr>
          <p:cNvSpPr txBox="1">
            <a:spLocks/>
          </p:cNvSpPr>
          <p:nvPr/>
        </p:nvSpPr>
        <p:spPr>
          <a:xfrm>
            <a:off x="438153" y="441326"/>
            <a:ext cx="10879134" cy="5830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a:lstStyle>
          <a:p>
            <a:r>
              <a:rPr lang="it-IT" dirty="0"/>
              <a:t>Inserimento progetto</a:t>
            </a:r>
          </a:p>
        </p:txBody>
      </p:sp>
      <p:sp>
        <p:nvSpPr>
          <p:cNvPr id="12" name="Segnaposto piè di pagina 2">
            <a:extLst>
              <a:ext uri="{FF2B5EF4-FFF2-40B4-BE49-F238E27FC236}">
                <a16:creationId xmlns:a16="http://schemas.microsoft.com/office/drawing/2014/main" id="{6DDFCE84-C8CD-4751-9F33-9CD1248C2DBA}"/>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9" name="Immagine 2" descr="image001">
            <a:extLst>
              <a:ext uri="{FF2B5EF4-FFF2-40B4-BE49-F238E27FC236}">
                <a16:creationId xmlns:a16="http://schemas.microsoft.com/office/drawing/2014/main" id="{1D4975E7-61B7-44CE-8D32-C4D6FEC6B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6" t="10034" r="10929" b="10532"/>
          <a:stretch/>
        </p:blipFill>
        <p:spPr bwMode="auto">
          <a:xfrm>
            <a:off x="1592317" y="1715042"/>
            <a:ext cx="8057940" cy="44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DC6C0449-2C8D-4917-BFC7-1A3C1D4F3CD1}"/>
              </a:ext>
            </a:extLst>
          </p:cNvPr>
          <p:cNvSpPr txBox="1"/>
          <p:nvPr/>
        </p:nvSpPr>
        <p:spPr>
          <a:xfrm>
            <a:off x="4264572" y="3429000"/>
            <a:ext cx="5031825" cy="2631490"/>
          </a:xfrm>
          <a:prstGeom prst="rect">
            <a:avLst/>
          </a:prstGeom>
          <a:solidFill>
            <a:srgbClr val="FAFAFA"/>
          </a:solidFill>
        </p:spPr>
        <p:txBody>
          <a:bodyPr wrap="square" rtlCol="0">
            <a:spAutoFit/>
          </a:bodyPr>
          <a:lstStyle/>
          <a:p>
            <a:r>
              <a:rPr lang="it-IT" sz="1100" dirty="0">
                <a:solidFill>
                  <a:schemeClr val="bg2">
                    <a:lumMod val="50000"/>
                  </a:schemeClr>
                </a:solidFill>
              </a:rPr>
              <a:t>La Fondazione concentrerà il proprio intervento sul sostegno di progetti di ricerca caratterizzati da una forte valenza multidisciplinare al fine di promuovere lo studio della scienza e tecnologia come oggetto sociale. In particolare, la Fondazione andrà a promuovere progetti volti a studiare le relazioni fra scienza, tecnologia e società includendo, fra le altre, riflessioni di natura etica, sociale, politica ed economica. </a:t>
            </a:r>
          </a:p>
          <a:p>
            <a:endParaRPr lang="it-IT" sz="1100" dirty="0">
              <a:solidFill>
                <a:schemeClr val="bg2">
                  <a:lumMod val="50000"/>
                </a:schemeClr>
              </a:solidFill>
            </a:endParaRPr>
          </a:p>
          <a:p>
            <a:r>
              <a:rPr lang="it-IT" sz="1100" dirty="0">
                <a:solidFill>
                  <a:schemeClr val="bg2">
                    <a:lumMod val="50000"/>
                  </a:schemeClr>
                </a:solidFill>
              </a:rPr>
              <a:t>I progetti dovranno prevedere un razionale di ricerca basato sull’analisi dello stato dell’arte e/o di dati primari o secondari derivati da altri studi e pubblicazioni. Particolare attenzione sarà inoltre prestata all’originalità della proposta e all’adeguatezza degli approcci metodologici identificati in relazione alla domanda della ricerca. </a:t>
            </a:r>
          </a:p>
          <a:p>
            <a:endParaRPr lang="it-IT" sz="1100" dirty="0">
              <a:solidFill>
                <a:schemeClr val="bg2">
                  <a:lumMod val="50000"/>
                </a:schemeClr>
              </a:solidFill>
            </a:endParaRPr>
          </a:p>
          <a:p>
            <a:r>
              <a:rPr lang="it-IT" sz="1100" dirty="0">
                <a:solidFill>
                  <a:schemeClr val="bg2">
                    <a:lumMod val="50000"/>
                  </a:schemeClr>
                </a:solidFill>
              </a:rPr>
              <a:t>Il progetto dovrà definire in maniera chiara come intende contribuire a migliorare il rapporto fra scienza e società nel contesto italiano il cui carattere è unico e peculiare per storia, tradizione e cultura. </a:t>
            </a:r>
          </a:p>
        </p:txBody>
      </p:sp>
      <p:sp>
        <p:nvSpPr>
          <p:cNvPr id="3" name="CasellaDiTesto 2">
            <a:extLst>
              <a:ext uri="{FF2B5EF4-FFF2-40B4-BE49-F238E27FC236}">
                <a16:creationId xmlns:a16="http://schemas.microsoft.com/office/drawing/2014/main" id="{FC5B926F-A6A1-4E43-88F2-D4EC08002CB3}"/>
              </a:ext>
            </a:extLst>
          </p:cNvPr>
          <p:cNvSpPr txBox="1"/>
          <p:nvPr/>
        </p:nvSpPr>
        <p:spPr>
          <a:xfrm>
            <a:off x="1592317" y="1715042"/>
            <a:ext cx="8057940" cy="307777"/>
          </a:xfrm>
          <a:prstGeom prst="rect">
            <a:avLst/>
          </a:prstGeom>
          <a:solidFill>
            <a:srgbClr val="0C2F87"/>
          </a:solidFill>
        </p:spPr>
        <p:txBody>
          <a:bodyPr wrap="square" rtlCol="0">
            <a:spAutoFit/>
          </a:bodyPr>
          <a:lstStyle/>
          <a:p>
            <a:r>
              <a:rPr lang="it-IT" sz="1400" dirty="0">
                <a:solidFill>
                  <a:schemeClr val="bg1"/>
                </a:solidFill>
              </a:rPr>
              <a:t>Ricerca Sociale</a:t>
            </a:r>
          </a:p>
        </p:txBody>
      </p:sp>
      <p:sp>
        <p:nvSpPr>
          <p:cNvPr id="14" name="CasellaDiTesto 13">
            <a:extLst>
              <a:ext uri="{FF2B5EF4-FFF2-40B4-BE49-F238E27FC236}">
                <a16:creationId xmlns:a16="http://schemas.microsoft.com/office/drawing/2014/main" id="{CBD4C40B-9326-4928-9964-106BDA19D4AB}"/>
              </a:ext>
            </a:extLst>
          </p:cNvPr>
          <p:cNvSpPr txBox="1"/>
          <p:nvPr/>
        </p:nvSpPr>
        <p:spPr>
          <a:xfrm>
            <a:off x="1761252" y="5258957"/>
            <a:ext cx="1695454" cy="415498"/>
          </a:xfrm>
          <a:prstGeom prst="rect">
            <a:avLst/>
          </a:prstGeom>
          <a:solidFill>
            <a:schemeClr val="bg1"/>
          </a:solidFill>
        </p:spPr>
        <p:txBody>
          <a:bodyPr wrap="square" rtlCol="0">
            <a:spAutoFit/>
          </a:bodyPr>
          <a:lstStyle/>
          <a:p>
            <a:r>
              <a:rPr lang="it-IT" sz="700" dirty="0">
                <a:solidFill>
                  <a:schemeClr val="bg1">
                    <a:lumMod val="50000"/>
                  </a:schemeClr>
                </a:solidFill>
              </a:rPr>
              <a:t>Valentina Amorese</a:t>
            </a:r>
          </a:p>
          <a:p>
            <a:r>
              <a:rPr lang="it-IT" sz="700" dirty="0">
                <a:hlinkClick r:id="rId4"/>
              </a:rPr>
              <a:t>valentinaamorese@fondazionecariplo.it</a:t>
            </a:r>
            <a:endParaRPr lang="it-IT" sz="700" dirty="0"/>
          </a:p>
          <a:p>
            <a:endParaRPr lang="it-IT" sz="700" dirty="0"/>
          </a:p>
        </p:txBody>
      </p:sp>
    </p:spTree>
    <p:extLst>
      <p:ext uri="{BB962C8B-B14F-4D97-AF65-F5344CB8AC3E}">
        <p14:creationId xmlns:p14="http://schemas.microsoft.com/office/powerpoint/2010/main" val="323363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6</a:t>
            </a:fld>
            <a:endParaRPr lang="it-IT"/>
          </a:p>
        </p:txBody>
      </p:sp>
      <p:sp>
        <p:nvSpPr>
          <p:cNvPr id="7" name="CasellaDiTesto 6">
            <a:extLst>
              <a:ext uri="{FF2B5EF4-FFF2-40B4-BE49-F238E27FC236}">
                <a16:creationId xmlns:a16="http://schemas.microsoft.com/office/drawing/2014/main" id="{DF0E4F3A-C1E1-9548-B3BA-BFF214719010}"/>
              </a:ext>
            </a:extLst>
          </p:cNvPr>
          <p:cNvSpPr txBox="1"/>
          <p:nvPr/>
        </p:nvSpPr>
        <p:spPr>
          <a:xfrm>
            <a:off x="438152" y="920548"/>
            <a:ext cx="10534647" cy="923330"/>
          </a:xfrm>
          <a:prstGeom prst="rect">
            <a:avLst/>
          </a:prstGeom>
          <a:noFill/>
        </p:spPr>
        <p:txBody>
          <a:bodyPr wrap="square" rtlCol="0">
            <a:spAutoFit/>
          </a:bodyPr>
          <a:lstStyle/>
          <a:p>
            <a:pPr algn="just"/>
            <a:r>
              <a:rPr lang="it-IT" dirty="0"/>
              <a:t>Per poter proseguire è necessario accettare la privacy premendo </a:t>
            </a:r>
            <a:r>
              <a:rPr lang="it-IT" b="1" dirty="0"/>
              <a:t>«Accetta termini e condizioni»</a:t>
            </a:r>
            <a:r>
              <a:rPr lang="it-IT" dirty="0"/>
              <a:t>. Una volta che il pulsante si colora di verde proseguire con la freccia verso destra presente nella barra grigia, comparsa dopo l’accettazione. </a:t>
            </a:r>
          </a:p>
        </p:txBody>
      </p:sp>
      <p:grpSp>
        <p:nvGrpSpPr>
          <p:cNvPr id="9" name="Gruppo 8">
            <a:extLst>
              <a:ext uri="{FF2B5EF4-FFF2-40B4-BE49-F238E27FC236}">
                <a16:creationId xmlns:a16="http://schemas.microsoft.com/office/drawing/2014/main" id="{4A165630-54BB-41F8-9A8A-6C76D3199962}"/>
              </a:ext>
            </a:extLst>
          </p:cNvPr>
          <p:cNvGrpSpPr/>
          <p:nvPr/>
        </p:nvGrpSpPr>
        <p:grpSpPr>
          <a:xfrm>
            <a:off x="1754154" y="1987420"/>
            <a:ext cx="8752115" cy="3545635"/>
            <a:chOff x="2107103" y="2343911"/>
            <a:chExt cx="7796862" cy="2838349"/>
          </a:xfrm>
        </p:grpSpPr>
        <p:pic>
          <p:nvPicPr>
            <p:cNvPr id="6" name="Immagine 5" descr="Immagine che contiene screenshot&#10;&#10;&#10;&#10;Descrizione generata automaticamente">
              <a:extLst>
                <a:ext uri="{FF2B5EF4-FFF2-40B4-BE49-F238E27FC236}">
                  <a16:creationId xmlns:a16="http://schemas.microsoft.com/office/drawing/2014/main" id="{DD7F9C7B-266B-0749-B1F6-7C5EA6FCC217}"/>
                </a:ext>
              </a:extLst>
            </p:cNvPr>
            <p:cNvPicPr>
              <a:picLocks noChangeAspect="1"/>
            </p:cNvPicPr>
            <p:nvPr/>
          </p:nvPicPr>
          <p:blipFill rotWithShape="1">
            <a:blip r:embed="rId2">
              <a:extLst>
                <a:ext uri="{28A0092B-C50C-407E-A947-70E740481C1C}">
                  <a14:useLocalDpi xmlns:a14="http://schemas.microsoft.com/office/drawing/2010/main" val="0"/>
                </a:ext>
              </a:extLst>
            </a:blip>
            <a:srcRect l="2382" t="7646" r="2578" b="26736"/>
            <a:stretch/>
          </p:blipFill>
          <p:spPr>
            <a:xfrm>
              <a:off x="2107103" y="2343911"/>
              <a:ext cx="6888101" cy="2838349"/>
            </a:xfrm>
            <a:prstGeom prst="rect">
              <a:avLst/>
            </a:prstGeom>
          </p:spPr>
        </p:pic>
        <p:grpSp>
          <p:nvGrpSpPr>
            <p:cNvPr id="15" name="Gruppo 14">
              <a:extLst>
                <a:ext uri="{FF2B5EF4-FFF2-40B4-BE49-F238E27FC236}">
                  <a16:creationId xmlns:a16="http://schemas.microsoft.com/office/drawing/2014/main" id="{A6B9B8C6-0E97-4A4B-9D40-81EC123D0CA5}"/>
                </a:ext>
              </a:extLst>
            </p:cNvPr>
            <p:cNvGrpSpPr/>
            <p:nvPr/>
          </p:nvGrpSpPr>
          <p:grpSpPr>
            <a:xfrm>
              <a:off x="7450832" y="4075923"/>
              <a:ext cx="2453133" cy="635252"/>
              <a:chOff x="6340489" y="4112225"/>
              <a:chExt cx="2453133" cy="635252"/>
            </a:xfrm>
          </p:grpSpPr>
          <p:cxnSp>
            <p:nvCxnSpPr>
              <p:cNvPr id="10" name="Connettore 2 9">
                <a:extLst>
                  <a:ext uri="{FF2B5EF4-FFF2-40B4-BE49-F238E27FC236}">
                    <a16:creationId xmlns:a16="http://schemas.microsoft.com/office/drawing/2014/main" id="{4F59F33B-A331-4E5F-8208-69C88628A1CE}"/>
                  </a:ext>
                </a:extLst>
              </p:cNvPr>
              <p:cNvCxnSpPr>
                <a:cxnSpLocks/>
              </p:cNvCxnSpPr>
              <p:nvPr/>
            </p:nvCxnSpPr>
            <p:spPr>
              <a:xfrm>
                <a:off x="6340489" y="4112225"/>
                <a:ext cx="0" cy="6352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allout: linea piegata 7">
                <a:extLst>
                  <a:ext uri="{FF2B5EF4-FFF2-40B4-BE49-F238E27FC236}">
                    <a16:creationId xmlns:a16="http://schemas.microsoft.com/office/drawing/2014/main" id="{F213469D-5C08-42B6-A47E-C6F8035C4320}"/>
                  </a:ext>
                </a:extLst>
              </p:cNvPr>
              <p:cNvSpPr/>
              <p:nvPr/>
            </p:nvSpPr>
            <p:spPr>
              <a:xfrm>
                <a:off x="7364872" y="4327099"/>
                <a:ext cx="1428750" cy="280252"/>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magine 10">
                <a:extLst>
                  <a:ext uri="{FF2B5EF4-FFF2-40B4-BE49-F238E27FC236}">
                    <a16:creationId xmlns:a16="http://schemas.microsoft.com/office/drawing/2014/main" id="{D6C3314F-6E13-F44E-9789-19A07243E4E0}"/>
                  </a:ext>
                </a:extLst>
              </p:cNvPr>
              <p:cNvPicPr>
                <a:picLocks noChangeAspect="1"/>
              </p:cNvPicPr>
              <p:nvPr/>
            </p:nvPicPr>
            <p:blipFill rotWithShape="1">
              <a:blip r:embed="rId3"/>
              <a:srcRect l="21221" t="55864" r="24014" b="30982"/>
              <a:stretch/>
            </p:blipFill>
            <p:spPr>
              <a:xfrm>
                <a:off x="7251294" y="4254215"/>
                <a:ext cx="1542328" cy="376578"/>
              </a:xfrm>
              <a:prstGeom prst="rect">
                <a:avLst/>
              </a:prstGeom>
              <a:ln>
                <a:solidFill>
                  <a:srgbClr val="2F528F"/>
                </a:solidFill>
              </a:ln>
            </p:spPr>
          </p:pic>
        </p:grpSp>
        <p:grpSp>
          <p:nvGrpSpPr>
            <p:cNvPr id="5" name="Gruppo 4">
              <a:extLst>
                <a:ext uri="{FF2B5EF4-FFF2-40B4-BE49-F238E27FC236}">
                  <a16:creationId xmlns:a16="http://schemas.microsoft.com/office/drawing/2014/main" id="{5EE1DAD5-1B50-47D9-B7F4-F7F6FE8065C6}"/>
                </a:ext>
              </a:extLst>
            </p:cNvPr>
            <p:cNvGrpSpPr/>
            <p:nvPr/>
          </p:nvGrpSpPr>
          <p:grpSpPr>
            <a:xfrm>
              <a:off x="2970202" y="2917295"/>
              <a:ext cx="2873468" cy="160148"/>
              <a:chOff x="2970202" y="2917295"/>
              <a:chExt cx="2873468" cy="160148"/>
            </a:xfrm>
          </p:grpSpPr>
          <p:sp>
            <p:nvSpPr>
              <p:cNvPr id="14" name="Rettangolo 13">
                <a:extLst>
                  <a:ext uri="{FF2B5EF4-FFF2-40B4-BE49-F238E27FC236}">
                    <a16:creationId xmlns:a16="http://schemas.microsoft.com/office/drawing/2014/main" id="{F2802E30-D94F-40C5-8014-A5613796A16F}"/>
                  </a:ext>
                </a:extLst>
              </p:cNvPr>
              <p:cNvSpPr/>
              <p:nvPr/>
            </p:nvSpPr>
            <p:spPr>
              <a:xfrm>
                <a:off x="2970202" y="2954162"/>
                <a:ext cx="2474470" cy="109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4FEA06DD-D938-4E11-871B-6EAC975D768A}"/>
                  </a:ext>
                </a:extLst>
              </p:cNvPr>
              <p:cNvSpPr txBox="1"/>
              <p:nvPr/>
            </p:nvSpPr>
            <p:spPr>
              <a:xfrm>
                <a:off x="3211502" y="2917295"/>
                <a:ext cx="2632168" cy="160148"/>
              </a:xfrm>
              <a:prstGeom prst="rect">
                <a:avLst/>
              </a:prstGeom>
              <a:noFill/>
            </p:spPr>
            <p:txBody>
              <a:bodyPr wrap="none" rtlCol="0">
                <a:spAutoFit/>
              </a:bodyPr>
              <a:lstStyle/>
              <a:p>
                <a:r>
                  <a:rPr lang="it-IT" sz="700" b="1" dirty="0">
                    <a:solidFill>
                      <a:srgbClr val="41A5F6"/>
                    </a:solidFill>
                  </a:rPr>
                  <a:t>Home</a:t>
                </a:r>
                <a:r>
                  <a:rPr lang="it-IT" sz="700" b="1" dirty="0"/>
                  <a:t> &gt; </a:t>
                </a:r>
                <a:r>
                  <a:rPr lang="it-IT" sz="700" b="1" dirty="0">
                    <a:solidFill>
                      <a:srgbClr val="45AAFA"/>
                    </a:solidFill>
                  </a:rPr>
                  <a:t>Ricerca Sociale</a:t>
                </a:r>
                <a:r>
                  <a:rPr lang="it-IT" sz="700" b="1" dirty="0"/>
                  <a:t>&gt; Nuovo progetto		</a:t>
                </a:r>
                <a:endParaRPr lang="en-GB" sz="700" b="1" dirty="0"/>
              </a:p>
            </p:txBody>
          </p:sp>
        </p:grpSp>
      </p:grpSp>
      <p:sp>
        <p:nvSpPr>
          <p:cNvPr id="19" name="Titolo 1">
            <a:extLst>
              <a:ext uri="{FF2B5EF4-FFF2-40B4-BE49-F238E27FC236}">
                <a16:creationId xmlns:a16="http://schemas.microsoft.com/office/drawing/2014/main" id="{AA3C524B-8312-4F64-AD98-1E2704375AF4}"/>
              </a:ext>
            </a:extLst>
          </p:cNvPr>
          <p:cNvSpPr txBox="1">
            <a:spLocks/>
          </p:cNvSpPr>
          <p:nvPr/>
        </p:nvSpPr>
        <p:spPr>
          <a:xfrm>
            <a:off x="438153" y="441326"/>
            <a:ext cx="10879134" cy="5830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a:lstStyle>
          <a:p>
            <a:r>
              <a:rPr lang="it-IT"/>
              <a:t>Informativa</a:t>
            </a:r>
          </a:p>
        </p:txBody>
      </p:sp>
      <p:sp>
        <p:nvSpPr>
          <p:cNvPr id="17" name="Segnaposto piè di pagina 2">
            <a:extLst>
              <a:ext uri="{FF2B5EF4-FFF2-40B4-BE49-F238E27FC236}">
                <a16:creationId xmlns:a16="http://schemas.microsoft.com/office/drawing/2014/main" id="{CDF3A562-8C4E-4C4C-8EAF-E645F7B8E4E6}"/>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spTree>
    <p:extLst>
      <p:ext uri="{BB962C8B-B14F-4D97-AF65-F5344CB8AC3E}">
        <p14:creationId xmlns:p14="http://schemas.microsoft.com/office/powerpoint/2010/main" val="77894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1E6AC8-FAF9-45FD-8856-3474317F1223}"/>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7</a:t>
            </a:fld>
            <a:endParaRPr lang="it-IT"/>
          </a:p>
        </p:txBody>
      </p:sp>
      <p:grpSp>
        <p:nvGrpSpPr>
          <p:cNvPr id="8" name="Gruppo 7">
            <a:extLst>
              <a:ext uri="{FF2B5EF4-FFF2-40B4-BE49-F238E27FC236}">
                <a16:creationId xmlns:a16="http://schemas.microsoft.com/office/drawing/2014/main" id="{6EF684FA-5B7D-48A3-8B46-5D21B516C5A6}"/>
              </a:ext>
            </a:extLst>
          </p:cNvPr>
          <p:cNvGrpSpPr/>
          <p:nvPr/>
        </p:nvGrpSpPr>
        <p:grpSpPr>
          <a:xfrm>
            <a:off x="559028" y="970976"/>
            <a:ext cx="10108974" cy="1200329"/>
            <a:chOff x="1016228" y="1024408"/>
            <a:chExt cx="10108974" cy="1200329"/>
          </a:xfrm>
        </p:grpSpPr>
        <p:sp>
          <p:nvSpPr>
            <p:cNvPr id="7" name="CasellaDiTesto 6">
              <a:extLst>
                <a:ext uri="{FF2B5EF4-FFF2-40B4-BE49-F238E27FC236}">
                  <a16:creationId xmlns:a16="http://schemas.microsoft.com/office/drawing/2014/main" id="{DF0E4F3A-C1E1-9548-B3BA-BFF214719010}"/>
                </a:ext>
              </a:extLst>
            </p:cNvPr>
            <p:cNvSpPr txBox="1"/>
            <p:nvPr/>
          </p:nvSpPr>
          <p:spPr>
            <a:xfrm>
              <a:off x="1016228" y="1024408"/>
              <a:ext cx="10108974" cy="1200329"/>
            </a:xfrm>
            <a:prstGeom prst="rect">
              <a:avLst/>
            </a:prstGeom>
            <a:noFill/>
          </p:spPr>
          <p:txBody>
            <a:bodyPr wrap="square" rtlCol="0">
              <a:spAutoFit/>
            </a:bodyPr>
            <a:lstStyle/>
            <a:p>
              <a:r>
                <a:rPr lang="it-IT"/>
                <a:t>E’ possibile spostarsi tra le varie sezioni:</a:t>
              </a:r>
            </a:p>
            <a:p>
              <a:pPr marL="285750" indent="-285750">
                <a:buFont typeface="Arial" panose="020B0604020202020204" pitchFamily="34" charset="0"/>
                <a:buChar char="•"/>
              </a:pPr>
              <a:r>
                <a:rPr lang="it-IT"/>
                <a:t>cliccando sui </a:t>
              </a:r>
              <a:r>
                <a:rPr lang="it-IT">
                  <a:solidFill>
                    <a:srgbClr val="45AAFA"/>
                  </a:solidFill>
                </a:rPr>
                <a:t>link</a:t>
              </a:r>
              <a:r>
                <a:rPr lang="it-IT"/>
                <a:t>  </a:t>
              </a:r>
            </a:p>
            <a:p>
              <a:pPr marL="285750" indent="-285750">
                <a:buFont typeface="Arial" panose="020B0604020202020204" pitchFamily="34" charset="0"/>
                <a:buChar char="•"/>
              </a:pPr>
              <a:r>
                <a:rPr lang="it-IT"/>
                <a:t>cliccando sulle frecce</a:t>
              </a:r>
            </a:p>
            <a:p>
              <a:pPr marL="285750" indent="-285750">
                <a:buFont typeface="Arial" panose="020B0604020202020204" pitchFamily="34" charset="0"/>
                <a:buChar char="•"/>
              </a:pPr>
              <a:r>
                <a:rPr lang="it-IT"/>
                <a:t>usando la progress bar interattiva</a:t>
              </a:r>
            </a:p>
          </p:txBody>
        </p:sp>
        <p:pic>
          <p:nvPicPr>
            <p:cNvPr id="14" name="Immagine 13">
              <a:extLst>
                <a:ext uri="{FF2B5EF4-FFF2-40B4-BE49-F238E27FC236}">
                  <a16:creationId xmlns:a16="http://schemas.microsoft.com/office/drawing/2014/main" id="{17ED6BF1-E786-4C83-A0F3-DC0C55BDA147}"/>
                </a:ext>
              </a:extLst>
            </p:cNvPr>
            <p:cNvPicPr>
              <a:picLocks noChangeAspect="1"/>
            </p:cNvPicPr>
            <p:nvPr/>
          </p:nvPicPr>
          <p:blipFill rotWithShape="1">
            <a:blip r:embed="rId2"/>
            <a:srcRect l="80697" t="46324" r="16365" b="48846"/>
            <a:stretch/>
          </p:blipFill>
          <p:spPr>
            <a:xfrm>
              <a:off x="3923539" y="1653687"/>
              <a:ext cx="279429" cy="258460"/>
            </a:xfrm>
            <a:prstGeom prst="rect">
              <a:avLst/>
            </a:prstGeom>
          </p:spPr>
        </p:pic>
        <p:pic>
          <p:nvPicPr>
            <p:cNvPr id="17" name="Immagine 16">
              <a:extLst>
                <a:ext uri="{FF2B5EF4-FFF2-40B4-BE49-F238E27FC236}">
                  <a16:creationId xmlns:a16="http://schemas.microsoft.com/office/drawing/2014/main" id="{33F0B053-2898-42B7-AD96-739DB135BE12}"/>
                </a:ext>
              </a:extLst>
            </p:cNvPr>
            <p:cNvPicPr>
              <a:picLocks noChangeAspect="1"/>
            </p:cNvPicPr>
            <p:nvPr/>
          </p:nvPicPr>
          <p:blipFill rotWithShape="1">
            <a:blip r:embed="rId2"/>
            <a:srcRect l="80697" t="46324" r="16366" b="48846"/>
            <a:stretch/>
          </p:blipFill>
          <p:spPr>
            <a:xfrm flipH="1">
              <a:off x="3545839" y="1653685"/>
              <a:ext cx="279428" cy="258462"/>
            </a:xfrm>
            <a:prstGeom prst="rect">
              <a:avLst/>
            </a:prstGeom>
          </p:spPr>
        </p:pic>
        <p:pic>
          <p:nvPicPr>
            <p:cNvPr id="18" name="Immagine 17">
              <a:extLst>
                <a:ext uri="{FF2B5EF4-FFF2-40B4-BE49-F238E27FC236}">
                  <a16:creationId xmlns:a16="http://schemas.microsoft.com/office/drawing/2014/main" id="{43B5720A-5778-4EA9-96BE-DD2E95D62A5D}"/>
                </a:ext>
              </a:extLst>
            </p:cNvPr>
            <p:cNvPicPr>
              <a:picLocks noChangeAspect="1"/>
            </p:cNvPicPr>
            <p:nvPr/>
          </p:nvPicPr>
          <p:blipFill rotWithShape="1">
            <a:blip r:embed="rId2"/>
            <a:srcRect l="15645" t="33310" r="12589" b="57988"/>
            <a:stretch/>
          </p:blipFill>
          <p:spPr>
            <a:xfrm>
              <a:off x="4576901" y="1912147"/>
              <a:ext cx="3535679" cy="241153"/>
            </a:xfrm>
            <a:prstGeom prst="rect">
              <a:avLst/>
            </a:prstGeom>
          </p:spPr>
        </p:pic>
      </p:grpSp>
      <p:sp>
        <p:nvSpPr>
          <p:cNvPr id="21" name="Rettangolo 20">
            <a:extLst>
              <a:ext uri="{FF2B5EF4-FFF2-40B4-BE49-F238E27FC236}">
                <a16:creationId xmlns:a16="http://schemas.microsoft.com/office/drawing/2014/main" id="{5F4FC08B-79D5-4936-B97C-49A8744AF8AA}"/>
              </a:ext>
            </a:extLst>
          </p:cNvPr>
          <p:cNvSpPr/>
          <p:nvPr/>
        </p:nvSpPr>
        <p:spPr>
          <a:xfrm>
            <a:off x="8804508" y="3123813"/>
            <a:ext cx="3186793" cy="1200329"/>
          </a:xfrm>
          <a:prstGeom prst="rect">
            <a:avLst/>
          </a:prstGeom>
        </p:spPr>
        <p:txBody>
          <a:bodyPr wrap="square">
            <a:spAutoFit/>
          </a:bodyPr>
          <a:lstStyle/>
          <a:p>
            <a:pPr algn="just"/>
            <a:r>
              <a:rPr lang="it-IT"/>
              <a:t>È possibile eliminare il progetto in qualsiasi momento prima di averlo inviato, premendo </a:t>
            </a:r>
            <a:r>
              <a:rPr lang="it-IT" b="1"/>
              <a:t>«Elimina progetto»</a:t>
            </a:r>
            <a:r>
              <a:rPr lang="it-IT"/>
              <a:t>.</a:t>
            </a:r>
          </a:p>
        </p:txBody>
      </p:sp>
      <p:sp>
        <p:nvSpPr>
          <p:cNvPr id="24" name="Rettangolo 23">
            <a:extLst>
              <a:ext uri="{FF2B5EF4-FFF2-40B4-BE49-F238E27FC236}">
                <a16:creationId xmlns:a16="http://schemas.microsoft.com/office/drawing/2014/main" id="{DDDC40D7-F7D9-44CE-87F5-F1BEA78DD615}"/>
              </a:ext>
            </a:extLst>
          </p:cNvPr>
          <p:cNvSpPr/>
          <p:nvPr/>
        </p:nvSpPr>
        <p:spPr>
          <a:xfrm>
            <a:off x="8746629" y="4734897"/>
            <a:ext cx="3302615" cy="2031325"/>
          </a:xfrm>
          <a:prstGeom prst="rect">
            <a:avLst/>
          </a:prstGeom>
          <a:solidFill>
            <a:schemeClr val="bg1"/>
          </a:solidFill>
        </p:spPr>
        <p:txBody>
          <a:bodyPr wrap="square">
            <a:spAutoFit/>
          </a:bodyPr>
          <a:lstStyle/>
          <a:p>
            <a:pPr algn="just"/>
            <a:r>
              <a:rPr lang="it-IT"/>
              <a:t>Indicare titolo del progetto e nominativo del responsabile dell’unità capofila. Cliccare:</a:t>
            </a:r>
          </a:p>
          <a:p>
            <a:pPr marL="285750" indent="-285750" algn="just">
              <a:buFont typeface="Arial" panose="020B0604020202020204" pitchFamily="34" charset="0"/>
              <a:buChar char="•"/>
            </a:pPr>
            <a:r>
              <a:rPr lang="it-IT"/>
              <a:t> </a:t>
            </a:r>
            <a:r>
              <a:rPr lang="it-IT" b="1"/>
              <a:t>«Seleziona»</a:t>
            </a:r>
            <a:r>
              <a:rPr lang="it-IT"/>
              <a:t> per gli utenti già inseriti a sistema</a:t>
            </a:r>
          </a:p>
          <a:p>
            <a:pPr marL="285750" indent="-285750" algn="just">
              <a:buFont typeface="Arial" panose="020B0604020202020204" pitchFamily="34" charset="0"/>
              <a:buChar char="•"/>
            </a:pPr>
            <a:r>
              <a:rPr lang="it-IT" b="1"/>
              <a:t>«Aggiungi nuovo»</a:t>
            </a:r>
            <a:r>
              <a:rPr lang="it-IT"/>
              <a:t> per i nuovi utenti</a:t>
            </a:r>
          </a:p>
        </p:txBody>
      </p:sp>
      <p:sp>
        <p:nvSpPr>
          <p:cNvPr id="16" name="Titolo 1">
            <a:extLst>
              <a:ext uri="{FF2B5EF4-FFF2-40B4-BE49-F238E27FC236}">
                <a16:creationId xmlns:a16="http://schemas.microsoft.com/office/drawing/2014/main" id="{0F033947-6893-44DA-A7F5-743FE0D12B96}"/>
              </a:ext>
            </a:extLst>
          </p:cNvPr>
          <p:cNvSpPr>
            <a:spLocks noGrp="1"/>
          </p:cNvSpPr>
          <p:nvPr>
            <p:ph type="title"/>
          </p:nvPr>
        </p:nvSpPr>
        <p:spPr>
          <a:xfrm>
            <a:off x="438153" y="441326"/>
            <a:ext cx="10879134" cy="583082"/>
          </a:xfrm>
        </p:spPr>
        <p:txBody>
          <a:bodyPr/>
          <a:lstStyle/>
          <a:p>
            <a:r>
              <a:rPr lang="it-IT" dirty="0"/>
              <a:t>Inserimento progetto</a:t>
            </a:r>
          </a:p>
        </p:txBody>
      </p:sp>
      <p:sp>
        <p:nvSpPr>
          <p:cNvPr id="19" name="Segnaposto piè di pagina 2">
            <a:extLst>
              <a:ext uri="{FF2B5EF4-FFF2-40B4-BE49-F238E27FC236}">
                <a16:creationId xmlns:a16="http://schemas.microsoft.com/office/drawing/2014/main" id="{86335FC3-7B23-434E-805C-86AFB01DDE4D}"/>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grpSp>
        <p:nvGrpSpPr>
          <p:cNvPr id="10" name="Gruppo 9">
            <a:extLst>
              <a:ext uri="{FF2B5EF4-FFF2-40B4-BE49-F238E27FC236}">
                <a16:creationId xmlns:a16="http://schemas.microsoft.com/office/drawing/2014/main" id="{6D59B9EC-A91F-4DF3-A8C0-B3E1A6E36FAF}"/>
              </a:ext>
            </a:extLst>
          </p:cNvPr>
          <p:cNvGrpSpPr/>
          <p:nvPr/>
        </p:nvGrpSpPr>
        <p:grpSpPr>
          <a:xfrm>
            <a:off x="1369821" y="2136028"/>
            <a:ext cx="7360522" cy="4218694"/>
            <a:chOff x="1369821" y="2136028"/>
            <a:chExt cx="7360522" cy="4218694"/>
          </a:xfrm>
        </p:grpSpPr>
        <p:cxnSp>
          <p:nvCxnSpPr>
            <p:cNvPr id="9" name="Connettore 2 8">
              <a:extLst>
                <a:ext uri="{FF2B5EF4-FFF2-40B4-BE49-F238E27FC236}">
                  <a16:creationId xmlns:a16="http://schemas.microsoft.com/office/drawing/2014/main" id="{74ABBB7B-AFAD-499F-A4B9-E0AE1817BFA0}"/>
                </a:ext>
              </a:extLst>
            </p:cNvPr>
            <p:cNvCxnSpPr>
              <a:cxnSpLocks/>
            </p:cNvCxnSpPr>
            <p:nvPr/>
          </p:nvCxnSpPr>
          <p:spPr>
            <a:xfrm flipH="1">
              <a:off x="7873095" y="3318204"/>
              <a:ext cx="8572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8A1196C1-AEC7-448D-9831-C4401E210A42}"/>
                </a:ext>
              </a:extLst>
            </p:cNvPr>
            <p:cNvCxnSpPr>
              <a:cxnSpLocks/>
            </p:cNvCxnSpPr>
            <p:nvPr/>
          </p:nvCxnSpPr>
          <p:spPr>
            <a:xfrm flipH="1">
              <a:off x="7873091" y="6094063"/>
              <a:ext cx="8572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98D097C9-E430-4D54-B278-B68AA9C7481D}"/>
                </a:ext>
              </a:extLst>
            </p:cNvPr>
            <p:cNvPicPr>
              <a:picLocks noChangeAspect="1"/>
            </p:cNvPicPr>
            <p:nvPr/>
          </p:nvPicPr>
          <p:blipFill rotWithShape="1">
            <a:blip r:embed="rId3"/>
            <a:srcRect l="12500" t="8001" r="13492" b="6435"/>
            <a:stretch/>
          </p:blipFill>
          <p:spPr>
            <a:xfrm>
              <a:off x="1369821" y="2136028"/>
              <a:ext cx="6486980" cy="4218694"/>
            </a:xfrm>
            <a:prstGeom prst="rect">
              <a:avLst/>
            </a:prstGeom>
          </p:spPr>
        </p:pic>
        <p:sp>
          <p:nvSpPr>
            <p:cNvPr id="6" name="Rettangolo 5">
              <a:extLst>
                <a:ext uri="{FF2B5EF4-FFF2-40B4-BE49-F238E27FC236}">
                  <a16:creationId xmlns:a16="http://schemas.microsoft.com/office/drawing/2014/main" id="{EC2AC4CF-F7E1-4E3C-95F0-245C9D33A070}"/>
                </a:ext>
              </a:extLst>
            </p:cNvPr>
            <p:cNvSpPr/>
            <p:nvPr/>
          </p:nvSpPr>
          <p:spPr>
            <a:xfrm>
              <a:off x="1859280" y="5633665"/>
              <a:ext cx="802574" cy="8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19">
              <a:extLst>
                <a:ext uri="{FF2B5EF4-FFF2-40B4-BE49-F238E27FC236}">
                  <a16:creationId xmlns:a16="http://schemas.microsoft.com/office/drawing/2014/main" id="{B5571A1F-7BC0-4526-83BB-82CE05B598EA}"/>
                </a:ext>
              </a:extLst>
            </p:cNvPr>
            <p:cNvSpPr/>
            <p:nvPr/>
          </p:nvSpPr>
          <p:spPr>
            <a:xfrm>
              <a:off x="1930399" y="5999209"/>
              <a:ext cx="1427507" cy="98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Immagine 10">
            <a:extLst>
              <a:ext uri="{FF2B5EF4-FFF2-40B4-BE49-F238E27FC236}">
                <a16:creationId xmlns:a16="http://schemas.microsoft.com/office/drawing/2014/main" id="{1440E859-9802-4668-A570-0F2209234499}"/>
              </a:ext>
            </a:extLst>
          </p:cNvPr>
          <p:cNvPicPr>
            <a:picLocks noChangeAspect="1"/>
          </p:cNvPicPr>
          <p:nvPr/>
        </p:nvPicPr>
        <p:blipFill rotWithShape="1">
          <a:blip r:embed="rId4"/>
          <a:srcRect l="12500" t="17544" r="45750" b="79532"/>
          <a:stretch/>
        </p:blipFill>
        <p:spPr>
          <a:xfrm>
            <a:off x="2644152" y="1322939"/>
            <a:ext cx="5090162" cy="200559"/>
          </a:xfrm>
          <a:prstGeom prst="rect">
            <a:avLst/>
          </a:prstGeom>
        </p:spPr>
      </p:pic>
      <p:sp>
        <p:nvSpPr>
          <p:cNvPr id="22" name="CasellaDiTesto 21">
            <a:extLst>
              <a:ext uri="{FF2B5EF4-FFF2-40B4-BE49-F238E27FC236}">
                <a16:creationId xmlns:a16="http://schemas.microsoft.com/office/drawing/2014/main" id="{D97501A5-373D-4FD6-8D94-65AD8178D1FC}"/>
              </a:ext>
            </a:extLst>
          </p:cNvPr>
          <p:cNvSpPr txBox="1"/>
          <p:nvPr/>
        </p:nvSpPr>
        <p:spPr>
          <a:xfrm>
            <a:off x="1345111" y="2570116"/>
            <a:ext cx="6511690" cy="200055"/>
          </a:xfrm>
          <a:prstGeom prst="rect">
            <a:avLst/>
          </a:prstGeom>
          <a:solidFill>
            <a:schemeClr val="bg1"/>
          </a:solidFill>
        </p:spPr>
        <p:txBody>
          <a:bodyPr wrap="square" rtlCol="0">
            <a:spAutoFit/>
          </a:bodyPr>
          <a:lstStyle/>
          <a:p>
            <a:r>
              <a:rPr lang="it-IT" sz="700" b="1" dirty="0">
                <a:solidFill>
                  <a:srgbClr val="45AAFA"/>
                </a:solidFill>
              </a:rPr>
              <a:t>Home &gt; Progetti in compilazione &gt; dettagli  Ricerca Sociale&gt; </a:t>
            </a:r>
            <a:r>
              <a:rPr lang="it-IT" sz="700" b="1" dirty="0"/>
              <a:t>Ricerca sociale		</a:t>
            </a:r>
            <a:endParaRPr lang="en-GB" sz="700" b="1" dirty="0"/>
          </a:p>
        </p:txBody>
      </p:sp>
      <p:sp>
        <p:nvSpPr>
          <p:cNvPr id="25" name="CasellaDiTesto 24">
            <a:extLst>
              <a:ext uri="{FF2B5EF4-FFF2-40B4-BE49-F238E27FC236}">
                <a16:creationId xmlns:a16="http://schemas.microsoft.com/office/drawing/2014/main" id="{78C1DB9A-F3DE-4A93-805E-7216AF9092E6}"/>
              </a:ext>
            </a:extLst>
          </p:cNvPr>
          <p:cNvSpPr txBox="1"/>
          <p:nvPr/>
        </p:nvSpPr>
        <p:spPr>
          <a:xfrm>
            <a:off x="1859280" y="5176703"/>
            <a:ext cx="2031325" cy="200055"/>
          </a:xfrm>
          <a:prstGeom prst="rect">
            <a:avLst/>
          </a:prstGeom>
          <a:solidFill>
            <a:srgbClr val="F5F6F8"/>
          </a:solidFill>
        </p:spPr>
        <p:txBody>
          <a:bodyPr wrap="none" rtlCol="0">
            <a:spAutoFit/>
          </a:bodyPr>
          <a:lstStyle/>
          <a:p>
            <a:r>
              <a:rPr lang="it-IT" sz="700" b="1" dirty="0"/>
              <a:t>Ricerca sociale		</a:t>
            </a:r>
            <a:endParaRPr lang="en-GB" sz="700" b="1" dirty="0"/>
          </a:p>
        </p:txBody>
      </p:sp>
      <p:sp>
        <p:nvSpPr>
          <p:cNvPr id="26" name="CasellaDiTesto 25">
            <a:extLst>
              <a:ext uri="{FF2B5EF4-FFF2-40B4-BE49-F238E27FC236}">
                <a16:creationId xmlns:a16="http://schemas.microsoft.com/office/drawing/2014/main" id="{25A45D66-617F-4ED1-9789-E6DB6F7C913D}"/>
              </a:ext>
            </a:extLst>
          </p:cNvPr>
          <p:cNvSpPr txBox="1"/>
          <p:nvPr/>
        </p:nvSpPr>
        <p:spPr>
          <a:xfrm>
            <a:off x="4767199" y="1301617"/>
            <a:ext cx="2967011" cy="230832"/>
          </a:xfrm>
          <a:prstGeom prst="rect">
            <a:avLst/>
          </a:prstGeom>
          <a:solidFill>
            <a:schemeClr val="bg1"/>
          </a:solidFill>
        </p:spPr>
        <p:txBody>
          <a:bodyPr wrap="square" rtlCol="0">
            <a:spAutoFit/>
          </a:bodyPr>
          <a:lstStyle/>
          <a:p>
            <a:r>
              <a:rPr lang="it-IT" sz="900" b="1" dirty="0">
                <a:solidFill>
                  <a:srgbClr val="45AAFA"/>
                </a:solidFill>
              </a:rPr>
              <a:t>Dettagli Ricerca Sociale </a:t>
            </a:r>
            <a:r>
              <a:rPr lang="it-IT" sz="900" b="1" dirty="0"/>
              <a:t>&gt; Ricerca Sociale</a:t>
            </a:r>
          </a:p>
        </p:txBody>
      </p:sp>
    </p:spTree>
    <p:extLst>
      <p:ext uri="{BB962C8B-B14F-4D97-AF65-F5344CB8AC3E}">
        <p14:creationId xmlns:p14="http://schemas.microsoft.com/office/powerpoint/2010/main" val="2367112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327A390-54E4-4019-B6B7-783C9A683156}"/>
              </a:ext>
            </a:extLst>
          </p:cNvPr>
          <p:cNvPicPr>
            <a:picLocks noChangeAspect="1"/>
          </p:cNvPicPr>
          <p:nvPr/>
        </p:nvPicPr>
        <p:blipFill>
          <a:blip r:embed="rId3"/>
          <a:stretch>
            <a:fillRect/>
          </a:stretch>
        </p:blipFill>
        <p:spPr>
          <a:xfrm>
            <a:off x="2220398" y="1989403"/>
            <a:ext cx="8640225" cy="3963161"/>
          </a:xfrm>
          <a:prstGeom prst="rect">
            <a:avLst/>
          </a:prstGeom>
        </p:spPr>
      </p:pic>
      <p:sp>
        <p:nvSpPr>
          <p:cNvPr id="7" name="CasellaDiTesto 6">
            <a:extLst>
              <a:ext uri="{FF2B5EF4-FFF2-40B4-BE49-F238E27FC236}">
                <a16:creationId xmlns:a16="http://schemas.microsoft.com/office/drawing/2014/main" id="{DF0E4F3A-C1E1-9548-B3BA-BFF214719010}"/>
              </a:ext>
            </a:extLst>
          </p:cNvPr>
          <p:cNvSpPr txBox="1"/>
          <p:nvPr/>
        </p:nvSpPr>
        <p:spPr>
          <a:xfrm>
            <a:off x="481713" y="905436"/>
            <a:ext cx="10242021" cy="923330"/>
          </a:xfrm>
          <a:prstGeom prst="rect">
            <a:avLst/>
          </a:prstGeom>
          <a:noFill/>
        </p:spPr>
        <p:txBody>
          <a:bodyPr wrap="square" rtlCol="0">
            <a:spAutoFit/>
          </a:bodyPr>
          <a:lstStyle/>
          <a:p>
            <a:r>
              <a:rPr lang="it-IT" dirty="0"/>
              <a:t>E’ possibile spostarsi all’interno della sezione </a:t>
            </a:r>
            <a:r>
              <a:rPr lang="it-IT" b="1" dirty="0"/>
              <a:t>progetto </a:t>
            </a:r>
            <a:r>
              <a:rPr lang="it-IT" dirty="0"/>
              <a:t>utilizzando:</a:t>
            </a:r>
          </a:p>
          <a:p>
            <a:pPr marL="285750" indent="-285750">
              <a:buFont typeface="Arial" panose="020B0604020202020204" pitchFamily="34" charset="0"/>
              <a:buChar char="•"/>
            </a:pPr>
            <a:r>
              <a:rPr lang="it-IT" dirty="0"/>
              <a:t>il menù verticale</a:t>
            </a:r>
          </a:p>
          <a:p>
            <a:pPr marL="285750" indent="-285750">
              <a:buFont typeface="Arial" panose="020B0604020202020204" pitchFamily="34" charset="0"/>
              <a:buChar char="•"/>
            </a:pPr>
            <a:r>
              <a:rPr lang="it-IT" dirty="0"/>
              <a:t>i pulsanti </a:t>
            </a:r>
            <a:r>
              <a:rPr lang="it-IT" b="1" dirty="0"/>
              <a:t>«Precedente» </a:t>
            </a:r>
            <a:r>
              <a:rPr lang="it-IT" dirty="0"/>
              <a:t>e</a:t>
            </a:r>
            <a:r>
              <a:rPr lang="it-IT" b="1" dirty="0"/>
              <a:t> «Successivo» </a:t>
            </a:r>
            <a:r>
              <a:rPr lang="it-IT" dirty="0"/>
              <a:t>a fondo pagina</a:t>
            </a:r>
          </a:p>
        </p:txBody>
      </p:sp>
      <p:sp>
        <p:nvSpPr>
          <p:cNvPr id="13" name="Segnaposto numero diapositiva 3">
            <a:extLst>
              <a:ext uri="{FF2B5EF4-FFF2-40B4-BE49-F238E27FC236}">
                <a16:creationId xmlns:a16="http://schemas.microsoft.com/office/drawing/2014/main" id="{8864D3BF-EE63-4936-BE52-08BAA553B7D2}"/>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8</a:t>
            </a:fld>
            <a:endParaRPr lang="it-IT"/>
          </a:p>
        </p:txBody>
      </p:sp>
      <p:cxnSp>
        <p:nvCxnSpPr>
          <p:cNvPr id="9" name="Connettore 2 8">
            <a:extLst>
              <a:ext uri="{FF2B5EF4-FFF2-40B4-BE49-F238E27FC236}">
                <a16:creationId xmlns:a16="http://schemas.microsoft.com/office/drawing/2014/main" id="{629205A6-05B8-420E-81A7-92D684ACDA88}"/>
              </a:ext>
            </a:extLst>
          </p:cNvPr>
          <p:cNvCxnSpPr>
            <a:cxnSpLocks/>
          </p:cNvCxnSpPr>
          <p:nvPr/>
        </p:nvCxnSpPr>
        <p:spPr>
          <a:xfrm>
            <a:off x="717454" y="3852388"/>
            <a:ext cx="8572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itolo 1">
            <a:extLst>
              <a:ext uri="{FF2B5EF4-FFF2-40B4-BE49-F238E27FC236}">
                <a16:creationId xmlns:a16="http://schemas.microsoft.com/office/drawing/2014/main" id="{579F20AF-AD30-423D-BF66-373ACB847C52}"/>
              </a:ext>
            </a:extLst>
          </p:cNvPr>
          <p:cNvSpPr txBox="1">
            <a:spLocks/>
          </p:cNvSpPr>
          <p:nvPr/>
        </p:nvSpPr>
        <p:spPr>
          <a:xfrm>
            <a:off x="438153" y="441326"/>
            <a:ext cx="10879134" cy="5830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0" i="0" kern="1200">
                <a:solidFill>
                  <a:srgbClr val="003087"/>
                </a:solidFill>
                <a:latin typeface="Montserrat" pitchFamily="2" charset="77"/>
                <a:ea typeface="+mj-ea"/>
                <a:cs typeface="+mj-cs"/>
              </a:defRPr>
            </a:lvl1pPr>
          </a:lstStyle>
          <a:p>
            <a:r>
              <a:rPr lang="it-IT" dirty="0"/>
              <a:t>Inserimento progetto </a:t>
            </a:r>
          </a:p>
        </p:txBody>
      </p:sp>
      <p:sp>
        <p:nvSpPr>
          <p:cNvPr id="15" name="Segnaposto piè di pagina 2">
            <a:extLst>
              <a:ext uri="{FF2B5EF4-FFF2-40B4-BE49-F238E27FC236}">
                <a16:creationId xmlns:a16="http://schemas.microsoft.com/office/drawing/2014/main" id="{B2AD3E9A-A5CC-48A4-8B06-1E809AB219A7}"/>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grpSp>
        <p:nvGrpSpPr>
          <p:cNvPr id="20" name="Gruppo 19">
            <a:extLst>
              <a:ext uri="{FF2B5EF4-FFF2-40B4-BE49-F238E27FC236}">
                <a16:creationId xmlns:a16="http://schemas.microsoft.com/office/drawing/2014/main" id="{6F2D9222-2685-4F02-BA7F-0B3CCB603271}"/>
              </a:ext>
            </a:extLst>
          </p:cNvPr>
          <p:cNvGrpSpPr/>
          <p:nvPr/>
        </p:nvGrpSpPr>
        <p:grpSpPr>
          <a:xfrm>
            <a:off x="6037922" y="5936010"/>
            <a:ext cx="2293792" cy="866792"/>
            <a:chOff x="5799112" y="5626264"/>
            <a:chExt cx="2293792" cy="866792"/>
          </a:xfrm>
        </p:grpSpPr>
        <p:cxnSp>
          <p:nvCxnSpPr>
            <p:cNvPr id="16" name="Connettore 2 15">
              <a:extLst>
                <a:ext uri="{FF2B5EF4-FFF2-40B4-BE49-F238E27FC236}">
                  <a16:creationId xmlns:a16="http://schemas.microsoft.com/office/drawing/2014/main" id="{25F0136C-0F89-4326-A807-3723EF2FDBD0}"/>
                </a:ext>
              </a:extLst>
            </p:cNvPr>
            <p:cNvCxnSpPr>
              <a:cxnSpLocks/>
            </p:cNvCxnSpPr>
            <p:nvPr/>
          </p:nvCxnSpPr>
          <p:spPr>
            <a:xfrm rot="2700000" flipV="1">
              <a:off x="7659508" y="5626262"/>
              <a:ext cx="0" cy="8667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708AE533-2B84-4B31-939A-7493CA8F39D2}"/>
                </a:ext>
              </a:extLst>
            </p:cNvPr>
            <p:cNvCxnSpPr>
              <a:cxnSpLocks/>
            </p:cNvCxnSpPr>
            <p:nvPr/>
          </p:nvCxnSpPr>
          <p:spPr>
            <a:xfrm rot="18900000" flipV="1">
              <a:off x="5799112" y="5626264"/>
              <a:ext cx="0" cy="8667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110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DF0E4F3A-C1E1-9548-B3BA-BFF214719010}"/>
              </a:ext>
            </a:extLst>
          </p:cNvPr>
          <p:cNvSpPr txBox="1"/>
          <p:nvPr/>
        </p:nvSpPr>
        <p:spPr>
          <a:xfrm>
            <a:off x="438153" y="976541"/>
            <a:ext cx="10242021" cy="369332"/>
          </a:xfrm>
          <a:prstGeom prst="rect">
            <a:avLst/>
          </a:prstGeom>
          <a:noFill/>
        </p:spPr>
        <p:txBody>
          <a:bodyPr wrap="square" rtlCol="0">
            <a:spAutoFit/>
          </a:bodyPr>
          <a:lstStyle/>
          <a:p>
            <a:r>
              <a:rPr lang="it-IT" dirty="0"/>
              <a:t>Compilare tutti i box in </a:t>
            </a:r>
            <a:r>
              <a:rPr lang="it-IT" b="1" dirty="0"/>
              <a:t>lingua italiana </a:t>
            </a:r>
            <a:r>
              <a:rPr lang="it-IT" dirty="0"/>
              <a:t>rispettando i limiti indicati.</a:t>
            </a:r>
          </a:p>
        </p:txBody>
      </p:sp>
      <p:sp>
        <p:nvSpPr>
          <p:cNvPr id="13" name="Segnaposto numero diapositiva 3">
            <a:extLst>
              <a:ext uri="{FF2B5EF4-FFF2-40B4-BE49-F238E27FC236}">
                <a16:creationId xmlns:a16="http://schemas.microsoft.com/office/drawing/2014/main" id="{8864D3BF-EE63-4936-BE52-08BAA553B7D2}"/>
              </a:ext>
            </a:extLst>
          </p:cNvPr>
          <p:cNvSpPr>
            <a:spLocks noGrp="1"/>
          </p:cNvSpPr>
          <p:nvPr>
            <p:ph type="sldNum" sz="quarter" idx="11"/>
          </p:nvPr>
        </p:nvSpPr>
        <p:spPr>
          <a:xfrm>
            <a:off x="9024359" y="6492875"/>
            <a:ext cx="2292929" cy="365125"/>
          </a:xfrm>
        </p:spPr>
        <p:txBody>
          <a:bodyPr/>
          <a:lstStyle/>
          <a:p>
            <a:fld id="{B2CA41FB-6C57-2848-ACC3-83E7EFFBEE78}" type="slidenum">
              <a:rPr lang="it-IT" smtClean="0"/>
              <a:pPr/>
              <a:t>9</a:t>
            </a:fld>
            <a:endParaRPr lang="it-IT"/>
          </a:p>
        </p:txBody>
      </p:sp>
      <p:sp>
        <p:nvSpPr>
          <p:cNvPr id="10" name="Titolo 1">
            <a:extLst>
              <a:ext uri="{FF2B5EF4-FFF2-40B4-BE49-F238E27FC236}">
                <a16:creationId xmlns:a16="http://schemas.microsoft.com/office/drawing/2014/main" id="{40079548-563F-4B9F-B5BE-160B27CF2CC7}"/>
              </a:ext>
            </a:extLst>
          </p:cNvPr>
          <p:cNvSpPr>
            <a:spLocks noGrp="1"/>
          </p:cNvSpPr>
          <p:nvPr>
            <p:ph type="title"/>
          </p:nvPr>
        </p:nvSpPr>
        <p:spPr>
          <a:xfrm>
            <a:off x="438153" y="441326"/>
            <a:ext cx="10879134" cy="583082"/>
          </a:xfrm>
        </p:spPr>
        <p:txBody>
          <a:bodyPr/>
          <a:lstStyle/>
          <a:p>
            <a:r>
              <a:rPr lang="it-IT" dirty="0"/>
              <a:t>Inserimento progetto - Descrizione</a:t>
            </a:r>
          </a:p>
        </p:txBody>
      </p:sp>
      <p:sp>
        <p:nvSpPr>
          <p:cNvPr id="8" name="Segnaposto piè di pagina 2">
            <a:extLst>
              <a:ext uri="{FF2B5EF4-FFF2-40B4-BE49-F238E27FC236}">
                <a16:creationId xmlns:a16="http://schemas.microsoft.com/office/drawing/2014/main" id="{653C6057-73B7-44F5-B391-442781018161}"/>
              </a:ext>
            </a:extLst>
          </p:cNvPr>
          <p:cNvSpPr>
            <a:spLocks noGrp="1"/>
          </p:cNvSpPr>
          <p:nvPr>
            <p:ph type="ftr" sz="quarter" idx="10"/>
          </p:nvPr>
        </p:nvSpPr>
        <p:spPr>
          <a:xfrm>
            <a:off x="874712" y="6492875"/>
            <a:ext cx="7918910" cy="365125"/>
          </a:xfrm>
        </p:spPr>
        <p:txBody>
          <a:bodyPr/>
          <a:lstStyle/>
          <a:p>
            <a:r>
              <a:rPr lang="it-IT" dirty="0"/>
              <a:t>Guida inserimento progetto – Ricerca Sociale</a:t>
            </a:r>
          </a:p>
        </p:txBody>
      </p:sp>
      <p:pic>
        <p:nvPicPr>
          <p:cNvPr id="3" name="Immagine 2">
            <a:extLst>
              <a:ext uri="{FF2B5EF4-FFF2-40B4-BE49-F238E27FC236}">
                <a16:creationId xmlns:a16="http://schemas.microsoft.com/office/drawing/2014/main" id="{95B25479-3745-4AF7-912D-417C4DA68AF2}"/>
              </a:ext>
            </a:extLst>
          </p:cNvPr>
          <p:cNvPicPr>
            <a:picLocks noChangeAspect="1"/>
          </p:cNvPicPr>
          <p:nvPr/>
        </p:nvPicPr>
        <p:blipFill>
          <a:blip r:embed="rId3"/>
          <a:stretch>
            <a:fillRect/>
          </a:stretch>
        </p:blipFill>
        <p:spPr>
          <a:xfrm>
            <a:off x="3477846" y="1365955"/>
            <a:ext cx="7397436" cy="4659757"/>
          </a:xfrm>
          <a:prstGeom prst="rect">
            <a:avLst/>
          </a:prstGeom>
        </p:spPr>
      </p:pic>
    </p:spTree>
    <p:extLst>
      <p:ext uri="{BB962C8B-B14F-4D97-AF65-F5344CB8AC3E}">
        <p14:creationId xmlns:p14="http://schemas.microsoft.com/office/powerpoint/2010/main" val="896929779"/>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BIENT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RSONA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CERCA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AndGuidesCT" ma:contentTypeID="0x01003AFE7F276BBF614893838A9639CC9203005B27F9FA7EC93B429C3DA90D332F2ACB" ma:contentTypeVersion="14" ma:contentTypeDescription="Template and Guides" ma:contentTypeScope="" ma:versionID="094d0e5158e643ec484fd252b475aa9d">
  <xsd:schema xmlns:xsd="http://www.w3.org/2001/XMLSchema" xmlns:xs="http://www.w3.org/2001/XMLSchema" xmlns:p="http://schemas.microsoft.com/office/2006/metadata/properties" xmlns:ns2="2a763502-fce8-4291-8ba2-c5115b008440" xmlns:ns3="e78aefa9-808b-4cad-864c-254aa0d84125" targetNamespace="http://schemas.microsoft.com/office/2006/metadata/properties" ma:root="true" ma:fieldsID="64b3f56a6f792cd8a8d069d8cb4aa8e9" ns2:_="" ns3:_="">
    <xsd:import namespace="2a763502-fce8-4291-8ba2-c5115b008440"/>
    <xsd:import namespace="e78aefa9-808b-4cad-864c-254aa0d84125"/>
    <xsd:element name="properties">
      <xsd:complexType>
        <xsd:sequence>
          <xsd:element name="documentManagement">
            <xsd:complexType>
              <xsd:all>
                <xsd:element ref="ns2:gbb008d2e78b4a7aba153038bca7d02c" minOccurs="0"/>
                <xsd:element ref="ns2:TaxCatchAll" minOccurs="0"/>
                <xsd:element ref="ns2:TaxCatchAllLabel" minOccurs="0"/>
                <xsd:element ref="ns2:i230e200ed10433b82f017b2b5db5f75" minOccurs="0"/>
                <xsd:element ref="ns2:FCVisible" minOccurs="0"/>
                <xsd:element ref="ns2:FCGrantId" minOccurs="0"/>
                <xsd:element ref="ns2:FCGrant" minOccurs="0"/>
                <xsd:element ref="ns2:c700bb06408b418190df6954108e6cc2" minOccurs="0"/>
                <xsd:element ref="ns2:FCDocumentTypeId" minOccurs="0"/>
                <xsd:element ref="ns2:FCIntegrationReference" minOccurs="0"/>
                <xsd:element ref="ns2:FCNotes" minOccurs="0"/>
                <xsd:element ref="ns3:MediaServiceMetadata" minOccurs="0"/>
                <xsd:element ref="ns3:MediaServiceFastMetadata" minOccurs="0"/>
                <xsd:element ref="ns2:FCIsDe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63502-fce8-4291-8ba2-c5115b008440" elementFormDefault="qualified">
    <xsd:import namespace="http://schemas.microsoft.com/office/2006/documentManagement/types"/>
    <xsd:import namespace="http://schemas.microsoft.com/office/infopath/2007/PartnerControls"/>
    <xsd:element name="gbb008d2e78b4a7aba153038bca7d02c" ma:index="2" nillable="true" ma:taxonomy="true" ma:internalName="gbb008d2e78b4a7aba153038bca7d02c" ma:taxonomyFieldName="FCGrantDocType" ma:displayName="Tipo documento" ma:default="" ma:fieldId="{0bb008d2-e78b-4a7a-ba15-3038bca7d02c}" ma:sspId="8a748587-4cab-4960-acdb-243af01c34d1" ma:termSetId="ad21d87e-c03e-49fd-adff-c24eb17f9af1" ma:anchorId="00000000-0000-0000-0000-000000000000" ma:open="false" ma:isKeyword="false">
      <xsd:complexType>
        <xsd:sequence>
          <xsd:element ref="pc:Terms" minOccurs="0" maxOccurs="1"/>
        </xsd:sequence>
      </xsd:complexType>
    </xsd:element>
    <xsd:element name="TaxCatchAll" ma:index="3" nillable="true" ma:displayName="Taxonomy Catch All Column" ma:hidden="true" ma:list="{acbec92b-853a-4009-8d29-d95eda5a8d83}" ma:internalName="TaxCatchAll" ma:showField="CatchAllData" ma:web="2a763502-fce8-4291-8ba2-c5115b00844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acbec92b-853a-4009-8d29-d95eda5a8d83}" ma:internalName="TaxCatchAllLabel" ma:readOnly="true" ma:showField="CatchAllDataLabel" ma:web="2a763502-fce8-4291-8ba2-c5115b008440">
      <xsd:complexType>
        <xsd:complexContent>
          <xsd:extension base="dms:MultiChoiceLookup">
            <xsd:sequence>
              <xsd:element name="Value" type="dms:Lookup" maxOccurs="unbounded" minOccurs="0" nillable="true"/>
            </xsd:sequence>
          </xsd:extension>
        </xsd:complexContent>
      </xsd:complexType>
    </xsd:element>
    <xsd:element name="i230e200ed10433b82f017b2b5db5f75" ma:index="6" nillable="true" ma:taxonomy="true" ma:internalName="i230e200ed10433b82f017b2b5db5f75" ma:taxonomyFieldName="FCGrantTemplateCategory" ma:displayName="Categoria Template" ma:fieldId="{2230e200-ed10-433b-82f0-17b2b5db5f75}" ma:sspId="8a748587-4cab-4960-acdb-243af01c34d1" ma:termSetId="de31bf19-7b6d-4f53-9217-7816c246e1a9" ma:anchorId="00000000-0000-0000-0000-000000000000" ma:open="false" ma:isKeyword="false">
      <xsd:complexType>
        <xsd:sequence>
          <xsd:element ref="pc:Terms" minOccurs="0" maxOccurs="1"/>
        </xsd:sequence>
      </xsd:complexType>
    </xsd:element>
    <xsd:element name="FCVisible" ma:index="8" nillable="true" ma:displayName="Visibile" ma:default="0" ma:internalName="FCVisible">
      <xsd:simpleType>
        <xsd:restriction base="dms:Boolean"/>
      </xsd:simpleType>
    </xsd:element>
    <xsd:element name="FCGrantId" ma:index="9" nillable="true" ma:displayName="Id Bando" ma:indexed="true" ma:internalName="FCGrantId">
      <xsd:simpleType>
        <xsd:restriction base="dms:Text"/>
      </xsd:simpleType>
    </xsd:element>
    <xsd:element name="FCGrant" ma:index="10" nillable="true" ma:displayName="Bando" ma:internalName="FCGrant">
      <xsd:simpleType>
        <xsd:restriction base="dms:Note">
          <xsd:maxLength value="255"/>
        </xsd:restriction>
      </xsd:simpleType>
    </xsd:element>
    <xsd:element name="c700bb06408b418190df6954108e6cc2" ma:index="11" nillable="true" ma:taxonomy="true" ma:internalName="c700bb06408b418190df6954108e6cc2" ma:taxonomyFieldName="FCYear" ma:displayName="Year" ma:fieldId="{c700bb06-408b-4181-90df-6954108e6cc2}" ma:sspId="8a748587-4cab-4960-acdb-243af01c34d1" ma:termSetId="c8393f02-124a-45a9-8f64-dd956a244841" ma:anchorId="00000000-0000-0000-0000-000000000000" ma:open="false" ma:isKeyword="false">
      <xsd:complexType>
        <xsd:sequence>
          <xsd:element ref="pc:Terms" minOccurs="0" maxOccurs="1"/>
        </xsd:sequence>
      </xsd:complexType>
    </xsd:element>
    <xsd:element name="FCDocumentTypeId" ma:index="14" nillable="true" ma:displayName="Id tipo documento" ma:internalName="FCDocumentTypeId">
      <xsd:simpleType>
        <xsd:restriction base="dms:Text"/>
      </xsd:simpleType>
    </xsd:element>
    <xsd:element name="FCIntegrationReference" ma:index="15" nillable="true" ma:displayName="Id riferimento integrazione" ma:internalName="FCIntegrationReference">
      <xsd:simpleType>
        <xsd:restriction base="dms:Text"/>
      </xsd:simpleType>
    </xsd:element>
    <xsd:element name="FCNotes" ma:index="16" nillable="true" ma:displayName="Notes" ma:internalName="FCNotes">
      <xsd:simpleType>
        <xsd:restriction base="dms:Note">
          <xsd:maxLength value="255"/>
        </xsd:restriction>
      </xsd:simpleType>
    </xsd:element>
    <xsd:element name="FCIsDeleted" ma:index="19" nillable="true" ma:displayName="Is Deleted" ma:default="0" ma:internalName="FCIsDele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78aefa9-808b-4cad-864c-254aa0d84125"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axOccurs="1" ma:index="1"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ListForm</Display>
  <Edit>ListForm</Edit>
  <New>ListForm</New>
</FormTemplates>
</file>

<file path=customXml/item3.xml><?xml version="1.0" encoding="utf-8"?>
<p:properties xmlns:p="http://schemas.microsoft.com/office/2006/metadata/properties" xmlns:xsi="http://www.w3.org/2001/XMLSchema-instance" xmlns:pc="http://schemas.microsoft.com/office/infopath/2007/PartnerControls">
  <documentManagement>
    <FCDocumentTypeId xmlns="2a763502-fce8-4291-8ba2-c5115b008440" xsi:nil="true"/>
    <FCIsDeleted xmlns="2a763502-fce8-4291-8ba2-c5115b008440">false</FCIsDeleted>
    <gbb008d2e78b4a7aba153038bca7d02c xmlns="2a763502-fce8-4291-8ba2-c5115b008440">
      <Terms xmlns="http://schemas.microsoft.com/office/infopath/2007/PartnerControls"/>
    </gbb008d2e78b4a7aba153038bca7d02c>
    <i230e200ed10433b82f017b2b5db5f75 xmlns="2a763502-fce8-4291-8ba2-c5115b008440">
      <Terms xmlns="http://schemas.microsoft.com/office/infopath/2007/PartnerControls"/>
    </i230e200ed10433b82f017b2b5db5f75>
    <TaxCatchAll xmlns="2a763502-fce8-4291-8ba2-c5115b008440"/>
    <FCNotes xmlns="2a763502-fce8-4291-8ba2-c5115b008440" xsi:nil="true"/>
    <FCGrantId xmlns="2a763502-fce8-4291-8ba2-c5115b008440" xsi:nil="true"/>
    <FCIntegrationReference xmlns="2a763502-fce8-4291-8ba2-c5115b008440" xsi:nil="true"/>
    <FCVisible xmlns="2a763502-fce8-4291-8ba2-c5115b008440">false</FCVisible>
    <FCGrant xmlns="2a763502-fce8-4291-8ba2-c5115b008440" xsi:nil="true"/>
    <c700bb06408b418190df6954108e6cc2 xmlns="2a763502-fce8-4291-8ba2-c5115b008440">
      <Terms xmlns="http://schemas.microsoft.com/office/infopath/2007/PartnerControls"/>
    </c700bb06408b418190df6954108e6cc2>
  </documentManagement>
</p:properties>
</file>

<file path=customXml/itemProps1.xml><?xml version="1.0" encoding="utf-8"?>
<ds:datastoreItem xmlns:ds="http://schemas.openxmlformats.org/officeDocument/2006/customXml" ds:itemID="{6381F137-D1C6-4C86-8B3B-8C10ABDAB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763502-fce8-4291-8ba2-c5115b008440"/>
    <ds:schemaRef ds:uri="e78aefa9-808b-4cad-864c-254aa0d8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7544C4-5A99-4746-810C-C3BDAD414553}">
  <ds:schemaRefs>
    <ds:schemaRef ds:uri="http://schemas.microsoft.com/sharepoint/v3/contenttype/forms"/>
  </ds:schemaRefs>
</ds:datastoreItem>
</file>

<file path=customXml/itemProps3.xml><?xml version="1.0" encoding="utf-8"?>
<ds:datastoreItem xmlns:ds="http://schemas.openxmlformats.org/officeDocument/2006/customXml" ds:itemID="{8EAD3660-DC81-4328-AD98-F5893EF118E7}">
  <ds:schemaRefs>
    <ds:schemaRef ds:uri="http://schemas.microsoft.com/office/2006/metadata/properties"/>
    <ds:schemaRef ds:uri="http://purl.org/dc/dcmitype/"/>
    <ds:schemaRef ds:uri="http://purl.org/dc/terms/"/>
    <ds:schemaRef ds:uri="http://www.w3.org/XML/1998/namespace"/>
    <ds:schemaRef ds:uri="e78aefa9-808b-4cad-864c-254aa0d84125"/>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a763502-fce8-4291-8ba2-c5115b008440"/>
  </ds:schemaRefs>
</ds:datastoreItem>
</file>

<file path=docProps/app.xml><?xml version="1.0" encoding="utf-8"?>
<Properties xmlns="http://schemas.openxmlformats.org/officeDocument/2006/extended-properties" xmlns:vt="http://schemas.openxmlformats.org/officeDocument/2006/docPropsVTypes">
  <TotalTime>983</TotalTime>
  <Words>1218</Words>
  <Application>Microsoft Office PowerPoint</Application>
  <PresentationFormat>Widescreen</PresentationFormat>
  <Paragraphs>141</Paragraphs>
  <Slides>24</Slides>
  <Notes>6</Notes>
  <HiddenSlides>0</HiddenSlides>
  <MMClips>0</MMClips>
  <ScaleCrop>false</ScaleCrop>
  <HeadingPairs>
    <vt:vector size="6" baseType="variant">
      <vt:variant>
        <vt:lpstr>Caratteri utilizzati</vt:lpstr>
      </vt:variant>
      <vt:variant>
        <vt:i4>4</vt:i4>
      </vt:variant>
      <vt:variant>
        <vt:lpstr>Tema</vt:lpstr>
      </vt:variant>
      <vt:variant>
        <vt:i4>5</vt:i4>
      </vt:variant>
      <vt:variant>
        <vt:lpstr>Titoli diapositive</vt:lpstr>
      </vt:variant>
      <vt:variant>
        <vt:i4>24</vt:i4>
      </vt:variant>
    </vt:vector>
  </HeadingPairs>
  <TitlesOfParts>
    <vt:vector size="33" baseType="lpstr">
      <vt:lpstr>Arial</vt:lpstr>
      <vt:lpstr>Calibri</vt:lpstr>
      <vt:lpstr>Montserrat</vt:lpstr>
      <vt:lpstr>Montserrat Medium</vt:lpstr>
      <vt:lpstr>1_Tema di Office</vt:lpstr>
      <vt:lpstr>AMBIENTE </vt:lpstr>
      <vt:lpstr>PERSONA </vt:lpstr>
      <vt:lpstr>RICERCA </vt:lpstr>
      <vt:lpstr>ARTE</vt:lpstr>
      <vt:lpstr>Guida inserimento progetto Bando Ricerca Sociale: Scienza Tecnologia e Società</vt:lpstr>
      <vt:lpstr>Accesso all’Area Riservata</vt:lpstr>
      <vt:lpstr>Inserimento progetto</vt:lpstr>
      <vt:lpstr>Inserimento progetto</vt:lpstr>
      <vt:lpstr>Presentazione standard di PowerPoint</vt:lpstr>
      <vt:lpstr>Presentazione standard di PowerPoint</vt:lpstr>
      <vt:lpstr>Inserimento progetto</vt:lpstr>
      <vt:lpstr>Presentazione standard di PowerPoint</vt:lpstr>
      <vt:lpstr>Inserimento progetto - Descrizione</vt:lpstr>
      <vt:lpstr>Inserimento progetto - Durata</vt:lpstr>
      <vt:lpstr>Inserimento progetto - Localizzazione</vt:lpstr>
      <vt:lpstr>Inserimento progetto – Soggetti coinvolti</vt:lpstr>
      <vt:lpstr>Inserimento progetto – Impatto ambientale</vt:lpstr>
      <vt:lpstr>Inserimento progetto – Altri dati di progetto</vt:lpstr>
      <vt:lpstr>Inserimento progetto - Allegati</vt:lpstr>
      <vt:lpstr>Inserimento progetto</vt:lpstr>
      <vt:lpstr>Prima di inviare..</vt:lpstr>
      <vt:lpstr>Accessi successivi al primo</vt:lpstr>
      <vt:lpstr>Guida inserimento Partner di progetto Ricerca Sociale: Scienza Tecnologia e Società</vt:lpstr>
      <vt:lpstr>Creazione PIN – a cura del Partner italiano</vt:lpstr>
      <vt:lpstr>Invio PIN – a cura del Partner italiano</vt:lpstr>
      <vt:lpstr>Presentazione standard di PowerPoint</vt:lpstr>
      <vt:lpstr>Presentazione standard di PowerPoint</vt:lpstr>
      <vt:lpstr>Inserimento del Partner straniero – a cura del Capofila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Niccolò Desii</dc:creator>
  <cp:lastModifiedBy>De Luca Deborah</cp:lastModifiedBy>
  <cp:revision>11</cp:revision>
  <dcterms:created xsi:type="dcterms:W3CDTF">2018-01-22T13:02:41Z</dcterms:created>
  <dcterms:modified xsi:type="dcterms:W3CDTF">2020-05-14T13:37:20Z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0x01003AFE7F276BBF614893838A9639CC9203005B27F9FA7EC93B429C3DA90D332F2ACB</vt:lpwstr>
  </property>
  <property fmtid="{D5CDD505-2E9C-101B-9397-08002B2CF9AE}" pid="3" name="FCReferenceArea">
    <vt:lpwstr>19;#Comunicazione e Relazioni esterne|52f57e94-aa11-46a5-9d86-991585f53252</vt:lpwstr>
  </property>
  <property fmtid="{D5CDD505-2E9C-101B-9397-08002B2CF9AE}" pid="4" name="FCIntranetDocType">
    <vt:lpwstr>22;#Modello|a94db579-0b57-4d3f-a9b9-4b3eb92bbad2</vt:lpwstr>
  </property>
</Properties>
</file>