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6.jpg" ContentType="image/jpg"/>
  <Override PartName="/ppt/media/image2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4" r:id="rId3"/>
    <p:sldId id="307" r:id="rId4"/>
    <p:sldId id="259" r:id="rId5"/>
    <p:sldId id="309" r:id="rId6"/>
    <p:sldId id="276" r:id="rId7"/>
    <p:sldId id="277" r:id="rId8"/>
    <p:sldId id="298" r:id="rId9"/>
    <p:sldId id="275" r:id="rId10"/>
    <p:sldId id="279" r:id="rId11"/>
    <p:sldId id="299" r:id="rId12"/>
    <p:sldId id="300" r:id="rId13"/>
    <p:sldId id="301" r:id="rId14"/>
    <p:sldId id="284" r:id="rId15"/>
    <p:sldId id="285" r:id="rId16"/>
    <p:sldId id="278" r:id="rId17"/>
    <p:sldId id="303" r:id="rId18"/>
    <p:sldId id="272" r:id="rId19"/>
    <p:sldId id="310" r:id="rId20"/>
    <p:sldId id="311" r:id="rId21"/>
    <p:sldId id="281" r:id="rId22"/>
    <p:sldId id="260" r:id="rId23"/>
    <p:sldId id="261" r:id="rId24"/>
    <p:sldId id="282" r:id="rId25"/>
    <p:sldId id="263" r:id="rId26"/>
    <p:sldId id="266" r:id="rId27"/>
    <p:sldId id="312" r:id="rId28"/>
    <p:sldId id="302" r:id="rId29"/>
    <p:sldId id="313" r:id="rId30"/>
    <p:sldId id="314" r:id="rId31"/>
    <p:sldId id="267" r:id="rId32"/>
    <p:sldId id="315" r:id="rId33"/>
    <p:sldId id="265" r:id="rId34"/>
    <p:sldId id="316" r:id="rId35"/>
    <p:sldId id="636" r:id="rId36"/>
    <p:sldId id="558" r:id="rId37"/>
    <p:sldId id="635" r:id="rId38"/>
    <p:sldId id="604" r:id="rId39"/>
    <p:sldId id="283" r:id="rId40"/>
    <p:sldId id="268" r:id="rId41"/>
    <p:sldId id="270" r:id="rId42"/>
    <p:sldId id="269" r:id="rId43"/>
    <p:sldId id="271" r:id="rId4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596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84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553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8673" y="192881"/>
            <a:ext cx="873270" cy="67151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9027" y="345478"/>
            <a:ext cx="8365947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13027" y="2715863"/>
            <a:ext cx="491794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it-IT" smtClean="0"/>
              <a:pPr marL="28575">
                <a:lnSpc>
                  <a:spcPts val="930"/>
                </a:lnSpc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635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335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36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13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465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60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14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81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39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A0289-C3F2-4295-89B0-D128EAF580AC}" type="datetimeFigureOut">
              <a:rPr lang="it-IT" smtClean="0"/>
              <a:t>18/06/2021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9AE08-886D-4093-8237-13BF4AED6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78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officina.h2020@unimi.it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programmes/horizon2020/en/h2020-section/science-and-society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3" descr="template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0"/>
            <a:ext cx="7854950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38150" y="5797550"/>
            <a:ext cx="58648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Tahoma"/>
                <a:ea typeface="ＭＳ Ｐゴシック" charset="0"/>
                <a:cs typeface="Tahoma"/>
              </a:rPr>
              <a:t>18</a:t>
            </a:r>
            <a:r>
              <a:rPr lang="it-IT" sz="1600" baseline="30000" dirty="0">
                <a:solidFill>
                  <a:schemeClr val="bg1">
                    <a:lumMod val="50000"/>
                  </a:schemeClr>
                </a:solidFill>
                <a:latin typeface="Tahoma"/>
                <a:ea typeface="ＭＳ Ｐゴシック" charset="0"/>
                <a:cs typeface="Tahoma"/>
              </a:rPr>
              <a:t>th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Tahoma"/>
                <a:ea typeface="ＭＳ Ｐゴシック" charset="0"/>
                <a:cs typeface="Tahoma"/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Tahoma"/>
                <a:ea typeface="ＭＳ Ｐゴシック" charset="0"/>
                <a:cs typeface="Tahoma"/>
              </a:rPr>
              <a:t>June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Tahoma"/>
                <a:ea typeface="ＭＳ Ｐゴシック" charset="0"/>
                <a:cs typeface="Tahoma"/>
              </a:rPr>
              <a:t> 2021</a:t>
            </a:r>
          </a:p>
          <a:p>
            <a:pPr eaLnBrk="1" hangingPunct="1">
              <a:defRPr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Tahoma"/>
                <a:ea typeface="ＭＳ Ｐゴシック" charset="0"/>
                <a:cs typeface="Tahoma"/>
              </a:rPr>
              <a:t>Grant Office</a:t>
            </a:r>
          </a:p>
          <a:p>
            <a:pPr eaLnBrk="1" hangingPunct="1">
              <a:defRPr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Tahoma"/>
                <a:ea typeface="ＭＳ Ｐゴシック" charset="0"/>
                <a:cs typeface="Tahoma"/>
              </a:rPr>
              <a:t>Direzione Servizi per la Ricerca, Università degli Studi di Milano</a:t>
            </a:r>
          </a:p>
        </p:txBody>
      </p:sp>
      <p:sp>
        <p:nvSpPr>
          <p:cNvPr id="4100" name="CasellaDiTesto 2"/>
          <p:cNvSpPr txBox="1">
            <a:spLocks noChangeArrowheads="1"/>
          </p:cNvSpPr>
          <p:nvPr/>
        </p:nvSpPr>
        <p:spPr bwMode="auto">
          <a:xfrm>
            <a:off x="630033" y="3680401"/>
            <a:ext cx="8266112" cy="1877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4400" b="1" dirty="0" err="1">
                <a:solidFill>
                  <a:srgbClr val="A30928"/>
                </a:solidFill>
                <a:latin typeface="+mn-lt"/>
                <a:cs typeface="Tahoma" panose="020B0604030504040204" pitchFamily="34" charset="0"/>
              </a:rPr>
              <a:t>Communication</a:t>
            </a:r>
            <a:r>
              <a:rPr lang="it-IT" altLang="it-IT" sz="4400" b="1" dirty="0">
                <a:solidFill>
                  <a:srgbClr val="A30928"/>
                </a:solidFill>
                <a:latin typeface="+mn-lt"/>
                <a:cs typeface="Tahoma" panose="020B0604030504040204" pitchFamily="34" charset="0"/>
              </a:rPr>
              <a:t> </a:t>
            </a:r>
            <a:r>
              <a:rPr lang="it-IT" altLang="it-IT" sz="4400" b="1" dirty="0" err="1">
                <a:solidFill>
                  <a:srgbClr val="A30928"/>
                </a:solidFill>
                <a:latin typeface="+mn-lt"/>
                <a:cs typeface="Tahoma" panose="020B0604030504040204" pitchFamily="34" charset="0"/>
              </a:rPr>
              <a:t>strategy</a:t>
            </a:r>
            <a:r>
              <a:rPr lang="it-IT" altLang="it-IT" sz="4400" b="1" dirty="0">
                <a:solidFill>
                  <a:srgbClr val="A30928"/>
                </a:solidFill>
                <a:latin typeface="+mn-lt"/>
                <a:cs typeface="Tahoma" panose="020B0604030504040204" pitchFamily="34" charset="0"/>
              </a:rPr>
              <a:t> for a Fondazione Cariplo Project</a:t>
            </a:r>
          </a:p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2800" b="1" dirty="0">
                <a:solidFill>
                  <a:srgbClr val="A30928"/>
                </a:solidFill>
                <a:latin typeface="+mn-lt"/>
                <a:cs typeface="Tahoma" panose="020B0604030504040204" pitchFamily="34" charset="0"/>
              </a:rPr>
              <a:t>The </a:t>
            </a:r>
            <a:r>
              <a:rPr lang="it-IT" altLang="it-IT" sz="2800" b="1" dirty="0" err="1">
                <a:solidFill>
                  <a:srgbClr val="A30928"/>
                </a:solidFill>
                <a:latin typeface="+mn-lt"/>
                <a:cs typeface="Tahoma" panose="020B0604030504040204" pitchFamily="34" charset="0"/>
              </a:rPr>
              <a:t>template</a:t>
            </a:r>
            <a:endParaRPr lang="it-IT" altLang="it-IT" sz="2800" dirty="0"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45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97C61-0997-4061-A610-BDC5BEC6CFC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80899" name="Rettangolo 6"/>
          <p:cNvSpPr>
            <a:spLocks noChangeArrowheads="1"/>
          </p:cNvSpPr>
          <p:nvPr/>
        </p:nvSpPr>
        <p:spPr bwMode="auto">
          <a:xfrm>
            <a:off x="391319" y="91338"/>
            <a:ext cx="76866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6000" b="1" dirty="0" err="1">
                <a:solidFill>
                  <a:srgbClr val="C00000"/>
                </a:solidFill>
              </a:rPr>
              <a:t>Communication</a:t>
            </a:r>
            <a:r>
              <a:rPr lang="it-IT" altLang="en-US" sz="6000" b="1" dirty="0">
                <a:solidFill>
                  <a:srgbClr val="C00000"/>
                </a:solidFill>
              </a:rPr>
              <a:t> vs </a:t>
            </a:r>
            <a:r>
              <a:rPr lang="it-IT" altLang="en-US" sz="6000" b="1" dirty="0" err="1">
                <a:solidFill>
                  <a:srgbClr val="C00000"/>
                </a:solidFill>
              </a:rPr>
              <a:t>Dissemination</a:t>
            </a:r>
            <a:endParaRPr lang="it-IT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80900" name="Immagine 1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0"/>
            <a:ext cx="1624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0600C59-A6A9-4E10-9291-80255CBF392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8" b="15855"/>
          <a:stretch/>
        </p:blipFill>
        <p:spPr bwMode="auto">
          <a:xfrm>
            <a:off x="177420" y="2449773"/>
            <a:ext cx="8843749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534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219" y="0"/>
            <a:ext cx="1480782" cy="132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11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1623" y="97083"/>
            <a:ext cx="750159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3000" b="1" dirty="0" err="1">
                <a:solidFill>
                  <a:srgbClr val="C00000"/>
                </a:solidFill>
              </a:rPr>
              <a:t>Communication</a:t>
            </a:r>
            <a:r>
              <a:rPr lang="it-IT" sz="3000" b="1" dirty="0">
                <a:solidFill>
                  <a:srgbClr val="C00000"/>
                </a:solidFill>
              </a:rPr>
              <a:t> and </a:t>
            </a:r>
            <a:r>
              <a:rPr lang="it-IT" sz="3000" b="1" dirty="0" err="1">
                <a:solidFill>
                  <a:srgbClr val="C00000"/>
                </a:solidFill>
              </a:rPr>
              <a:t>Dissemination</a:t>
            </a:r>
            <a:endParaRPr lang="it-IT" sz="3000" dirty="0">
              <a:solidFill>
                <a:srgbClr val="C00000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6CFC2F8-AB77-4577-8678-CDCB90B7E69B}"/>
              </a:ext>
            </a:extLst>
          </p:cNvPr>
          <p:cNvGrpSpPr/>
          <p:nvPr/>
        </p:nvGrpSpPr>
        <p:grpSpPr>
          <a:xfrm>
            <a:off x="1721119" y="1678244"/>
            <a:ext cx="6104586" cy="3810217"/>
            <a:chOff x="705119" y="1814295"/>
            <a:chExt cx="6104586" cy="3810217"/>
          </a:xfrm>
        </p:grpSpPr>
        <p:sp>
          <p:nvSpPr>
            <p:cNvPr id="4" name="Ovale 3"/>
            <p:cNvSpPr/>
            <p:nvPr/>
          </p:nvSpPr>
          <p:spPr>
            <a:xfrm>
              <a:off x="705119" y="1814295"/>
              <a:ext cx="6104586" cy="381021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1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" name="Ovale 6"/>
            <p:cNvSpPr/>
            <p:nvPr/>
          </p:nvSpPr>
          <p:spPr>
            <a:xfrm>
              <a:off x="1191296" y="3301017"/>
              <a:ext cx="3435440" cy="198998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6000"/>
              </a:schemeClr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2554898" y="2176096"/>
              <a:ext cx="235121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/>
                <a:t>COMMUNICATION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1561513" y="4033031"/>
              <a:ext cx="174087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/>
                <a:t>DISSEMINATION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3460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8338" y="-62523"/>
            <a:ext cx="193710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12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00503" y="309776"/>
            <a:ext cx="6321029" cy="7132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3000" b="1" dirty="0" err="1">
                <a:solidFill>
                  <a:srgbClr val="C00000"/>
                </a:solidFill>
              </a:rPr>
              <a:t>Internal</a:t>
            </a:r>
            <a:r>
              <a:rPr lang="it-IT" sz="3000" b="1" dirty="0">
                <a:solidFill>
                  <a:srgbClr val="C00000"/>
                </a:solidFill>
              </a:rPr>
              <a:t> </a:t>
            </a:r>
            <a:r>
              <a:rPr lang="it-IT" sz="3000" b="1" dirty="0" err="1">
                <a:solidFill>
                  <a:srgbClr val="C00000"/>
                </a:solidFill>
              </a:rPr>
              <a:t>communication</a:t>
            </a:r>
            <a:r>
              <a:rPr lang="it-IT" sz="3000" b="1" dirty="0">
                <a:solidFill>
                  <a:srgbClr val="C00000"/>
                </a:solidFill>
              </a:rPr>
              <a:t>: </a:t>
            </a:r>
            <a:r>
              <a:rPr lang="it-IT" sz="3000" b="1" dirty="0" err="1">
                <a:solidFill>
                  <a:srgbClr val="C00000"/>
                </a:solidFill>
              </a:rPr>
              <a:t>duh</a:t>
            </a:r>
            <a:r>
              <a:rPr lang="it-IT" sz="3000" b="1" dirty="0">
                <a:solidFill>
                  <a:srgbClr val="C00000"/>
                </a:solidFill>
              </a:rPr>
              <a:t>!</a:t>
            </a:r>
            <a:endParaRPr lang="it-IT" sz="3000" dirty="0">
              <a:solidFill>
                <a:srgbClr val="C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22" y="4083294"/>
            <a:ext cx="4040990" cy="227305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53219" y="1885950"/>
            <a:ext cx="8630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100" dirty="0"/>
              <a:t>In </a:t>
            </a:r>
            <a:r>
              <a:rPr lang="it-IT" sz="2100" dirty="0" err="1"/>
              <a:t>order</a:t>
            </a:r>
            <a:r>
              <a:rPr lang="it-IT" sz="2100" dirty="0"/>
              <a:t> to </a:t>
            </a:r>
            <a:r>
              <a:rPr lang="it-IT" sz="2100" dirty="0" err="1"/>
              <a:t>keep</a:t>
            </a:r>
            <a:r>
              <a:rPr lang="it-IT" sz="2100" dirty="0"/>
              <a:t> </a:t>
            </a:r>
            <a:r>
              <a:rPr lang="it-IT" sz="2100" dirty="0" err="1"/>
              <a:t>all</a:t>
            </a:r>
            <a:r>
              <a:rPr lang="it-IT" sz="2100" dirty="0"/>
              <a:t> </a:t>
            </a:r>
            <a:r>
              <a:rPr lang="it-IT" sz="2100" dirty="0" err="1"/>
              <a:t>this</a:t>
            </a:r>
            <a:r>
              <a:rPr lang="it-IT" sz="2100" dirty="0"/>
              <a:t> </a:t>
            </a:r>
            <a:r>
              <a:rPr lang="it-IT" sz="2100" dirty="0" err="1"/>
              <a:t>pieces</a:t>
            </a:r>
            <a:r>
              <a:rPr lang="it-IT" sz="2100" dirty="0"/>
              <a:t> </a:t>
            </a:r>
            <a:r>
              <a:rPr lang="it-IT" sz="2100" dirty="0" err="1"/>
              <a:t>together</a:t>
            </a:r>
            <a:r>
              <a:rPr lang="it-IT" sz="2100" dirty="0"/>
              <a:t> open, </a:t>
            </a:r>
            <a:r>
              <a:rPr lang="it-IT" sz="2100" dirty="0" err="1"/>
              <a:t>effective</a:t>
            </a:r>
            <a:r>
              <a:rPr lang="it-IT" sz="2100" dirty="0"/>
              <a:t> and </a:t>
            </a:r>
            <a:r>
              <a:rPr lang="it-IT" sz="2100" dirty="0" err="1"/>
              <a:t>continuous</a:t>
            </a:r>
            <a:r>
              <a:rPr lang="it-IT" sz="2100" dirty="0"/>
              <a:t> </a:t>
            </a:r>
            <a:r>
              <a:rPr lang="it-IT" sz="2100" dirty="0" err="1"/>
              <a:t>internal</a:t>
            </a:r>
            <a:r>
              <a:rPr lang="it-IT" sz="2100" dirty="0"/>
              <a:t> </a:t>
            </a:r>
            <a:r>
              <a:rPr lang="it-IT" sz="2100" dirty="0" err="1"/>
              <a:t>communication</a:t>
            </a:r>
            <a:r>
              <a:rPr lang="it-IT" sz="2100" dirty="0"/>
              <a:t> </a:t>
            </a:r>
            <a:r>
              <a:rPr lang="it-IT" sz="2100" dirty="0" err="1"/>
              <a:t>is</a:t>
            </a:r>
            <a:r>
              <a:rPr lang="it-IT" sz="2100" dirty="0"/>
              <a:t> </a:t>
            </a:r>
            <a:r>
              <a:rPr lang="it-IT" sz="2100" dirty="0" err="1"/>
              <a:t>vital</a:t>
            </a:r>
            <a:r>
              <a:rPr lang="it-IT" sz="2100" dirty="0"/>
              <a:t>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100" dirty="0" err="1"/>
              <a:t>It</a:t>
            </a:r>
            <a:r>
              <a:rPr lang="it-IT" sz="2100" dirty="0"/>
              <a:t> </a:t>
            </a:r>
            <a:r>
              <a:rPr lang="it-IT" sz="2100" dirty="0" err="1"/>
              <a:t>is</a:t>
            </a:r>
            <a:r>
              <a:rPr lang="it-IT" sz="2100" dirty="0"/>
              <a:t> </a:t>
            </a:r>
            <a:r>
              <a:rPr lang="it-IT" sz="2100" dirty="0" err="1"/>
              <a:t>quite</a:t>
            </a:r>
            <a:r>
              <a:rPr lang="it-IT" sz="2100" dirty="0"/>
              <a:t> a </a:t>
            </a:r>
            <a:r>
              <a:rPr lang="it-IT" sz="2100" dirty="0" err="1"/>
              <a:t>simple</a:t>
            </a:r>
            <a:r>
              <a:rPr lang="it-IT" sz="2100" dirty="0"/>
              <a:t> </a:t>
            </a:r>
            <a:r>
              <a:rPr lang="it-IT" sz="2100" dirty="0" err="1"/>
              <a:t>process</a:t>
            </a:r>
            <a:r>
              <a:rPr lang="it-IT" sz="2100" dirty="0"/>
              <a:t> </a:t>
            </a:r>
            <a:r>
              <a:rPr lang="it-IT" sz="2100" dirty="0" err="1"/>
              <a:t>but</a:t>
            </a:r>
            <a:r>
              <a:rPr lang="it-IT" sz="2100" dirty="0"/>
              <a:t> </a:t>
            </a:r>
            <a:r>
              <a:rPr lang="it-IT" sz="2100" dirty="0" err="1"/>
              <a:t>it</a:t>
            </a:r>
            <a:r>
              <a:rPr lang="it-IT" sz="2100" dirty="0"/>
              <a:t> </a:t>
            </a:r>
            <a:r>
              <a:rPr lang="it-IT" sz="2100" dirty="0" err="1"/>
              <a:t>is</a:t>
            </a:r>
            <a:r>
              <a:rPr lang="it-IT" sz="2100" dirty="0"/>
              <a:t> </a:t>
            </a:r>
            <a:r>
              <a:rPr lang="it-IT" sz="2100" dirty="0" err="1"/>
              <a:t>frequentely</a:t>
            </a:r>
            <a:r>
              <a:rPr lang="it-IT" sz="2100" dirty="0"/>
              <a:t> </a:t>
            </a:r>
            <a:r>
              <a:rPr lang="it-IT" sz="2100" dirty="0" err="1"/>
              <a:t>underestimated</a:t>
            </a:r>
            <a:r>
              <a:rPr lang="it-IT" sz="21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100" dirty="0" err="1"/>
              <a:t>Nothing</a:t>
            </a:r>
            <a:r>
              <a:rPr lang="it-IT" sz="2100" dirty="0"/>
              <a:t> </a:t>
            </a:r>
            <a:r>
              <a:rPr lang="it-IT" sz="2100" dirty="0" err="1"/>
              <a:t>happens</a:t>
            </a:r>
            <a:r>
              <a:rPr lang="it-IT" sz="2100" dirty="0"/>
              <a:t> by chance! </a:t>
            </a:r>
            <a:r>
              <a:rPr lang="it-IT" sz="2100" dirty="0" err="1"/>
              <a:t>You</a:t>
            </a:r>
            <a:r>
              <a:rPr lang="it-IT" sz="2100" dirty="0"/>
              <a:t> </a:t>
            </a:r>
            <a:r>
              <a:rPr lang="it-IT" sz="2100" dirty="0" err="1"/>
              <a:t>need</a:t>
            </a:r>
            <a:r>
              <a:rPr lang="it-IT" sz="2100" dirty="0"/>
              <a:t> to </a:t>
            </a:r>
            <a:r>
              <a:rPr lang="it-IT" sz="2100" dirty="0" err="1"/>
              <a:t>plan</a:t>
            </a:r>
            <a:r>
              <a:rPr lang="it-IT" sz="2100" dirty="0"/>
              <a:t> </a:t>
            </a:r>
            <a:r>
              <a:rPr lang="it-IT" sz="2100" dirty="0" err="1"/>
              <a:t>ahead</a:t>
            </a:r>
            <a:r>
              <a:rPr lang="it-IT" sz="21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559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8439" y="136523"/>
            <a:ext cx="1375562" cy="122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635846" y="862435"/>
            <a:ext cx="6322167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400" b="1" dirty="0" err="1">
                <a:solidFill>
                  <a:srgbClr val="C00000"/>
                </a:solidFill>
              </a:rPr>
              <a:t>Research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Communication</a:t>
            </a:r>
            <a:r>
              <a:rPr lang="it-IT" sz="2400" b="1" dirty="0">
                <a:solidFill>
                  <a:srgbClr val="C00000"/>
                </a:solidFill>
              </a:rPr>
              <a:t>: Take home </a:t>
            </a:r>
            <a:r>
              <a:rPr lang="it-IT" sz="2400" b="1" dirty="0" err="1">
                <a:solidFill>
                  <a:srgbClr val="C00000"/>
                </a:solidFill>
              </a:rPr>
              <a:t>message</a:t>
            </a:r>
            <a:endParaRPr lang="en-US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09683" y="2046423"/>
            <a:ext cx="563128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350" dirty="0"/>
          </a:p>
          <a:p>
            <a:pPr algn="ctr"/>
            <a:r>
              <a:rPr lang="it-IT" sz="2700" dirty="0" err="1"/>
              <a:t>Communication</a:t>
            </a:r>
            <a:r>
              <a:rPr lang="it-IT" sz="2700" dirty="0"/>
              <a:t> of science </a:t>
            </a:r>
            <a:r>
              <a:rPr lang="it-IT" sz="2700" dirty="0" err="1"/>
              <a:t>is</a:t>
            </a:r>
            <a:r>
              <a:rPr lang="it-IT" sz="2700" dirty="0"/>
              <a:t> a </a:t>
            </a:r>
            <a:r>
              <a:rPr lang="it-IT" sz="2700" b="1" dirty="0" err="1"/>
              <a:t>key</a:t>
            </a:r>
            <a:r>
              <a:rPr lang="it-IT" sz="2700" b="1" dirty="0"/>
              <a:t> part </a:t>
            </a:r>
            <a:r>
              <a:rPr lang="it-IT" sz="2700" dirty="0"/>
              <a:t>of </a:t>
            </a:r>
            <a:r>
              <a:rPr lang="it-IT" sz="2700" dirty="0" err="1"/>
              <a:t>your</a:t>
            </a:r>
            <a:r>
              <a:rPr lang="it-IT" sz="2700" dirty="0"/>
              <a:t> job </a:t>
            </a:r>
            <a:r>
              <a:rPr lang="it-IT" sz="2700" dirty="0" err="1"/>
              <a:t>as</a:t>
            </a:r>
            <a:r>
              <a:rPr lang="it-IT" sz="2700" dirty="0"/>
              <a:t> a </a:t>
            </a:r>
            <a:r>
              <a:rPr lang="it-IT" sz="2700" dirty="0" err="1"/>
              <a:t>researcher</a:t>
            </a:r>
            <a:r>
              <a:rPr lang="it-IT" sz="27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</p:txBody>
      </p: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61959">
            <a:off x="5133185" y="3439111"/>
            <a:ext cx="1853893" cy="203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1 6"/>
          <p:cNvCxnSpPr/>
          <p:nvPr/>
        </p:nvCxnSpPr>
        <p:spPr>
          <a:xfrm flipH="1">
            <a:off x="1684735" y="5334000"/>
            <a:ext cx="5829300" cy="0"/>
          </a:xfrm>
          <a:prstGeom prst="line">
            <a:avLst/>
          </a:prstGeom>
          <a:ln>
            <a:solidFill>
              <a:srgbClr val="A3092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ttangolo 13"/>
          <p:cNvSpPr>
            <a:spLocks noChangeArrowheads="1"/>
          </p:cNvSpPr>
          <p:nvPr/>
        </p:nvSpPr>
        <p:spPr bwMode="auto">
          <a:xfrm>
            <a:off x="1684735" y="5451873"/>
            <a:ext cx="93487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 dirty="0">
                <a:solidFill>
                  <a:srgbClr val="7F7F7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Officina H2020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A5BAE-AF1D-455B-A760-79941F271AA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104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97C61-0997-4061-A610-BDC5BEC6CFC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80899" name="Rettangolo 6"/>
          <p:cNvSpPr>
            <a:spLocks noChangeArrowheads="1"/>
          </p:cNvSpPr>
          <p:nvPr/>
        </p:nvSpPr>
        <p:spPr bwMode="auto">
          <a:xfrm>
            <a:off x="599696" y="2499687"/>
            <a:ext cx="7686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6000" b="1" dirty="0" err="1">
                <a:solidFill>
                  <a:srgbClr val="C00000"/>
                </a:solidFill>
              </a:rPr>
              <a:t>Modern</a:t>
            </a:r>
            <a:r>
              <a:rPr lang="it-IT" altLang="en-US" sz="6000" b="1" dirty="0">
                <a:solidFill>
                  <a:srgbClr val="C00000"/>
                </a:solidFill>
              </a:rPr>
              <a:t> </a:t>
            </a:r>
            <a:r>
              <a:rPr lang="it-IT" altLang="en-US" sz="6000" b="1" dirty="0" err="1">
                <a:solidFill>
                  <a:srgbClr val="C00000"/>
                </a:solidFill>
              </a:rPr>
              <a:t>day</a:t>
            </a:r>
            <a:r>
              <a:rPr lang="it-IT" altLang="en-US" sz="6000" b="1" dirty="0">
                <a:solidFill>
                  <a:srgbClr val="C00000"/>
                </a:solidFill>
              </a:rPr>
              <a:t> mania?</a:t>
            </a:r>
          </a:p>
        </p:txBody>
      </p:sp>
      <p:pic>
        <p:nvPicPr>
          <p:cNvPr id="80900" name="Immagine 1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0"/>
            <a:ext cx="1624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065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97C61-0997-4061-A610-BDC5BEC6CFC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80900" name="Immagine 1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0"/>
            <a:ext cx="1624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53036" y="1923396"/>
            <a:ext cx="7433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Now, we were by no means of the opinion that the new scientific results should be confided in large tomes exclusively to the “learned” world. Quite the contrary.</a:t>
            </a:r>
          </a:p>
          <a:p>
            <a:endParaRPr lang="en-US" sz="2400" i="1" dirty="0"/>
          </a:p>
          <a:p>
            <a:pPr algn="r"/>
            <a:r>
              <a:rPr lang="it-IT" sz="2400" i="1" dirty="0">
                <a:solidFill>
                  <a:srgbClr val="C00000"/>
                </a:solidFill>
              </a:rPr>
              <a:t>Frederick </a:t>
            </a:r>
            <a:r>
              <a:rPr lang="it-IT" sz="2400" i="1" dirty="0" err="1">
                <a:solidFill>
                  <a:srgbClr val="C00000"/>
                </a:solidFill>
              </a:rPr>
              <a:t>Engels</a:t>
            </a:r>
            <a:r>
              <a:rPr lang="it-IT" sz="2400" i="1" dirty="0">
                <a:solidFill>
                  <a:srgbClr val="C00000"/>
                </a:solidFill>
              </a:rPr>
              <a:t>, 1885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2" y="3862388"/>
            <a:ext cx="19050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12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97C61-0997-4061-A610-BDC5BEC6CFC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80899" name="Rettangolo 6"/>
          <p:cNvSpPr>
            <a:spLocks noChangeArrowheads="1"/>
          </p:cNvSpPr>
          <p:nvPr/>
        </p:nvSpPr>
        <p:spPr bwMode="auto">
          <a:xfrm>
            <a:off x="728662" y="2921168"/>
            <a:ext cx="7686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6000" b="1" dirty="0">
                <a:solidFill>
                  <a:srgbClr val="C00000"/>
                </a:solidFill>
              </a:rPr>
              <a:t>The Cariplo </a:t>
            </a:r>
            <a:r>
              <a:rPr lang="it-IT" altLang="en-US" sz="6000" b="1" dirty="0" err="1">
                <a:solidFill>
                  <a:srgbClr val="C00000"/>
                </a:solidFill>
              </a:rPr>
              <a:t>template</a:t>
            </a:r>
            <a:endParaRPr lang="it-IT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80900" name="Immagine 1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0"/>
            <a:ext cx="1624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434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97C61-0997-4061-A610-BDC5BEC6CFC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80899" name="Rettangolo 6"/>
          <p:cNvSpPr>
            <a:spLocks noChangeArrowheads="1"/>
          </p:cNvSpPr>
          <p:nvPr/>
        </p:nvSpPr>
        <p:spPr bwMode="auto">
          <a:xfrm>
            <a:off x="728662" y="2921168"/>
            <a:ext cx="7686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6000" b="1" dirty="0">
                <a:solidFill>
                  <a:srgbClr val="C00000"/>
                </a:solidFill>
              </a:rPr>
              <a:t>The Cariplo </a:t>
            </a:r>
            <a:r>
              <a:rPr lang="it-IT" altLang="en-US" sz="6000" b="1" dirty="0" err="1">
                <a:solidFill>
                  <a:srgbClr val="C00000"/>
                </a:solidFill>
              </a:rPr>
              <a:t>template</a:t>
            </a:r>
            <a:endParaRPr lang="it-IT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80900" name="Immagine 1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0"/>
            <a:ext cx="1624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A79367AD-B417-4DED-B8BA-E0E873864717}"/>
              </a:ext>
            </a:extLst>
          </p:cNvPr>
          <p:cNvGrpSpPr/>
          <p:nvPr/>
        </p:nvGrpSpPr>
        <p:grpSpPr>
          <a:xfrm>
            <a:off x="1680308" y="2232095"/>
            <a:ext cx="1602183" cy="1378145"/>
            <a:chOff x="1867877" y="2096992"/>
            <a:chExt cx="1602183" cy="1378145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A4EF63EE-3D75-46A6-93C8-9015E38838FD}"/>
                </a:ext>
              </a:extLst>
            </p:cNvPr>
            <p:cNvSpPr txBox="1"/>
            <p:nvPr/>
          </p:nvSpPr>
          <p:spPr>
            <a:xfrm rot="20174414">
              <a:off x="2133614" y="2096992"/>
              <a:ext cx="1070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dirty="0"/>
                <a:t>New</a:t>
              </a: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78A32710-0A42-49B5-BFCD-2C8D60A15DDC}"/>
                </a:ext>
              </a:extLst>
            </p:cNvPr>
            <p:cNvSpPr/>
            <p:nvPr/>
          </p:nvSpPr>
          <p:spPr>
            <a:xfrm>
              <a:off x="1867877" y="2278218"/>
              <a:ext cx="1602183" cy="1196919"/>
            </a:xfrm>
            <a:custGeom>
              <a:avLst/>
              <a:gdLst>
                <a:gd name="connsiteX0" fmla="*/ 0 w 1602183"/>
                <a:gd name="connsiteY0" fmla="*/ 359508 h 1196919"/>
                <a:gd name="connsiteX1" fmla="*/ 39077 w 1602183"/>
                <a:gd name="connsiteY1" fmla="*/ 382954 h 1196919"/>
                <a:gd name="connsiteX2" fmla="*/ 195384 w 1602183"/>
                <a:gd name="connsiteY2" fmla="*/ 445477 h 1196919"/>
                <a:gd name="connsiteX3" fmla="*/ 242277 w 1602183"/>
                <a:gd name="connsiteY3" fmla="*/ 468923 h 1196919"/>
                <a:gd name="connsiteX4" fmla="*/ 336061 w 1602183"/>
                <a:gd name="connsiteY4" fmla="*/ 508000 h 1196919"/>
                <a:gd name="connsiteX5" fmla="*/ 429846 w 1602183"/>
                <a:gd name="connsiteY5" fmla="*/ 570523 h 1196919"/>
                <a:gd name="connsiteX6" fmla="*/ 484554 w 1602183"/>
                <a:gd name="connsiteY6" fmla="*/ 601785 h 1196919"/>
                <a:gd name="connsiteX7" fmla="*/ 633046 w 1602183"/>
                <a:gd name="connsiteY7" fmla="*/ 742462 h 1196919"/>
                <a:gd name="connsiteX8" fmla="*/ 679938 w 1602183"/>
                <a:gd name="connsiteY8" fmla="*/ 781539 h 1196919"/>
                <a:gd name="connsiteX9" fmla="*/ 711200 w 1602183"/>
                <a:gd name="connsiteY9" fmla="*/ 836246 h 1196919"/>
                <a:gd name="connsiteX10" fmla="*/ 765908 w 1602183"/>
                <a:gd name="connsiteY10" fmla="*/ 914400 h 1196919"/>
                <a:gd name="connsiteX11" fmla="*/ 812800 w 1602183"/>
                <a:gd name="connsiteY11" fmla="*/ 1031631 h 1196919"/>
                <a:gd name="connsiteX12" fmla="*/ 836246 w 1602183"/>
                <a:gd name="connsiteY12" fmla="*/ 1109785 h 1196919"/>
                <a:gd name="connsiteX13" fmla="*/ 851877 w 1602183"/>
                <a:gd name="connsiteY13" fmla="*/ 1172308 h 1196919"/>
                <a:gd name="connsiteX14" fmla="*/ 859692 w 1602183"/>
                <a:gd name="connsiteY14" fmla="*/ 1195754 h 1196919"/>
                <a:gd name="connsiteX15" fmla="*/ 820615 w 1602183"/>
                <a:gd name="connsiteY15" fmla="*/ 1133231 h 1196919"/>
                <a:gd name="connsiteX16" fmla="*/ 804984 w 1602183"/>
                <a:gd name="connsiteY16" fmla="*/ 1055077 h 1196919"/>
                <a:gd name="connsiteX17" fmla="*/ 851877 w 1602183"/>
                <a:gd name="connsiteY17" fmla="*/ 875323 h 1196919"/>
                <a:gd name="connsiteX18" fmla="*/ 984738 w 1602183"/>
                <a:gd name="connsiteY18" fmla="*/ 640862 h 1196919"/>
                <a:gd name="connsiteX19" fmla="*/ 1101969 w 1602183"/>
                <a:gd name="connsiteY19" fmla="*/ 445477 h 1196919"/>
                <a:gd name="connsiteX20" fmla="*/ 1148861 w 1602183"/>
                <a:gd name="connsiteY20" fmla="*/ 414216 h 1196919"/>
                <a:gd name="connsiteX21" fmla="*/ 1320800 w 1602183"/>
                <a:gd name="connsiteY21" fmla="*/ 281354 h 1196919"/>
                <a:gd name="connsiteX22" fmla="*/ 1453661 w 1602183"/>
                <a:gd name="connsiteY22" fmla="*/ 171939 h 1196919"/>
                <a:gd name="connsiteX23" fmla="*/ 1578708 w 1602183"/>
                <a:gd name="connsiteY23" fmla="*/ 31262 h 1196919"/>
                <a:gd name="connsiteX24" fmla="*/ 1602154 w 1602183"/>
                <a:gd name="connsiteY24" fmla="*/ 0 h 119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02183" h="1196919">
                  <a:moveTo>
                    <a:pt x="0" y="359508"/>
                  </a:moveTo>
                  <a:cubicBezTo>
                    <a:pt x="13026" y="367323"/>
                    <a:pt x="25490" y="376161"/>
                    <a:pt x="39077" y="382954"/>
                  </a:cubicBezTo>
                  <a:cubicBezTo>
                    <a:pt x="77778" y="402304"/>
                    <a:pt x="165537" y="432910"/>
                    <a:pt x="195384" y="445477"/>
                  </a:cubicBezTo>
                  <a:cubicBezTo>
                    <a:pt x="211490" y="452259"/>
                    <a:pt x="226214" y="462039"/>
                    <a:pt x="242277" y="468923"/>
                  </a:cubicBezTo>
                  <a:cubicBezTo>
                    <a:pt x="311328" y="498516"/>
                    <a:pt x="287184" y="481340"/>
                    <a:pt x="336061" y="508000"/>
                  </a:cubicBezTo>
                  <a:cubicBezTo>
                    <a:pt x="467255" y="579560"/>
                    <a:pt x="325126" y="500710"/>
                    <a:pt x="429846" y="570523"/>
                  </a:cubicBezTo>
                  <a:cubicBezTo>
                    <a:pt x="447322" y="582174"/>
                    <a:pt x="467751" y="589183"/>
                    <a:pt x="484554" y="601785"/>
                  </a:cubicBezTo>
                  <a:cubicBezTo>
                    <a:pt x="590161" y="680990"/>
                    <a:pt x="523629" y="651280"/>
                    <a:pt x="633046" y="742462"/>
                  </a:cubicBezTo>
                  <a:cubicBezTo>
                    <a:pt x="648677" y="755488"/>
                    <a:pt x="665551" y="767152"/>
                    <a:pt x="679938" y="781539"/>
                  </a:cubicBezTo>
                  <a:cubicBezTo>
                    <a:pt x="694279" y="795880"/>
                    <a:pt x="700984" y="819900"/>
                    <a:pt x="711200" y="836246"/>
                  </a:cubicBezTo>
                  <a:cubicBezTo>
                    <a:pt x="732406" y="870175"/>
                    <a:pt x="746907" y="874498"/>
                    <a:pt x="765908" y="914400"/>
                  </a:cubicBezTo>
                  <a:cubicBezTo>
                    <a:pt x="784003" y="952399"/>
                    <a:pt x="800706" y="991319"/>
                    <a:pt x="812800" y="1031631"/>
                  </a:cubicBezTo>
                  <a:cubicBezTo>
                    <a:pt x="820615" y="1057682"/>
                    <a:pt x="828967" y="1083579"/>
                    <a:pt x="836246" y="1109785"/>
                  </a:cubicBezTo>
                  <a:cubicBezTo>
                    <a:pt x="841996" y="1130484"/>
                    <a:pt x="846225" y="1151583"/>
                    <a:pt x="851877" y="1172308"/>
                  </a:cubicBezTo>
                  <a:cubicBezTo>
                    <a:pt x="854045" y="1180256"/>
                    <a:pt x="864838" y="1202187"/>
                    <a:pt x="859692" y="1195754"/>
                  </a:cubicBezTo>
                  <a:cubicBezTo>
                    <a:pt x="844339" y="1176563"/>
                    <a:pt x="833641" y="1154072"/>
                    <a:pt x="820615" y="1133231"/>
                  </a:cubicBezTo>
                  <a:cubicBezTo>
                    <a:pt x="815405" y="1107180"/>
                    <a:pt x="798278" y="1080784"/>
                    <a:pt x="804984" y="1055077"/>
                  </a:cubicBezTo>
                  <a:cubicBezTo>
                    <a:pt x="820615" y="995159"/>
                    <a:pt x="830282" y="933359"/>
                    <a:pt x="851877" y="875323"/>
                  </a:cubicBezTo>
                  <a:cubicBezTo>
                    <a:pt x="923210" y="683616"/>
                    <a:pt x="908113" y="770536"/>
                    <a:pt x="984738" y="640862"/>
                  </a:cubicBezTo>
                  <a:cubicBezTo>
                    <a:pt x="1043386" y="541611"/>
                    <a:pt x="1019592" y="538838"/>
                    <a:pt x="1101969" y="445477"/>
                  </a:cubicBezTo>
                  <a:cubicBezTo>
                    <a:pt x="1114398" y="431391"/>
                    <a:pt x="1134089" y="425822"/>
                    <a:pt x="1148861" y="414216"/>
                  </a:cubicBezTo>
                  <a:cubicBezTo>
                    <a:pt x="1365434" y="244052"/>
                    <a:pt x="994115" y="514699"/>
                    <a:pt x="1320800" y="281354"/>
                  </a:cubicBezTo>
                  <a:cubicBezTo>
                    <a:pt x="1371974" y="204594"/>
                    <a:pt x="1284163" y="330501"/>
                    <a:pt x="1453661" y="171939"/>
                  </a:cubicBezTo>
                  <a:cubicBezTo>
                    <a:pt x="1499478" y="129078"/>
                    <a:pt x="1536615" y="77786"/>
                    <a:pt x="1578708" y="31262"/>
                  </a:cubicBezTo>
                  <a:cubicBezTo>
                    <a:pt x="1603996" y="3312"/>
                    <a:pt x="1602154" y="19496"/>
                    <a:pt x="1602154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10409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18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83336" y="177968"/>
            <a:ext cx="3296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srgbClr val="C00000"/>
                </a:solidFill>
              </a:rPr>
              <a:t>Coordinator</a:t>
            </a:r>
            <a:r>
              <a:rPr lang="it-IT" sz="4000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31065" y="3721994"/>
            <a:ext cx="7675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Possibly</a:t>
            </a:r>
            <a:r>
              <a:rPr lang="it-IT" dirty="0"/>
              <a:t> a </a:t>
            </a:r>
            <a:r>
              <a:rPr lang="it-IT" dirty="0" err="1"/>
              <a:t>young</a:t>
            </a:r>
            <a:r>
              <a:rPr lang="it-IT" dirty="0"/>
              <a:t> </a:t>
            </a:r>
            <a:r>
              <a:rPr lang="it-IT" dirty="0" err="1"/>
              <a:t>researcher</a:t>
            </a:r>
            <a:r>
              <a:rPr lang="it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 </a:t>
            </a:r>
            <a:r>
              <a:rPr lang="it-IT" dirty="0" err="1"/>
              <a:t>charge</a:t>
            </a:r>
            <a:r>
              <a:rPr lang="it-IT" dirty="0"/>
              <a:t> of the </a:t>
            </a:r>
            <a:r>
              <a:rPr lang="it-IT" dirty="0" err="1"/>
              <a:t>coordination</a:t>
            </a:r>
            <a:r>
              <a:rPr lang="it-IT" dirty="0"/>
              <a:t> of </a:t>
            </a:r>
            <a:r>
              <a:rPr lang="it-IT" dirty="0" err="1"/>
              <a:t>communication</a:t>
            </a:r>
            <a:r>
              <a:rPr lang="it-IT" dirty="0"/>
              <a:t> and </a:t>
            </a:r>
            <a:r>
              <a:rPr lang="it-IT" dirty="0" err="1"/>
              <a:t>dissemination</a:t>
            </a:r>
            <a:r>
              <a:rPr lang="it-IT" dirty="0"/>
              <a:t> </a:t>
            </a:r>
            <a:r>
              <a:rPr lang="it-IT" dirty="0" err="1"/>
              <a:t>activities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Is</a:t>
            </a:r>
            <a:r>
              <a:rPr lang="it-IT" dirty="0"/>
              <a:t> a key </a:t>
            </a:r>
            <a:r>
              <a:rPr lang="it-IT" dirty="0" err="1"/>
              <a:t>person</a:t>
            </a:r>
            <a:r>
              <a:rPr lang="it-IT" dirty="0"/>
              <a:t> in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Experience can be </a:t>
            </a:r>
            <a:r>
              <a:rPr lang="it-IT" dirty="0" err="1"/>
              <a:t>gained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trainig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BF045C-F3DF-434F-8F13-1117B2326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37" t="52083" r="22307" b="24583"/>
          <a:stretch/>
        </p:blipFill>
        <p:spPr>
          <a:xfrm>
            <a:off x="631065" y="1281723"/>
            <a:ext cx="7668846" cy="214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92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19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83336" y="177968"/>
            <a:ext cx="617461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srgbClr val="C00000"/>
                </a:solidFill>
              </a:rPr>
              <a:t>New </a:t>
            </a:r>
            <a:r>
              <a:rPr lang="it-IT" sz="4000" b="1" dirty="0" err="1">
                <a:solidFill>
                  <a:srgbClr val="C00000"/>
                </a:solidFill>
              </a:rPr>
              <a:t>structure</a:t>
            </a:r>
            <a:r>
              <a:rPr lang="it-IT" sz="4000" b="1" dirty="0">
                <a:solidFill>
                  <a:srgbClr val="C00000"/>
                </a:solidFill>
              </a:rPr>
              <a:t>!</a:t>
            </a:r>
            <a:endParaRPr lang="it-IT" sz="4000" dirty="0">
              <a:solidFill>
                <a:srgbClr val="C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3EFD10-94B0-409A-B74C-355442622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3" t="37724" r="23162" b="40865"/>
          <a:stretch/>
        </p:blipFill>
        <p:spPr>
          <a:xfrm>
            <a:off x="907838" y="1016000"/>
            <a:ext cx="6856152" cy="1791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7DCE59D-D1E9-4B3B-B44B-B49E0AC45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24" t="37340" r="23761" b="51506"/>
          <a:stretch/>
        </p:blipFill>
        <p:spPr>
          <a:xfrm>
            <a:off x="793552" y="3133969"/>
            <a:ext cx="7157992" cy="97456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4CEAC1-7F21-4032-AB25-6DD92ED08C72}"/>
              </a:ext>
            </a:extLst>
          </p:cNvPr>
          <p:cNvSpPr txBox="1"/>
          <p:nvPr/>
        </p:nvSpPr>
        <p:spPr>
          <a:xfrm>
            <a:off x="283336" y="4407877"/>
            <a:ext cx="8532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new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finally</a:t>
            </a:r>
            <a:r>
              <a:rPr lang="it-IT" dirty="0"/>
              <a:t> takes </a:t>
            </a:r>
            <a:r>
              <a:rPr lang="it-IT" dirty="0" err="1"/>
              <a:t>into</a:t>
            </a:r>
            <a:r>
              <a:rPr lang="it-IT" dirty="0"/>
              <a:t> account the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Dissemination</a:t>
            </a:r>
            <a:r>
              <a:rPr lang="it-IT" dirty="0"/>
              <a:t> and </a:t>
            </a:r>
            <a:r>
              <a:rPr lang="it-IT" dirty="0" err="1"/>
              <a:t>Communication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divided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«Actions» and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like.</a:t>
            </a:r>
          </a:p>
          <a:p>
            <a:endParaRPr lang="it-IT" dirty="0"/>
          </a:p>
          <a:p>
            <a:r>
              <a:rPr lang="it-IT" dirty="0"/>
              <a:t>TIP: Name the actions. </a:t>
            </a:r>
          </a:p>
          <a:p>
            <a:endParaRPr lang="it-IT" dirty="0"/>
          </a:p>
          <a:p>
            <a:pPr algn="ctr"/>
            <a:r>
              <a:rPr lang="it-IT" dirty="0"/>
              <a:t>Action 1 (Scientific Papers)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Action 1</a:t>
            </a:r>
          </a:p>
        </p:txBody>
      </p:sp>
    </p:spTree>
    <p:extLst>
      <p:ext uri="{BB962C8B-B14F-4D97-AF65-F5344CB8AC3E}">
        <p14:creationId xmlns:p14="http://schemas.microsoft.com/office/powerpoint/2010/main" val="4124468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27FAB8-6D91-4E80-AC90-BD3705252287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" name="CasellaDiTesto 9"/>
          <p:cNvSpPr txBox="1">
            <a:spLocks noChangeArrowheads="1"/>
          </p:cNvSpPr>
          <p:nvPr/>
        </p:nvSpPr>
        <p:spPr bwMode="auto">
          <a:xfrm>
            <a:off x="2157413" y="212725"/>
            <a:ext cx="52609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en-US" dirty="0">
                <a:solidFill>
                  <a:srgbClr val="C00000"/>
                </a:solidFill>
                <a:latin typeface="+mn-lt"/>
                <a:cs typeface="Tahoma" panose="020B0604030504040204" pitchFamily="34" charset="0"/>
              </a:rPr>
              <a:t>Grant Office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en-US" dirty="0">
                <a:solidFill>
                  <a:srgbClr val="C00000"/>
                </a:solidFill>
                <a:latin typeface="+mn-lt"/>
                <a:cs typeface="Tahoma" panose="020B0604030504040204" pitchFamily="34" charset="0"/>
              </a:rPr>
              <a:t>Direzione Servizi per la Ricerca</a:t>
            </a:r>
            <a:endParaRPr lang="en-US" altLang="en-US" dirty="0">
              <a:solidFill>
                <a:srgbClr val="C00000"/>
              </a:solidFill>
              <a:latin typeface="+mn-lt"/>
              <a:cs typeface="Tahoma" panose="020B0604030504040204" pitchFamily="34" charset="0"/>
            </a:endParaRPr>
          </a:p>
        </p:txBody>
      </p:sp>
      <p:sp>
        <p:nvSpPr>
          <p:cNvPr id="4" name="Rettangolo 10"/>
          <p:cNvSpPr>
            <a:spLocks noChangeArrowheads="1"/>
          </p:cNvSpPr>
          <p:nvPr/>
        </p:nvSpPr>
        <p:spPr bwMode="auto">
          <a:xfrm>
            <a:off x="2293938" y="1408113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en-US" sz="20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hlinkClick r:id="rId2"/>
              </a:rPr>
              <a:t>officina.h2020@unimi.it</a:t>
            </a:r>
            <a:endParaRPr lang="it-IT" altLang="en-US" sz="2000" dirty="0">
              <a:solidFill>
                <a:srgbClr val="000000"/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en-US" sz="20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Skype: officina.h2020</a:t>
            </a:r>
          </a:p>
        </p:txBody>
      </p:sp>
      <p:pic>
        <p:nvPicPr>
          <p:cNvPr id="5125" name="Immagine 12" descr="template-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295275"/>
            <a:ext cx="1624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586088"/>
              </p:ext>
            </p:extLst>
          </p:nvPr>
        </p:nvGraphicFramePr>
        <p:xfrm>
          <a:off x="246063" y="2233613"/>
          <a:ext cx="8215312" cy="4464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6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7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89">
                <a:tc>
                  <a:txBody>
                    <a:bodyPr/>
                    <a:lstStyle/>
                    <a:p>
                      <a:pPr algn="l"/>
                      <a:r>
                        <a:rPr lang="it-IT" sz="1800" dirty="0"/>
                        <a:t>Settore Progettazione della ricerca</a:t>
                      </a:r>
                    </a:p>
                  </a:txBody>
                  <a:tcPr marL="91432" marR="91432" marT="45724" marB="45724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/>
                        <a:t>Chiara</a:t>
                      </a:r>
                      <a:r>
                        <a:rPr lang="it-IT" sz="1800" baseline="0" dirty="0"/>
                        <a:t> Rengo</a:t>
                      </a:r>
                      <a:endParaRPr lang="it-IT" sz="1800" dirty="0"/>
                    </a:p>
                  </a:txBody>
                  <a:tcPr marL="91432" marR="91432" marT="45724" marB="45724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02 503 12759</a:t>
                      </a:r>
                    </a:p>
                  </a:txBody>
                  <a:tcPr marL="91432" marR="91432" marT="45724" marB="45724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89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Ufficio PE-SH</a:t>
                      </a:r>
                    </a:p>
                  </a:txBody>
                  <a:tcPr marL="91432" marR="91432" marT="45724" marB="4572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Laura</a:t>
                      </a:r>
                      <a:r>
                        <a:rPr lang="it-IT" sz="1800" b="1" baseline="0" dirty="0">
                          <a:solidFill>
                            <a:schemeClr val="bg1"/>
                          </a:solidFill>
                        </a:rPr>
                        <a:t> Sangalli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24" marB="4572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>
                          <a:solidFill>
                            <a:schemeClr val="bg1"/>
                          </a:solidFill>
                        </a:rPr>
                        <a:t>02 503 12773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24" marB="4572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89">
                <a:tc rowSpan="2">
                  <a:txBody>
                    <a:bodyPr/>
                    <a:lstStyle/>
                    <a:p>
                      <a:r>
                        <a:rPr lang="it-IT" sz="1800" dirty="0"/>
                        <a:t>PE</a:t>
                      </a:r>
                    </a:p>
                  </a:txBody>
                  <a:tcPr marL="91432" marR="91432" marT="45724" marB="4572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Davide Bellavite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02 503 12781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8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Giulia Rossignolo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02</a:t>
                      </a:r>
                      <a:r>
                        <a:rPr lang="it-IT" sz="1800" baseline="0" dirty="0"/>
                        <a:t> 503 12771</a:t>
                      </a:r>
                      <a:endParaRPr lang="it-IT" sz="1800" dirty="0"/>
                    </a:p>
                  </a:txBody>
                  <a:tcPr marL="91432" marR="91432" marT="45724" marB="45724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89">
                <a:tc rowSpan="3">
                  <a:txBody>
                    <a:bodyPr/>
                    <a:lstStyle/>
                    <a:p>
                      <a:r>
                        <a:rPr lang="it-IT" sz="1800" b="1" dirty="0"/>
                        <a:t>SH</a:t>
                      </a:r>
                    </a:p>
                  </a:txBody>
                  <a:tcPr marL="91432" marR="91432" marT="45724" marB="4572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Deborah</a:t>
                      </a:r>
                      <a:r>
                        <a:rPr lang="it-IT" sz="1800" b="0" baseline="0" dirty="0">
                          <a:solidFill>
                            <a:schemeClr val="tx1"/>
                          </a:solidFill>
                        </a:rPr>
                        <a:t> De Luca</a:t>
                      </a:r>
                      <a:endParaRPr lang="it-IT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4" marB="4572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02 503 12737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8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Carolina Greco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02 503 12846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013908"/>
                  </a:ext>
                </a:extLst>
              </a:tr>
              <a:tr h="36578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C00000"/>
                          </a:solidFill>
                        </a:rPr>
                        <a:t>Tomaso</a:t>
                      </a:r>
                      <a:r>
                        <a:rPr lang="it-IT" sz="1800" b="1" baseline="0" dirty="0">
                          <a:solidFill>
                            <a:srgbClr val="C00000"/>
                          </a:solidFill>
                        </a:rPr>
                        <a:t> Perani</a:t>
                      </a:r>
                      <a:endParaRPr lang="it-IT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2" marR="91432" marT="45724" marB="45724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02 503 12776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465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Ufficio</a:t>
                      </a:r>
                      <a:r>
                        <a:rPr lang="it-IT" sz="1800" b="1" baseline="0" dirty="0">
                          <a:solidFill>
                            <a:schemeClr val="bg1"/>
                          </a:solidFill>
                        </a:rPr>
                        <a:t> LS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24" marB="4572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Vittoria</a:t>
                      </a:r>
                      <a:r>
                        <a:rPr lang="it-IT" sz="1800" b="1" baseline="0" dirty="0">
                          <a:solidFill>
                            <a:schemeClr val="bg1"/>
                          </a:solidFill>
                        </a:rPr>
                        <a:t> Mastromauro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24" marB="4572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02 503 12753</a:t>
                      </a:r>
                    </a:p>
                  </a:txBody>
                  <a:tcPr marL="91432" marR="91432" marT="45724" marB="45724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89">
                <a:tc rowSpan="4">
                  <a:txBody>
                    <a:bodyPr/>
                    <a:lstStyle/>
                    <a:p>
                      <a:r>
                        <a:rPr lang="it-IT" sz="1800" dirty="0"/>
                        <a:t>LS</a:t>
                      </a:r>
                    </a:p>
                  </a:txBody>
                  <a:tcPr marL="91432" marR="91432" marT="45724" marB="4572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Alice Barbaglio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02 503 12707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357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Luca Corno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02 503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8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Livio Mallia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02 503 12766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8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Roberta </a:t>
                      </a:r>
                      <a:r>
                        <a:rPr lang="it-IT" sz="1800" dirty="0" err="1"/>
                        <a:t>Palorini</a:t>
                      </a:r>
                      <a:endParaRPr lang="it-IT" sz="1800" dirty="0"/>
                    </a:p>
                  </a:txBody>
                  <a:tcPr marL="91432" marR="91432" marT="45724" marB="4572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02 503</a:t>
                      </a:r>
                    </a:p>
                  </a:txBody>
                  <a:tcPr marL="91432" marR="91432" marT="45724" marB="45724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420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20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83336" y="177968"/>
            <a:ext cx="617461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srgbClr val="C00000"/>
                </a:solidFill>
              </a:rPr>
              <a:t>New </a:t>
            </a:r>
            <a:r>
              <a:rPr lang="it-IT" sz="4000" b="1" dirty="0" err="1">
                <a:solidFill>
                  <a:srgbClr val="C00000"/>
                </a:solidFill>
              </a:rPr>
              <a:t>structure</a:t>
            </a:r>
            <a:r>
              <a:rPr lang="it-IT" sz="4000" b="1" dirty="0">
                <a:solidFill>
                  <a:srgbClr val="C00000"/>
                </a:solidFill>
              </a:rPr>
              <a:t>!</a:t>
            </a:r>
            <a:endParaRPr lang="it-IT" sz="4000" dirty="0">
              <a:solidFill>
                <a:srgbClr val="C0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4CEAC1-7F21-4032-AB25-6DD92ED08C72}"/>
              </a:ext>
            </a:extLst>
          </p:cNvPr>
          <p:cNvSpPr txBox="1"/>
          <p:nvPr/>
        </p:nvSpPr>
        <p:spPr>
          <a:xfrm>
            <a:off x="283336" y="4407877"/>
            <a:ext cx="8532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sole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dissemination</a:t>
            </a:r>
            <a:r>
              <a:rPr lang="it-IT" dirty="0"/>
              <a:t> and the </a:t>
            </a:r>
            <a:r>
              <a:rPr lang="it-IT" dirty="0" err="1"/>
              <a:t>communication</a:t>
            </a:r>
            <a:r>
              <a:rPr lang="it-IT" dirty="0"/>
              <a:t> </a:t>
            </a:r>
            <a:r>
              <a:rPr lang="it-IT" dirty="0" err="1"/>
              <a:t>sections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«One way, </a:t>
            </a:r>
            <a:r>
              <a:rPr lang="it-IT" dirty="0" err="1"/>
              <a:t>two</a:t>
            </a:r>
            <a:r>
              <a:rPr lang="it-IT" dirty="0"/>
              <a:t> way» </a:t>
            </a:r>
            <a:r>
              <a:rPr lang="it-IT" dirty="0" err="1"/>
              <a:t>section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Cariplo likes </a:t>
            </a:r>
            <a:r>
              <a:rPr lang="it-IT" dirty="0" err="1"/>
              <a:t>two</a:t>
            </a:r>
            <a:r>
              <a:rPr lang="it-IT" dirty="0"/>
              <a:t>-way </a:t>
            </a:r>
            <a:r>
              <a:rPr lang="it-IT" dirty="0" err="1"/>
              <a:t>communication</a:t>
            </a:r>
            <a:r>
              <a:rPr lang="it-IT" dirty="0"/>
              <a:t> actions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allow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to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engage</a:t>
            </a:r>
            <a:r>
              <a:rPr lang="it-IT" dirty="0"/>
              <a:t> with the public and </a:t>
            </a:r>
            <a:r>
              <a:rPr lang="it-IT" dirty="0" err="1"/>
              <a:t>give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direct</a:t>
            </a:r>
            <a:r>
              <a:rPr lang="it-IT" dirty="0"/>
              <a:t> feedback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78100A-925F-496F-A76C-A844E1946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37" t="36699" r="24016" b="43427"/>
          <a:stretch/>
        </p:blipFill>
        <p:spPr>
          <a:xfrm>
            <a:off x="479012" y="1305801"/>
            <a:ext cx="8185975" cy="201427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5706D79-92DB-4CF3-B957-7D7E7FAB8D41}"/>
              </a:ext>
            </a:extLst>
          </p:cNvPr>
          <p:cNvSpPr/>
          <p:nvPr/>
        </p:nvSpPr>
        <p:spPr>
          <a:xfrm>
            <a:off x="2571262" y="1789724"/>
            <a:ext cx="2282092" cy="2813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987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21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7426" y="0"/>
            <a:ext cx="5306096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 err="1">
                <a:solidFill>
                  <a:srgbClr val="C00000"/>
                </a:solidFill>
              </a:rPr>
              <a:t>Aims</a:t>
            </a:r>
            <a:endParaRPr lang="it-IT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57082" y="3441753"/>
            <a:ext cx="68901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Define</a:t>
            </a:r>
            <a:r>
              <a:rPr lang="it-IT" sz="2400" dirty="0"/>
              <a:t> the </a:t>
            </a:r>
            <a:r>
              <a:rPr lang="it-IT" sz="2400" dirty="0" err="1"/>
              <a:t>aim</a:t>
            </a:r>
            <a:r>
              <a:rPr lang="it-IT" sz="2400" dirty="0"/>
              <a:t> </a:t>
            </a:r>
            <a:r>
              <a:rPr lang="it-IT" sz="2400" dirty="0" err="1"/>
              <a:t>form</a:t>
            </a:r>
            <a:r>
              <a:rPr lang="it-IT" sz="2400" dirty="0"/>
              <a:t> </a:t>
            </a:r>
            <a:r>
              <a:rPr lang="it-IT" sz="2400" dirty="0" err="1"/>
              <a:t>each</a:t>
            </a:r>
            <a:r>
              <a:rPr lang="it-IT" sz="2400" dirty="0"/>
              <a:t>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aims</a:t>
            </a:r>
            <a:r>
              <a:rPr lang="it-IT" sz="2400" dirty="0"/>
              <a:t> are </a:t>
            </a:r>
            <a:r>
              <a:rPr lang="it-IT" sz="2400" dirty="0" err="1"/>
              <a:t>different</a:t>
            </a:r>
            <a:r>
              <a:rPr lang="it-IT" sz="2400" dirty="0"/>
              <a:t> from the </a:t>
            </a:r>
            <a:r>
              <a:rPr lang="it-IT" sz="2400" dirty="0" err="1"/>
              <a:t>scientific</a:t>
            </a:r>
            <a:r>
              <a:rPr lang="it-IT" sz="2400" dirty="0"/>
              <a:t> </a:t>
            </a:r>
            <a:r>
              <a:rPr lang="it-IT" sz="2400" dirty="0" err="1"/>
              <a:t>aims</a:t>
            </a:r>
            <a:r>
              <a:rPr lang="it-IT" sz="2400" dirty="0"/>
              <a:t> of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project</a:t>
            </a:r>
            <a:endParaRPr lang="it-IT" sz="2400" dirty="0"/>
          </a:p>
          <a:p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Aims</a:t>
            </a:r>
            <a:r>
              <a:rPr lang="it-IT" sz="2400" dirty="0"/>
              <a:t> </a:t>
            </a:r>
            <a:r>
              <a:rPr lang="it-IT" sz="2400" dirty="0" err="1"/>
              <a:t>should</a:t>
            </a:r>
            <a:r>
              <a:rPr lang="it-IT" sz="2400" dirty="0"/>
              <a:t> be SMART (</a:t>
            </a:r>
            <a:r>
              <a:rPr lang="it-IT" sz="2400" dirty="0" err="1"/>
              <a:t>Specific</a:t>
            </a:r>
            <a:r>
              <a:rPr lang="it-IT" sz="2400" dirty="0"/>
              <a:t>, </a:t>
            </a:r>
            <a:r>
              <a:rPr lang="it-IT" sz="2400" dirty="0" err="1"/>
              <a:t>Measurable</a:t>
            </a:r>
            <a:r>
              <a:rPr lang="it-IT" sz="2400" dirty="0"/>
              <a:t>, </a:t>
            </a:r>
            <a:r>
              <a:rPr lang="it-IT" sz="2400" dirty="0" err="1"/>
              <a:t>Achievable</a:t>
            </a:r>
            <a:r>
              <a:rPr lang="it-IT" sz="2400" dirty="0"/>
              <a:t>, </a:t>
            </a:r>
            <a:r>
              <a:rPr lang="it-IT" sz="2400" dirty="0" err="1"/>
              <a:t>Relevant</a:t>
            </a:r>
            <a:r>
              <a:rPr lang="it-IT" sz="2400" dirty="0"/>
              <a:t>, Time-</a:t>
            </a:r>
            <a:r>
              <a:rPr lang="it-IT" sz="2400" dirty="0" err="1"/>
              <a:t>bound</a:t>
            </a:r>
            <a:r>
              <a:rPr lang="it-IT" sz="2400" dirty="0"/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AE3A81-1D44-43AB-B0E0-4F4D80762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37" t="55673" r="23248" b="26763"/>
          <a:stretch/>
        </p:blipFill>
        <p:spPr>
          <a:xfrm>
            <a:off x="299001" y="1264882"/>
            <a:ext cx="8545998" cy="183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2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-106335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22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7426" y="0"/>
            <a:ext cx="5306096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srgbClr val="C00000"/>
                </a:solidFill>
              </a:rPr>
              <a:t>Targets</a:t>
            </a:r>
            <a:endParaRPr lang="it-IT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50143" y="3079145"/>
            <a:ext cx="8306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Targets are the people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want</a:t>
            </a:r>
            <a:r>
              <a:rPr lang="it-IT" sz="2400" dirty="0"/>
              <a:t> to </a:t>
            </a:r>
            <a:r>
              <a:rPr lang="it-IT" sz="2400" dirty="0" err="1"/>
              <a:t>engage</a:t>
            </a:r>
            <a:r>
              <a:rPr lang="it-IT" sz="2400" dirty="0"/>
              <a:t> in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communication</a:t>
            </a:r>
            <a:r>
              <a:rPr lang="it-IT" sz="2400" dirty="0"/>
              <a:t>/</a:t>
            </a:r>
            <a:r>
              <a:rPr lang="it-IT" sz="2400" dirty="0" err="1"/>
              <a:t>dissemination</a:t>
            </a:r>
            <a:r>
              <a:rPr lang="it-IT" sz="2400" dirty="0"/>
              <a:t>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Define</a:t>
            </a:r>
            <a:r>
              <a:rPr lang="it-IT" sz="2400" dirty="0"/>
              <a:t> </a:t>
            </a:r>
            <a:r>
              <a:rPr lang="it-IT" sz="2400" dirty="0" err="1"/>
              <a:t>them</a:t>
            </a:r>
            <a:r>
              <a:rPr lang="it-IT" sz="2400" dirty="0"/>
              <a:t> </a:t>
            </a:r>
            <a:r>
              <a:rPr lang="it-IT" sz="2400" dirty="0" err="1"/>
              <a:t>carefully</a:t>
            </a:r>
            <a:r>
              <a:rPr lang="it-IT" sz="2400" dirty="0"/>
              <a:t>: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might</a:t>
            </a:r>
            <a:r>
              <a:rPr lang="it-IT" sz="2400" dirty="0"/>
              <a:t> take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They</a:t>
            </a:r>
            <a:r>
              <a:rPr lang="it-IT" sz="2400" dirty="0"/>
              <a:t> are </a:t>
            </a:r>
            <a:r>
              <a:rPr lang="it-IT" sz="2400" dirty="0" err="1"/>
              <a:t>not</a:t>
            </a:r>
            <a:r>
              <a:rPr lang="it-IT" sz="2400" dirty="0"/>
              <a:t> just the people </a:t>
            </a:r>
            <a:r>
              <a:rPr lang="it-IT" sz="2400" dirty="0" err="1"/>
              <a:t>you</a:t>
            </a:r>
            <a:r>
              <a:rPr lang="it-IT" sz="2400" dirty="0"/>
              <a:t> talk to: </a:t>
            </a:r>
            <a:r>
              <a:rPr lang="it-IT" sz="2400" dirty="0" err="1"/>
              <a:t>they</a:t>
            </a:r>
            <a:r>
              <a:rPr lang="it-IT" sz="2400" dirty="0"/>
              <a:t> are the people </a:t>
            </a:r>
            <a:r>
              <a:rPr lang="it-IT" sz="2400" dirty="0" err="1"/>
              <a:t>you</a:t>
            </a:r>
            <a:r>
              <a:rPr lang="it-IT" sz="2400" dirty="0"/>
              <a:t> talk with.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Activities </a:t>
            </a:r>
            <a:r>
              <a:rPr lang="it-IT" sz="2400" dirty="0" err="1"/>
              <a:t>should</a:t>
            </a:r>
            <a:r>
              <a:rPr lang="it-IT" sz="2400" dirty="0"/>
              <a:t> be </a:t>
            </a:r>
            <a:r>
              <a:rPr lang="it-IT" sz="2400" dirty="0" err="1"/>
              <a:t>tailored</a:t>
            </a:r>
            <a:r>
              <a:rPr lang="it-IT" sz="2400" dirty="0"/>
              <a:t> on the target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319A388-CBA1-4772-AC0F-CFE7DE23C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93" t="35197" r="23761" b="49707"/>
          <a:stretch/>
        </p:blipFill>
        <p:spPr>
          <a:xfrm>
            <a:off x="112619" y="1179015"/>
            <a:ext cx="8781921" cy="164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65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23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44699" y="177968"/>
            <a:ext cx="6877318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srgbClr val="C00000"/>
                </a:solidFill>
              </a:rPr>
              <a:t>Message</a:t>
            </a:r>
            <a:endParaRPr lang="it-IT" sz="4000" dirty="0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9245" y="3253320"/>
            <a:ext cx="83583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Message </a:t>
            </a:r>
            <a:r>
              <a:rPr lang="it-IT" sz="2400" dirty="0" err="1"/>
              <a:t>is</a:t>
            </a:r>
            <a:r>
              <a:rPr lang="it-IT" sz="2400" dirty="0"/>
              <a:t> the key </a:t>
            </a:r>
            <a:r>
              <a:rPr lang="it-IT" sz="2400" dirty="0" err="1"/>
              <a:t>aspect</a:t>
            </a:r>
            <a:r>
              <a:rPr lang="it-IT" sz="2400" dirty="0"/>
              <a:t> of </a:t>
            </a:r>
            <a:r>
              <a:rPr lang="it-IT" sz="2400" dirty="0" err="1"/>
              <a:t>communication</a:t>
            </a:r>
            <a:r>
              <a:rPr lang="it-IT" sz="2400" dirty="0"/>
              <a:t>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What</a:t>
            </a:r>
            <a:r>
              <a:rPr lang="it-IT" sz="2400" dirty="0"/>
              <a:t> do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your</a:t>
            </a:r>
            <a:r>
              <a:rPr lang="it-IT" sz="2400" dirty="0"/>
              <a:t> target to know?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In </a:t>
            </a:r>
            <a:r>
              <a:rPr lang="it-IT" sz="2400" dirty="0" err="1"/>
              <a:t>what</a:t>
            </a:r>
            <a:r>
              <a:rPr lang="it-IT" sz="2400" dirty="0"/>
              <a:t> way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serves</a:t>
            </a:r>
            <a:r>
              <a:rPr lang="it-IT" sz="2400" dirty="0"/>
              <a:t> the </a:t>
            </a:r>
            <a:r>
              <a:rPr lang="it-IT" sz="2400" dirty="0" err="1"/>
              <a:t>aim</a:t>
            </a:r>
            <a:r>
              <a:rPr lang="it-IT" sz="2400" dirty="0"/>
              <a:t> of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communication</a:t>
            </a:r>
            <a:r>
              <a:rPr lang="it-IT" sz="2400" dirty="0"/>
              <a:t> </a:t>
            </a:r>
            <a:r>
              <a:rPr lang="it-IT" sz="2400" dirty="0" err="1"/>
              <a:t>acritivity</a:t>
            </a:r>
            <a:r>
              <a:rPr lang="it-IT" sz="2400" dirty="0"/>
              <a:t>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523944-D131-4F12-918D-497D2F486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0" t="45544" r="23590" b="39360"/>
          <a:stretch/>
        </p:blipFill>
        <p:spPr>
          <a:xfrm>
            <a:off x="244698" y="1230832"/>
            <a:ext cx="8872119" cy="16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11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-160303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24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7426" y="0"/>
            <a:ext cx="5306096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srgbClr val="C00000"/>
                </a:solidFill>
              </a:rPr>
              <a:t>Tools</a:t>
            </a:r>
            <a:endParaRPr lang="it-IT" sz="4000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75763" y="3374265"/>
            <a:ext cx="75341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means</a:t>
            </a:r>
            <a:r>
              <a:rPr lang="it-IT" sz="2400" dirty="0"/>
              <a:t> of </a:t>
            </a:r>
            <a:r>
              <a:rPr lang="it-IT" sz="2400" dirty="0" err="1"/>
              <a:t>communication</a:t>
            </a:r>
            <a:r>
              <a:rPr lang="it-IT" sz="2400" dirty="0"/>
              <a:t> are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going</a:t>
            </a:r>
            <a:r>
              <a:rPr lang="it-IT" sz="2400" dirty="0"/>
              <a:t> to use?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Do </a:t>
            </a:r>
            <a:r>
              <a:rPr lang="it-IT" sz="2400" dirty="0" err="1"/>
              <a:t>they</a:t>
            </a:r>
            <a:r>
              <a:rPr lang="it-IT" sz="2400" dirty="0"/>
              <a:t> match the target audience?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Are </a:t>
            </a:r>
            <a:r>
              <a:rPr lang="it-IT" sz="2400" dirty="0" err="1"/>
              <a:t>they</a:t>
            </a:r>
            <a:r>
              <a:rPr lang="it-IT" sz="2400" dirty="0"/>
              <a:t> in line with the </a:t>
            </a:r>
            <a:r>
              <a:rPr lang="it-IT" sz="2400" dirty="0" err="1"/>
              <a:t>aims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set?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EFEAE75-C136-4452-AD8B-9C41B7654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78" t="47981" r="23334" b="34839"/>
          <a:stretch/>
        </p:blipFill>
        <p:spPr>
          <a:xfrm>
            <a:off x="287285" y="1211297"/>
            <a:ext cx="8856715" cy="187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37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25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14288"/>
            <a:ext cx="8428038" cy="9202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srgbClr val="C00000"/>
                </a:solidFill>
              </a:rPr>
              <a:t>Monitoring</a:t>
            </a:r>
            <a:endParaRPr lang="it-IT" sz="4000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79549" y="3129566"/>
            <a:ext cx="8139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Monitor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vital</a:t>
            </a:r>
            <a:r>
              <a:rPr lang="it-IT" sz="2400" dirty="0"/>
              <a:t> part of a </a:t>
            </a:r>
            <a:r>
              <a:rPr lang="it-IT" sz="2400" dirty="0" err="1"/>
              <a:t>communication</a:t>
            </a:r>
            <a:r>
              <a:rPr lang="it-IT" sz="2400" dirty="0"/>
              <a:t> </a:t>
            </a:r>
            <a:r>
              <a:rPr lang="it-IT" sz="2400" dirty="0" err="1"/>
              <a:t>strategy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Evaluation i </a:t>
            </a:r>
            <a:r>
              <a:rPr lang="it-IT" sz="2400" dirty="0" err="1"/>
              <a:t>easier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set SMART </a:t>
            </a:r>
            <a:r>
              <a:rPr lang="it-IT" sz="2400" dirty="0" err="1"/>
              <a:t>aims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Choose</a:t>
            </a:r>
            <a:r>
              <a:rPr lang="it-IT" sz="2400" dirty="0"/>
              <a:t> </a:t>
            </a:r>
            <a:r>
              <a:rPr lang="it-IT" sz="2400" dirty="0" err="1"/>
              <a:t>significant</a:t>
            </a:r>
            <a:r>
              <a:rPr lang="it-IT" sz="2400" dirty="0"/>
              <a:t> </a:t>
            </a:r>
            <a:r>
              <a:rPr lang="it-IT" sz="2400" dirty="0" err="1"/>
              <a:t>indicators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Choose</a:t>
            </a:r>
            <a:r>
              <a:rPr lang="it-IT" sz="2400" dirty="0"/>
              <a:t> </a:t>
            </a:r>
            <a:r>
              <a:rPr lang="it-IT" sz="2400" dirty="0" err="1"/>
              <a:t>indicators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within</a:t>
            </a:r>
            <a:r>
              <a:rPr lang="it-IT" sz="2400" dirty="0"/>
              <a:t> </a:t>
            </a:r>
            <a:r>
              <a:rPr lang="it-IT" sz="2400" dirty="0" err="1"/>
              <a:t>your</a:t>
            </a:r>
            <a:r>
              <a:rPr lang="it-IT" sz="2400" dirty="0"/>
              <a:t> control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0E99FC-E577-4936-8F0D-F1317EC71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20" t="37340" r="24274" b="45609"/>
          <a:stretch/>
        </p:blipFill>
        <p:spPr>
          <a:xfrm>
            <a:off x="365787" y="1250462"/>
            <a:ext cx="8412425" cy="180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88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06" y="-134113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26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28789" y="91561"/>
            <a:ext cx="510003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srgbClr val="C00000"/>
                </a:solidFill>
              </a:rPr>
              <a:t>Timeline</a:t>
            </a:r>
            <a:r>
              <a:rPr lang="it-IT" sz="4000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72732" y="3517888"/>
            <a:ext cx="75985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your</a:t>
            </a:r>
            <a:r>
              <a:rPr lang="it-IT" sz="2000" dirty="0"/>
              <a:t> </a:t>
            </a:r>
            <a:r>
              <a:rPr lang="it-IT" sz="2000" dirty="0" err="1"/>
              <a:t>activities</a:t>
            </a:r>
            <a:r>
              <a:rPr lang="it-IT" sz="2000" dirty="0"/>
              <a:t> </a:t>
            </a:r>
            <a:r>
              <a:rPr lang="it-IT" sz="2000" dirty="0" err="1"/>
              <a:t>need</a:t>
            </a:r>
            <a:r>
              <a:rPr lang="it-IT" sz="2000" dirty="0"/>
              <a:t> to </a:t>
            </a:r>
            <a:r>
              <a:rPr lang="it-IT" sz="2000" dirty="0" err="1"/>
              <a:t>fall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the life of </a:t>
            </a:r>
            <a:r>
              <a:rPr lang="it-IT" sz="2000" dirty="0" err="1"/>
              <a:t>your</a:t>
            </a:r>
            <a:r>
              <a:rPr lang="it-IT" sz="2000" dirty="0"/>
              <a:t> </a:t>
            </a:r>
            <a:r>
              <a:rPr lang="it-IT" sz="2000" dirty="0" err="1"/>
              <a:t>project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Start from the </a:t>
            </a:r>
            <a:r>
              <a:rPr lang="it-IT" sz="2000" dirty="0" err="1"/>
              <a:t>beginning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Distribute</a:t>
            </a:r>
            <a:r>
              <a:rPr lang="it-IT" sz="2000" dirty="0"/>
              <a:t> </a:t>
            </a:r>
            <a:r>
              <a:rPr lang="it-IT" sz="2000" dirty="0" err="1"/>
              <a:t>them</a:t>
            </a:r>
            <a:r>
              <a:rPr lang="it-IT" sz="2000" dirty="0"/>
              <a:t> </a:t>
            </a:r>
            <a:r>
              <a:rPr lang="it-IT" sz="2000" dirty="0" err="1"/>
              <a:t>wisely</a:t>
            </a:r>
            <a:r>
              <a:rPr lang="it-IT" sz="2000" dirty="0"/>
              <a:t> and </a:t>
            </a:r>
            <a:r>
              <a:rPr lang="it-IT" sz="2000" dirty="0" err="1"/>
              <a:t>according</a:t>
            </a:r>
            <a:r>
              <a:rPr lang="it-IT" sz="2000" dirty="0"/>
              <a:t> to the </a:t>
            </a:r>
            <a:r>
              <a:rPr lang="it-IT" sz="2000" dirty="0" err="1"/>
              <a:t>project’s</a:t>
            </a:r>
            <a:r>
              <a:rPr lang="it-IT" sz="2000" dirty="0"/>
              <a:t> </a:t>
            </a:r>
            <a:r>
              <a:rPr lang="it-IT" sz="2000" dirty="0" err="1"/>
              <a:t>needs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Maybe</a:t>
            </a:r>
            <a:r>
              <a:rPr lang="it-IT" sz="2000" dirty="0"/>
              <a:t> a </a:t>
            </a:r>
            <a:r>
              <a:rPr lang="it-IT" sz="2000" dirty="0" err="1"/>
              <a:t>table</a:t>
            </a:r>
            <a:r>
              <a:rPr lang="it-IT" sz="2000" dirty="0"/>
              <a:t> (</a:t>
            </a:r>
            <a:r>
              <a:rPr lang="it-IT" sz="2000" dirty="0" err="1"/>
              <a:t>Gantt</a:t>
            </a:r>
            <a:r>
              <a:rPr lang="it-IT" sz="2000" dirty="0"/>
              <a:t> chart) and/or a narrative.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D0A7D1-AE54-4A9D-B9DE-6315C2750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0" t="45802" r="23847" b="34840"/>
          <a:stretch/>
        </p:blipFill>
        <p:spPr>
          <a:xfrm>
            <a:off x="188559" y="1149988"/>
            <a:ext cx="8881021" cy="214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10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97C61-0997-4061-A610-BDC5BEC6CFC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80899" name="Rettangolo 6"/>
          <p:cNvSpPr>
            <a:spLocks noChangeArrowheads="1"/>
          </p:cNvSpPr>
          <p:nvPr/>
        </p:nvSpPr>
        <p:spPr bwMode="auto">
          <a:xfrm>
            <a:off x="728662" y="696426"/>
            <a:ext cx="76866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6000" b="1" dirty="0" err="1">
                <a:solidFill>
                  <a:srgbClr val="C00000"/>
                </a:solidFill>
              </a:rPr>
              <a:t>What</a:t>
            </a:r>
            <a:r>
              <a:rPr lang="it-IT" altLang="en-US" sz="6000" b="1" dirty="0">
                <a:solidFill>
                  <a:srgbClr val="C00000"/>
                </a:solidFill>
              </a:rPr>
              <a:t> do I </a:t>
            </a:r>
            <a:r>
              <a:rPr lang="it-IT" altLang="en-US" sz="6000" b="1" dirty="0" err="1">
                <a:solidFill>
                  <a:srgbClr val="C00000"/>
                </a:solidFill>
              </a:rPr>
              <a:t>need</a:t>
            </a:r>
            <a:r>
              <a:rPr lang="it-IT" altLang="en-US" sz="6000" b="1" dirty="0">
                <a:solidFill>
                  <a:srgbClr val="C00000"/>
                </a:solidFill>
              </a:rPr>
              <a:t> to </a:t>
            </a:r>
            <a:r>
              <a:rPr lang="it-IT" altLang="en-US" sz="6000" b="1" dirty="0" err="1">
                <a:solidFill>
                  <a:srgbClr val="C00000"/>
                </a:solidFill>
              </a:rPr>
              <a:t>communicate</a:t>
            </a:r>
            <a:r>
              <a:rPr lang="it-IT" altLang="en-US" sz="6000" b="1" dirty="0">
                <a:solidFill>
                  <a:srgbClr val="C00000"/>
                </a:solidFill>
              </a:rPr>
              <a:t> </a:t>
            </a:r>
            <a:r>
              <a:rPr lang="it-IT" altLang="en-US" sz="6000" b="1" dirty="0" err="1">
                <a:solidFill>
                  <a:srgbClr val="C00000"/>
                </a:solidFill>
              </a:rPr>
              <a:t>my</a:t>
            </a:r>
            <a:r>
              <a:rPr lang="it-IT" altLang="en-US" sz="6000" b="1" dirty="0">
                <a:solidFill>
                  <a:srgbClr val="C00000"/>
                </a:solidFill>
              </a:rPr>
              <a:t> </a:t>
            </a:r>
            <a:r>
              <a:rPr lang="it-IT" altLang="en-US" sz="6000" b="1" dirty="0" err="1">
                <a:solidFill>
                  <a:srgbClr val="C00000"/>
                </a:solidFill>
              </a:rPr>
              <a:t>research</a:t>
            </a:r>
            <a:r>
              <a:rPr lang="it-IT" altLang="en-US" sz="60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8F9E6C-6525-4B9E-B9C4-BBCF1402E065}"/>
              </a:ext>
            </a:extLst>
          </p:cNvPr>
          <p:cNvSpPr txBox="1"/>
          <p:nvPr/>
        </p:nvSpPr>
        <p:spPr>
          <a:xfrm>
            <a:off x="812800" y="4196862"/>
            <a:ext cx="7760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Do I </a:t>
            </a:r>
            <a:r>
              <a:rPr lang="it-IT" sz="3600" dirty="0" err="1"/>
              <a:t>need</a:t>
            </a:r>
            <a:r>
              <a:rPr lang="it-IT" sz="3600" dirty="0"/>
              <a:t> just a </a:t>
            </a:r>
            <a:r>
              <a:rPr lang="it-IT" sz="3600" dirty="0" err="1"/>
              <a:t>series</a:t>
            </a:r>
            <a:r>
              <a:rPr lang="it-IT" sz="3600" dirty="0"/>
              <a:t> of actions or do I </a:t>
            </a:r>
            <a:r>
              <a:rPr lang="it-IT" sz="3600" dirty="0" err="1"/>
              <a:t>need</a:t>
            </a:r>
            <a:r>
              <a:rPr lang="it-IT" sz="3600" dirty="0"/>
              <a:t>…</a:t>
            </a:r>
          </a:p>
        </p:txBody>
      </p:sp>
      <p:pic>
        <p:nvPicPr>
          <p:cNvPr id="5" name="Immagine 12" descr="template-11.png">
            <a:extLst>
              <a:ext uri="{FF2B5EF4-FFF2-40B4-BE49-F238E27FC236}">
                <a16:creationId xmlns:a16="http://schemas.microsoft.com/office/drawing/2014/main" id="{6EFF9631-E73D-4083-AD0B-8A7F2D439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06" y="-134113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559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97C61-0997-4061-A610-BDC5BEC6CFCB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80899" name="Rettangolo 6"/>
          <p:cNvSpPr>
            <a:spLocks noChangeArrowheads="1"/>
          </p:cNvSpPr>
          <p:nvPr/>
        </p:nvSpPr>
        <p:spPr bwMode="auto">
          <a:xfrm>
            <a:off x="728662" y="777379"/>
            <a:ext cx="7686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6000" b="1">
                <a:solidFill>
                  <a:srgbClr val="C00000"/>
                </a:solidFill>
              </a:rPr>
              <a:t>A strategy!</a:t>
            </a:r>
            <a:endParaRPr lang="it-IT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ADDAC0-12EA-4263-B955-36E6C428D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" y="1869662"/>
            <a:ext cx="7840121" cy="4410068"/>
          </a:xfrm>
          <a:prstGeom prst="rect">
            <a:avLst/>
          </a:prstGeom>
        </p:spPr>
      </p:pic>
      <p:pic>
        <p:nvPicPr>
          <p:cNvPr id="5" name="Immagine 12" descr="template-11.png">
            <a:extLst>
              <a:ext uri="{FF2B5EF4-FFF2-40B4-BE49-F238E27FC236}">
                <a16:creationId xmlns:a16="http://schemas.microsoft.com/office/drawing/2014/main" id="{4A1C0055-DE75-44BB-94D1-B2F90FAE9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06" y="-134113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845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97C61-0997-4061-A610-BDC5BEC6CFCB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80899" name="Rettangolo 6"/>
          <p:cNvSpPr>
            <a:spLocks noChangeArrowheads="1"/>
          </p:cNvSpPr>
          <p:nvPr/>
        </p:nvSpPr>
        <p:spPr bwMode="auto">
          <a:xfrm>
            <a:off x="728662" y="777379"/>
            <a:ext cx="7686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3600" b="1" dirty="0">
                <a:solidFill>
                  <a:srgbClr val="C00000"/>
                </a:solidFill>
              </a:rPr>
              <a:t>A strategy!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3600" b="1" dirty="0">
                <a:solidFill>
                  <a:srgbClr val="C00000"/>
                </a:solidFill>
              </a:rPr>
              <a:t>In </a:t>
            </a:r>
            <a:r>
              <a:rPr lang="it-IT" altLang="en-US" sz="3600" b="1" dirty="0" err="1">
                <a:solidFill>
                  <a:srgbClr val="C00000"/>
                </a:solidFill>
              </a:rPr>
              <a:t>communication</a:t>
            </a:r>
            <a:r>
              <a:rPr lang="it-IT" altLang="en-US" sz="3600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87B7C64-F61E-4B18-AFC0-DCEBE220BA51}"/>
              </a:ext>
            </a:extLst>
          </p:cNvPr>
          <p:cNvSpPr txBox="1"/>
          <p:nvPr/>
        </p:nvSpPr>
        <p:spPr>
          <a:xfrm>
            <a:off x="167184" y="2756635"/>
            <a:ext cx="8809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A </a:t>
            </a:r>
            <a:r>
              <a:rPr lang="it-IT" sz="4400" dirty="0" err="1"/>
              <a:t>solid</a:t>
            </a:r>
            <a:r>
              <a:rPr lang="it-IT" sz="4400" dirty="0"/>
              <a:t> plan </a:t>
            </a:r>
            <a:r>
              <a:rPr lang="it-IT" sz="4400" dirty="0" err="1"/>
              <a:t>allow</a:t>
            </a:r>
            <a:r>
              <a:rPr lang="it-IT" sz="4400" dirty="0"/>
              <a:t> </a:t>
            </a:r>
            <a:r>
              <a:rPr lang="it-IT" sz="4400" dirty="0" err="1"/>
              <a:t>your</a:t>
            </a:r>
            <a:r>
              <a:rPr lang="it-IT" sz="4400" dirty="0"/>
              <a:t> </a:t>
            </a:r>
            <a:r>
              <a:rPr lang="it-IT" sz="4400" dirty="0" err="1"/>
              <a:t>piece</a:t>
            </a:r>
            <a:r>
              <a:rPr lang="it-IT" sz="4400" dirty="0"/>
              <a:t> of information to </a:t>
            </a:r>
            <a:r>
              <a:rPr lang="it-IT" sz="4400" dirty="0" err="1"/>
              <a:t>reach</a:t>
            </a:r>
            <a:r>
              <a:rPr lang="it-IT" sz="4400" dirty="0"/>
              <a:t> a </a:t>
            </a:r>
            <a:r>
              <a:rPr lang="it-IT" sz="4400" dirty="0" err="1"/>
              <a:t>relevant</a:t>
            </a:r>
            <a:r>
              <a:rPr lang="it-IT" sz="4400" dirty="0"/>
              <a:t> target in a </a:t>
            </a:r>
            <a:r>
              <a:rPr lang="it-IT" sz="4400" dirty="0" err="1"/>
              <a:t>significant</a:t>
            </a:r>
            <a:r>
              <a:rPr lang="it-IT" sz="4400" dirty="0"/>
              <a:t> </a:t>
            </a:r>
            <a:r>
              <a:rPr lang="it-IT" sz="4400" dirty="0" err="1"/>
              <a:t>significant</a:t>
            </a:r>
            <a:r>
              <a:rPr lang="it-IT" sz="4400" dirty="0"/>
              <a:t> way</a:t>
            </a:r>
          </a:p>
        </p:txBody>
      </p:sp>
      <p:pic>
        <p:nvPicPr>
          <p:cNvPr id="5" name="Immagine 12" descr="template-11.png">
            <a:extLst>
              <a:ext uri="{FF2B5EF4-FFF2-40B4-BE49-F238E27FC236}">
                <a16:creationId xmlns:a16="http://schemas.microsoft.com/office/drawing/2014/main" id="{4FBF62B9-C88D-41E5-A1AC-1AF5D507A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06" y="-134113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97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32" indent="-28574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3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81074" y="368490"/>
            <a:ext cx="8892588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4000" b="1" dirty="0" err="1">
                <a:solidFill>
                  <a:srgbClr val="C00000"/>
                </a:solidFill>
              </a:rPr>
              <a:t>Why</a:t>
            </a:r>
            <a:r>
              <a:rPr lang="it-IT" sz="4000" b="1" dirty="0">
                <a:solidFill>
                  <a:srgbClr val="C00000"/>
                </a:solidFill>
              </a:rPr>
              <a:t> do I </a:t>
            </a:r>
            <a:r>
              <a:rPr lang="it-IT" sz="4000" b="1" dirty="0" err="1">
                <a:solidFill>
                  <a:srgbClr val="C00000"/>
                </a:solidFill>
              </a:rPr>
              <a:t>need</a:t>
            </a:r>
            <a:r>
              <a:rPr lang="it-IT" sz="4000" b="1" dirty="0">
                <a:solidFill>
                  <a:srgbClr val="C00000"/>
                </a:solidFill>
              </a:rPr>
              <a:t> to 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4000" b="1" dirty="0" err="1">
                <a:solidFill>
                  <a:srgbClr val="C00000"/>
                </a:solidFill>
              </a:rPr>
              <a:t>communicate</a:t>
            </a:r>
            <a:r>
              <a:rPr lang="it-IT" sz="4000" b="1" dirty="0">
                <a:solidFill>
                  <a:srgbClr val="C00000"/>
                </a:solidFill>
              </a:rPr>
              <a:t> </a:t>
            </a:r>
            <a:r>
              <a:rPr lang="it-IT" sz="4000" b="1" dirty="0" err="1">
                <a:solidFill>
                  <a:srgbClr val="C00000"/>
                </a:solidFill>
              </a:rPr>
              <a:t>my</a:t>
            </a:r>
            <a:r>
              <a:rPr lang="it-IT" sz="4000" b="1" dirty="0">
                <a:solidFill>
                  <a:srgbClr val="C00000"/>
                </a:solidFill>
              </a:rPr>
              <a:t> </a:t>
            </a:r>
            <a:r>
              <a:rPr lang="it-IT" sz="4000" b="1" dirty="0" err="1">
                <a:solidFill>
                  <a:srgbClr val="C00000"/>
                </a:solidFill>
              </a:rPr>
              <a:t>research</a:t>
            </a:r>
            <a:r>
              <a:rPr lang="it-IT" sz="4000" b="1" dirty="0">
                <a:solidFill>
                  <a:srgbClr val="C00000"/>
                </a:solidFill>
              </a:rPr>
              <a:t>?</a:t>
            </a:r>
            <a:endParaRPr lang="it-IT" sz="4000" dirty="0">
              <a:solidFill>
                <a:srgbClr val="C00000"/>
              </a:solidFill>
            </a:endParaRPr>
          </a:p>
        </p:txBody>
      </p:sp>
      <p:pic>
        <p:nvPicPr>
          <p:cNvPr id="5" name="Immagine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63EBDC7D-A6C2-4958-ACB0-B5F4B5B17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532970"/>
            <a:ext cx="6063423" cy="3438653"/>
          </a:xfrm>
          <a:prstGeom prst="rect">
            <a:avLst/>
          </a:prstGeom>
        </p:spPr>
      </p:pic>
      <p:pic>
        <p:nvPicPr>
          <p:cNvPr id="6" name="Immagine 12" descr="template-11.png">
            <a:extLst>
              <a:ext uri="{FF2B5EF4-FFF2-40B4-BE49-F238E27FC236}">
                <a16:creationId xmlns:a16="http://schemas.microsoft.com/office/drawing/2014/main" id="{261CF33F-BC77-4635-939F-52B0971A7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382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97C61-0997-4061-A610-BDC5BEC6CFCB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80899" name="Rettangolo 6"/>
          <p:cNvSpPr>
            <a:spLocks noChangeArrowheads="1"/>
          </p:cNvSpPr>
          <p:nvPr/>
        </p:nvSpPr>
        <p:spPr bwMode="auto">
          <a:xfrm>
            <a:off x="728662" y="777379"/>
            <a:ext cx="7686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3600" b="1" dirty="0">
                <a:solidFill>
                  <a:srgbClr val="C00000"/>
                </a:solidFill>
              </a:rPr>
              <a:t>A strategy!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3600" b="1" dirty="0">
                <a:solidFill>
                  <a:srgbClr val="C00000"/>
                </a:solidFill>
              </a:rPr>
              <a:t>In </a:t>
            </a:r>
            <a:r>
              <a:rPr lang="it-IT" altLang="en-US" sz="3600" b="1" dirty="0" err="1">
                <a:solidFill>
                  <a:srgbClr val="C00000"/>
                </a:solidFill>
              </a:rPr>
              <a:t>communication</a:t>
            </a:r>
            <a:r>
              <a:rPr lang="it-IT" altLang="en-US" sz="3600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87B7C64-F61E-4B18-AFC0-DCEBE220BA51}"/>
              </a:ext>
            </a:extLst>
          </p:cNvPr>
          <p:cNvSpPr txBox="1"/>
          <p:nvPr/>
        </p:nvSpPr>
        <p:spPr>
          <a:xfrm>
            <a:off x="167184" y="2651078"/>
            <a:ext cx="8809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A </a:t>
            </a:r>
            <a:r>
              <a:rPr lang="it-IT" sz="4400" dirty="0" err="1"/>
              <a:t>solid</a:t>
            </a:r>
            <a:r>
              <a:rPr lang="it-IT" sz="4400" dirty="0"/>
              <a:t> </a:t>
            </a:r>
            <a:r>
              <a:rPr lang="it-IT" sz="4400" b="1" dirty="0">
                <a:solidFill>
                  <a:srgbClr val="C00000"/>
                </a:solidFill>
              </a:rPr>
              <a:t>plan</a:t>
            </a:r>
            <a:r>
              <a:rPr lang="it-IT" sz="4400" dirty="0"/>
              <a:t> </a:t>
            </a:r>
            <a:r>
              <a:rPr lang="it-IT" sz="4400" dirty="0" err="1"/>
              <a:t>allow</a:t>
            </a:r>
            <a:r>
              <a:rPr lang="it-IT" sz="4400" dirty="0"/>
              <a:t> </a:t>
            </a:r>
            <a:r>
              <a:rPr lang="it-IT" sz="4400" dirty="0" err="1"/>
              <a:t>your</a:t>
            </a:r>
            <a:r>
              <a:rPr lang="it-IT" sz="4400" dirty="0"/>
              <a:t> </a:t>
            </a:r>
            <a:r>
              <a:rPr lang="it-IT" sz="4400" dirty="0" err="1"/>
              <a:t>piece</a:t>
            </a:r>
            <a:r>
              <a:rPr lang="it-IT" sz="4400" dirty="0"/>
              <a:t> of </a:t>
            </a:r>
            <a:r>
              <a:rPr lang="it-IT" sz="4400" b="1" dirty="0">
                <a:solidFill>
                  <a:srgbClr val="C00000"/>
                </a:solidFill>
              </a:rPr>
              <a:t>information</a:t>
            </a:r>
            <a:r>
              <a:rPr lang="it-IT" sz="4400" dirty="0"/>
              <a:t> to </a:t>
            </a:r>
            <a:r>
              <a:rPr lang="it-IT" sz="4400" dirty="0" err="1"/>
              <a:t>reach</a:t>
            </a:r>
            <a:r>
              <a:rPr lang="it-IT" sz="4400" dirty="0"/>
              <a:t> a </a:t>
            </a:r>
            <a:r>
              <a:rPr lang="it-IT" sz="4400" dirty="0" err="1"/>
              <a:t>relevant</a:t>
            </a:r>
            <a:r>
              <a:rPr lang="it-IT" sz="4400" dirty="0"/>
              <a:t> </a:t>
            </a:r>
            <a:r>
              <a:rPr lang="it-IT" sz="4400" b="1" dirty="0">
                <a:solidFill>
                  <a:srgbClr val="C00000"/>
                </a:solidFill>
              </a:rPr>
              <a:t>target</a:t>
            </a:r>
            <a:r>
              <a:rPr lang="it-IT" sz="4400" dirty="0"/>
              <a:t> in a </a:t>
            </a:r>
            <a:r>
              <a:rPr lang="it-IT" sz="4400" b="1" dirty="0" err="1">
                <a:solidFill>
                  <a:srgbClr val="C00000"/>
                </a:solidFill>
              </a:rPr>
              <a:t>significant</a:t>
            </a:r>
            <a:r>
              <a:rPr lang="it-IT" sz="4400" dirty="0"/>
              <a:t> way</a:t>
            </a:r>
          </a:p>
        </p:txBody>
      </p:sp>
      <p:pic>
        <p:nvPicPr>
          <p:cNvPr id="5" name="Immagine 12" descr="template-11.png">
            <a:extLst>
              <a:ext uri="{FF2B5EF4-FFF2-40B4-BE49-F238E27FC236}">
                <a16:creationId xmlns:a16="http://schemas.microsoft.com/office/drawing/2014/main" id="{36D8CBE5-2CC2-41BB-A8F9-2227D33C6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06" y="-134113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855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31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6062" y="12879"/>
            <a:ext cx="77273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 err="1">
                <a:solidFill>
                  <a:srgbClr val="C00000"/>
                </a:solidFill>
              </a:rPr>
              <a:t>Responsible</a:t>
            </a:r>
            <a:r>
              <a:rPr lang="it-IT" sz="4000" b="1" dirty="0">
                <a:solidFill>
                  <a:srgbClr val="C00000"/>
                </a:solidFill>
              </a:rPr>
              <a:t> Research and </a:t>
            </a:r>
            <a:r>
              <a:rPr lang="it-IT" sz="4000" b="1" dirty="0" err="1">
                <a:solidFill>
                  <a:srgbClr val="C00000"/>
                </a:solidFill>
              </a:rPr>
              <a:t>Innovation</a:t>
            </a:r>
            <a:r>
              <a:rPr lang="it-IT" sz="4000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4" name="Rettangolo 3"/>
          <p:cNvSpPr/>
          <p:nvPr/>
        </p:nvSpPr>
        <p:spPr>
          <a:xfrm>
            <a:off x="206063" y="4024183"/>
            <a:ext cx="87569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44444"/>
                </a:solidFill>
                <a:latin typeface="Verdana" panose="020B0604030504040204" pitchFamily="34" charset="0"/>
              </a:rPr>
              <a:t>Responsible Research and Innovation (RRI) implies that societal actors (researchers, citizens, policy makers, business, third sector </a:t>
            </a:r>
            <a:r>
              <a:rPr lang="en-US" dirty="0" err="1">
                <a:solidFill>
                  <a:srgbClr val="444444"/>
                </a:solidFill>
                <a:latin typeface="Verdana" panose="020B0604030504040204" pitchFamily="34" charset="0"/>
              </a:rPr>
              <a:t>organisations</a:t>
            </a:r>
            <a:r>
              <a:rPr lang="en-US" dirty="0">
                <a:solidFill>
                  <a:srgbClr val="444444"/>
                </a:solidFill>
                <a:latin typeface="Verdana" panose="020B0604030504040204" pitchFamily="34" charset="0"/>
              </a:rPr>
              <a:t>, etc.) work together during the whole research and innovation process in order to better align both the process and its outcomes with the values, needs and expectations of society.</a:t>
            </a:r>
          </a:p>
          <a:p>
            <a:endParaRPr lang="en-US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r>
              <a:rPr lang="it-IT" sz="1200" dirty="0"/>
              <a:t>https://ec.europa.eu/programmes/horizon2020/en/h2020-section/responsible-research-innovation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A0D8F5F-3F17-4207-99B8-D699A36EC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9" t="34006" r="22735" b="45610"/>
          <a:stretch/>
        </p:blipFill>
        <p:spPr>
          <a:xfrm>
            <a:off x="206062" y="1384479"/>
            <a:ext cx="8436459" cy="206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38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000" y="1449753"/>
            <a:ext cx="8253046" cy="409916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9431" y="241618"/>
            <a:ext cx="5012508" cy="62565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4000" b="1" spc="-4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sz="4000" b="1" spc="-2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C00000"/>
                </a:solidFill>
                <a:latin typeface="Calibri"/>
                <a:cs typeface="Calibri"/>
              </a:rPr>
              <a:t>RRI </a:t>
            </a:r>
            <a:r>
              <a:rPr sz="4000" b="1" spc="-4" dirty="0">
                <a:solidFill>
                  <a:srgbClr val="C00000"/>
                </a:solidFill>
                <a:latin typeface="Calibri"/>
                <a:cs typeface="Calibri"/>
              </a:rPr>
              <a:t>landscape</a:t>
            </a:r>
            <a:endParaRPr sz="4000" b="1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69581" y="3240372"/>
            <a:ext cx="604838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b="1" dirty="0">
                <a:solidFill>
                  <a:srgbClr val="C00000"/>
                </a:solidFill>
                <a:latin typeface="Calibri"/>
                <a:cs typeface="Calibri"/>
              </a:rPr>
              <a:t>RRI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E8C34EF-36C4-414E-AE26-6C951B7B42F5}"/>
              </a:ext>
            </a:extLst>
          </p:cNvPr>
          <p:cNvSpPr/>
          <p:nvPr/>
        </p:nvSpPr>
        <p:spPr>
          <a:xfrm>
            <a:off x="7237046" y="78154"/>
            <a:ext cx="1758462" cy="1070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12" descr="template-11.png">
            <a:extLst>
              <a:ext uri="{FF2B5EF4-FFF2-40B4-BE49-F238E27FC236}">
                <a16:creationId xmlns:a16="http://schemas.microsoft.com/office/drawing/2014/main" id="{3E398A82-1A36-4B40-9B7D-792579143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-42754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3427" y="5846827"/>
            <a:ext cx="1232355" cy="2030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406" y="1773122"/>
            <a:ext cx="8682892" cy="292634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lnSpc>
                <a:spcPts val="1781"/>
              </a:lnSpc>
              <a:spcBef>
                <a:spcPts val="71"/>
              </a:spcBef>
            </a:pP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In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practice,</a:t>
            </a:r>
            <a:r>
              <a:rPr sz="2400" spc="8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RRI</a:t>
            </a:r>
            <a:r>
              <a:rPr sz="2400" spc="19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consists</a:t>
            </a:r>
            <a:r>
              <a:rPr sz="2400" spc="15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of</a:t>
            </a:r>
            <a:r>
              <a:rPr sz="2400" spc="15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designing</a:t>
            </a:r>
            <a:r>
              <a:rPr sz="2400" spc="11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and</a:t>
            </a:r>
            <a:r>
              <a:rPr sz="2400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implementing</a:t>
            </a:r>
            <a:r>
              <a:rPr sz="2400" spc="23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R&amp;I</a:t>
            </a:r>
            <a:r>
              <a:rPr sz="2400" spc="11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policy</a:t>
            </a:r>
            <a:endParaRPr sz="2400" dirty="0">
              <a:latin typeface="Calibri"/>
              <a:cs typeface="Calibri"/>
            </a:endParaRPr>
          </a:p>
          <a:p>
            <a:pPr marL="9525">
              <a:lnSpc>
                <a:spcPts val="1781"/>
              </a:lnSpc>
            </a:pP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that</a:t>
            </a:r>
            <a:r>
              <a:rPr sz="2400" spc="-26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will:</a:t>
            </a:r>
            <a:endParaRPr sz="2400" dirty="0">
              <a:latin typeface="Calibri"/>
              <a:cs typeface="Calibri"/>
            </a:endParaRPr>
          </a:p>
          <a:p>
            <a:pPr marL="224314" marR="357188" indent="-215265">
              <a:lnSpc>
                <a:spcPct val="80000"/>
              </a:lnSpc>
              <a:spcBef>
                <a:spcPts val="750"/>
              </a:spcBef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z="2400" spc="-11" dirty="0">
                <a:solidFill>
                  <a:srgbClr val="C00000"/>
                </a:solidFill>
                <a:latin typeface="Calibri"/>
                <a:cs typeface="Calibri"/>
              </a:rPr>
              <a:t>engage</a:t>
            </a:r>
            <a:r>
              <a:rPr sz="2400" spc="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C00000"/>
                </a:solidFill>
                <a:latin typeface="Calibri"/>
                <a:cs typeface="Calibri"/>
              </a:rPr>
              <a:t>society</a:t>
            </a:r>
            <a:r>
              <a:rPr sz="24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more</a:t>
            </a:r>
            <a:r>
              <a:rPr sz="2400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broadly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in</a:t>
            </a:r>
            <a:r>
              <a:rPr sz="2400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its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 research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 and</a:t>
            </a:r>
            <a:r>
              <a:rPr sz="2400" spc="-11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innovation </a:t>
            </a:r>
            <a:r>
              <a:rPr sz="2400" spc="-363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activities,</a:t>
            </a:r>
            <a:endParaRPr sz="2400" dirty="0">
              <a:latin typeface="Calibri"/>
              <a:cs typeface="Calibri"/>
            </a:endParaRPr>
          </a:p>
          <a:p>
            <a:pPr marL="224314" indent="-215265">
              <a:spcBef>
                <a:spcPts val="360"/>
              </a:spcBef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increase </a:t>
            </a:r>
            <a:r>
              <a:rPr sz="2400" spc="-4" dirty="0">
                <a:solidFill>
                  <a:srgbClr val="C00000"/>
                </a:solidFill>
                <a:latin typeface="Calibri"/>
                <a:cs typeface="Calibri"/>
              </a:rPr>
              <a:t>access</a:t>
            </a:r>
            <a:r>
              <a:rPr sz="2400" spc="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D3445"/>
                </a:solidFill>
                <a:latin typeface="Calibri"/>
                <a:cs typeface="Calibri"/>
              </a:rPr>
              <a:t>to</a:t>
            </a:r>
            <a:r>
              <a:rPr sz="2400" spc="8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scientific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 results,</a:t>
            </a:r>
            <a:endParaRPr sz="2400" dirty="0">
              <a:latin typeface="Calibri"/>
              <a:cs typeface="Calibri"/>
            </a:endParaRPr>
          </a:p>
          <a:p>
            <a:pPr marL="224314" marR="533876" indent="-215265">
              <a:lnSpc>
                <a:spcPts val="1583"/>
              </a:lnSpc>
              <a:spcBef>
                <a:spcPts val="735"/>
              </a:spcBef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ensure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C00000"/>
                </a:solidFill>
                <a:latin typeface="Calibri"/>
                <a:cs typeface="Calibri"/>
              </a:rPr>
              <a:t>gender</a:t>
            </a:r>
            <a:r>
              <a:rPr sz="2400" spc="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C00000"/>
                </a:solidFill>
                <a:latin typeface="Calibri"/>
                <a:cs typeface="Calibri"/>
              </a:rPr>
              <a:t>equality</a:t>
            </a:r>
            <a:r>
              <a:rPr sz="2400" spc="-15" dirty="0">
                <a:solidFill>
                  <a:srgbClr val="0D3445"/>
                </a:solidFill>
                <a:latin typeface="Calibri"/>
                <a:cs typeface="Calibri"/>
              </a:rPr>
              <a:t>,</a:t>
            </a:r>
            <a:r>
              <a:rPr sz="2400" spc="4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in</a:t>
            </a:r>
            <a:r>
              <a:rPr sz="2400" spc="-11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both</a:t>
            </a:r>
            <a:r>
              <a:rPr sz="2400" spc="8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the</a:t>
            </a:r>
            <a:r>
              <a:rPr sz="2400" spc="11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research</a:t>
            </a:r>
            <a:r>
              <a:rPr sz="2400" spc="-11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process</a:t>
            </a:r>
            <a:r>
              <a:rPr sz="2400" spc="4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and </a:t>
            </a:r>
            <a:r>
              <a:rPr sz="2400" spc="-360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research</a:t>
            </a:r>
            <a:r>
              <a:rPr sz="2400" spc="-15" dirty="0">
                <a:solidFill>
                  <a:srgbClr val="0D3445"/>
                </a:solidFill>
                <a:latin typeface="Calibri"/>
                <a:cs typeface="Calibri"/>
              </a:rPr>
              <a:t> content,</a:t>
            </a:r>
            <a:endParaRPr sz="2400" dirty="0">
              <a:latin typeface="Calibri"/>
              <a:cs typeface="Calibri"/>
            </a:endParaRPr>
          </a:p>
          <a:p>
            <a:pPr marL="224314" indent="-215265">
              <a:spcBef>
                <a:spcPts val="368"/>
              </a:spcBef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z="2400" spc="-23" dirty="0">
                <a:solidFill>
                  <a:srgbClr val="0D3445"/>
                </a:solidFill>
                <a:latin typeface="Calibri"/>
                <a:cs typeface="Calibri"/>
              </a:rPr>
              <a:t>take</a:t>
            </a:r>
            <a:r>
              <a:rPr sz="2400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D3445"/>
                </a:solidFill>
                <a:latin typeface="Calibri"/>
                <a:cs typeface="Calibri"/>
              </a:rPr>
              <a:t>into</a:t>
            </a:r>
            <a:r>
              <a:rPr sz="2400" spc="4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11" dirty="0">
                <a:solidFill>
                  <a:srgbClr val="0D3445"/>
                </a:solidFill>
                <a:latin typeface="Calibri"/>
                <a:cs typeface="Calibri"/>
              </a:rPr>
              <a:t>account</a:t>
            </a:r>
            <a:r>
              <a:rPr sz="2400" spc="11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the </a:t>
            </a:r>
            <a:r>
              <a:rPr sz="2400" spc="-8" dirty="0">
                <a:solidFill>
                  <a:srgbClr val="C00000"/>
                </a:solidFill>
                <a:latin typeface="Calibri"/>
                <a:cs typeface="Calibri"/>
              </a:rPr>
              <a:t>ethical</a:t>
            </a:r>
            <a:r>
              <a:rPr sz="2400" spc="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C00000"/>
                </a:solidFill>
                <a:latin typeface="Calibri"/>
                <a:cs typeface="Calibri"/>
              </a:rPr>
              <a:t>dimension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,</a:t>
            </a:r>
            <a:r>
              <a:rPr sz="2400" spc="4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and</a:t>
            </a:r>
            <a:endParaRPr sz="2400" dirty="0">
              <a:latin typeface="Calibri"/>
              <a:cs typeface="Calibri"/>
            </a:endParaRPr>
          </a:p>
          <a:p>
            <a:pPr marL="224314" indent="-215265">
              <a:spcBef>
                <a:spcPts val="360"/>
              </a:spcBef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z="2400" spc="-11" dirty="0">
                <a:solidFill>
                  <a:srgbClr val="0D3445"/>
                </a:solidFill>
                <a:latin typeface="Calibri"/>
                <a:cs typeface="Calibri"/>
              </a:rPr>
              <a:t>promote</a:t>
            </a:r>
            <a:r>
              <a:rPr sz="2400" spc="8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11" dirty="0">
                <a:solidFill>
                  <a:srgbClr val="0D3445"/>
                </a:solidFill>
                <a:latin typeface="Calibri"/>
                <a:cs typeface="Calibri"/>
              </a:rPr>
              <a:t>formal</a:t>
            </a:r>
            <a:r>
              <a:rPr sz="2400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0D3445"/>
                </a:solidFill>
                <a:latin typeface="Calibri"/>
                <a:cs typeface="Calibri"/>
              </a:rPr>
              <a:t>and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11" dirty="0">
                <a:solidFill>
                  <a:srgbClr val="0D3445"/>
                </a:solidFill>
                <a:latin typeface="Calibri"/>
                <a:cs typeface="Calibri"/>
              </a:rPr>
              <a:t>informal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C00000"/>
                </a:solidFill>
                <a:latin typeface="Calibri"/>
                <a:cs typeface="Calibri"/>
              </a:rPr>
              <a:t>science</a:t>
            </a:r>
            <a:r>
              <a:rPr sz="2400" spc="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srgbClr val="C00000"/>
                </a:solidFill>
                <a:latin typeface="Calibri"/>
                <a:cs typeface="Calibri"/>
              </a:rPr>
              <a:t>education</a:t>
            </a:r>
            <a:r>
              <a:rPr sz="2400" spc="-8" dirty="0">
                <a:solidFill>
                  <a:srgbClr val="0D3445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41451" y="5495285"/>
            <a:ext cx="4984909" cy="1827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125" i="1" spc="-4" dirty="0">
                <a:solidFill>
                  <a:srgbClr val="0D3445"/>
                </a:solidFill>
                <a:latin typeface="Calibri"/>
                <a:cs typeface="Calibri"/>
                <a:hlinkClick r:id="rId3"/>
              </a:rPr>
              <a:t>http://ec.europa.eu/programmes/horizon2020/en/h2020-section/science-and-society</a:t>
            </a:r>
            <a:endParaRPr sz="1125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5815" y="122421"/>
            <a:ext cx="5294854" cy="62517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4000" b="1" spc="-4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sz="4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C00000"/>
                </a:solidFill>
                <a:latin typeface="Calibri"/>
                <a:cs typeface="Calibri"/>
              </a:rPr>
              <a:t>6</a:t>
            </a:r>
            <a:r>
              <a:rPr sz="4000" b="1" spc="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b="1" spc="-15" dirty="0">
                <a:solidFill>
                  <a:srgbClr val="C00000"/>
                </a:solidFill>
                <a:latin typeface="Calibri"/>
                <a:cs typeface="Calibri"/>
              </a:rPr>
              <a:t>pillars</a:t>
            </a:r>
            <a:r>
              <a:rPr sz="4000" b="1" spc="-4" dirty="0">
                <a:solidFill>
                  <a:srgbClr val="C00000"/>
                </a:solidFill>
                <a:latin typeface="Calibri"/>
                <a:cs typeface="Calibri"/>
              </a:rPr>
              <a:t> of</a:t>
            </a:r>
            <a:r>
              <a:rPr sz="4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sz="4000" b="1" spc="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C00000"/>
                </a:solidFill>
                <a:latin typeface="Calibri"/>
                <a:cs typeface="Calibri"/>
              </a:rPr>
              <a:t>RRI</a:t>
            </a:r>
          </a:p>
        </p:txBody>
      </p:sp>
      <p:pic>
        <p:nvPicPr>
          <p:cNvPr id="6" name="Immagine 12" descr="template-11.png">
            <a:extLst>
              <a:ext uri="{FF2B5EF4-FFF2-40B4-BE49-F238E27FC236}">
                <a16:creationId xmlns:a16="http://schemas.microsoft.com/office/drawing/2014/main" id="{153AE7DE-4F9C-45DB-AFED-339366F1D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-42754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53742" y="6203431"/>
            <a:ext cx="550997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it-IT" sz="90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31109" y="1478811"/>
            <a:ext cx="3344228" cy="459292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indent="-215265">
              <a:spcBef>
                <a:spcPts val="75"/>
              </a:spcBef>
              <a:buFont typeface="Arial MT"/>
              <a:buChar char="•"/>
              <a:tabLst>
                <a:tab pos="224790" algn="l"/>
              </a:tabLst>
            </a:pPr>
            <a:r>
              <a:rPr sz="2700" spc="-4" dirty="0">
                <a:latin typeface="Calibri"/>
                <a:cs typeface="Calibri"/>
              </a:rPr>
              <a:t>ETHICS</a:t>
            </a:r>
            <a:endParaRPr lang="it-IT" sz="2700" spc="-4" dirty="0">
              <a:latin typeface="Calibri"/>
              <a:cs typeface="Calibri"/>
            </a:endParaRPr>
          </a:p>
          <a:p>
            <a:pPr marL="224314" indent="-215265">
              <a:spcBef>
                <a:spcPts val="75"/>
              </a:spcBef>
              <a:buFont typeface="Arial MT"/>
              <a:buChar char="•"/>
              <a:tabLst>
                <a:tab pos="224790" algn="l"/>
              </a:tabLst>
            </a:pPr>
            <a:endParaRPr sz="2700" dirty="0">
              <a:latin typeface="Calibri"/>
              <a:cs typeface="Calibri"/>
            </a:endParaRPr>
          </a:p>
          <a:p>
            <a:pPr marL="224314" indent="-215265">
              <a:buFont typeface="Arial MT"/>
              <a:buChar char="•"/>
              <a:tabLst>
                <a:tab pos="224790" algn="l"/>
              </a:tabLst>
            </a:pPr>
            <a:r>
              <a:rPr sz="2700" spc="-4" dirty="0">
                <a:latin typeface="Calibri"/>
                <a:cs typeface="Calibri"/>
              </a:rPr>
              <a:t>GENDER</a:t>
            </a:r>
            <a:r>
              <a:rPr sz="2700" spc="-15" dirty="0">
                <a:latin typeface="Calibri"/>
                <a:cs typeface="Calibri"/>
              </a:rPr>
              <a:t> EQUALITY</a:t>
            </a:r>
            <a:endParaRPr lang="it-IT" sz="2700" spc="-15" dirty="0">
              <a:latin typeface="Calibri"/>
              <a:cs typeface="Calibri"/>
            </a:endParaRPr>
          </a:p>
          <a:p>
            <a:pPr marL="224314" indent="-215265">
              <a:buFont typeface="Arial MT"/>
              <a:buChar char="•"/>
              <a:tabLst>
                <a:tab pos="224790" algn="l"/>
              </a:tabLst>
            </a:pPr>
            <a:endParaRPr sz="2700" dirty="0">
              <a:latin typeface="Calibri"/>
              <a:cs typeface="Calibri"/>
            </a:endParaRPr>
          </a:p>
          <a:p>
            <a:pPr marL="224314" indent="-215265">
              <a:buFont typeface="Arial MT"/>
              <a:buChar char="•"/>
              <a:tabLst>
                <a:tab pos="224790" algn="l"/>
              </a:tabLst>
            </a:pPr>
            <a:r>
              <a:rPr sz="2700" spc="-4" dirty="0">
                <a:latin typeface="Calibri"/>
                <a:cs typeface="Calibri"/>
              </a:rPr>
              <a:t>OPEN</a:t>
            </a:r>
            <a:r>
              <a:rPr sz="2700" spc="-23" dirty="0">
                <a:latin typeface="Calibri"/>
                <a:cs typeface="Calibri"/>
              </a:rPr>
              <a:t> </a:t>
            </a:r>
            <a:r>
              <a:rPr sz="2700" spc="-11" dirty="0">
                <a:latin typeface="Calibri"/>
                <a:cs typeface="Calibri"/>
              </a:rPr>
              <a:t>ACCESS</a:t>
            </a:r>
            <a:endParaRPr lang="it-IT" sz="2700" spc="-11" dirty="0">
              <a:latin typeface="Calibri"/>
              <a:cs typeface="Calibri"/>
            </a:endParaRPr>
          </a:p>
          <a:p>
            <a:pPr marL="224314" indent="-215265">
              <a:buFont typeface="Arial MT"/>
              <a:buChar char="•"/>
              <a:tabLst>
                <a:tab pos="224790" algn="l"/>
              </a:tabLst>
            </a:pPr>
            <a:endParaRPr sz="2700" dirty="0">
              <a:latin typeface="Calibri"/>
              <a:cs typeface="Calibri"/>
            </a:endParaRPr>
          </a:p>
          <a:p>
            <a:pPr marL="224314" indent="-215265">
              <a:buFont typeface="Arial MT"/>
              <a:buChar char="•"/>
              <a:tabLst>
                <a:tab pos="224790" algn="l"/>
              </a:tabLst>
            </a:pPr>
            <a:r>
              <a:rPr sz="2700" spc="-8" dirty="0">
                <a:latin typeface="Calibri"/>
                <a:cs typeface="Calibri"/>
              </a:rPr>
              <a:t>GOVERNANCE</a:t>
            </a:r>
            <a:endParaRPr lang="it-IT" sz="2700" spc="-8" dirty="0">
              <a:latin typeface="Calibri"/>
              <a:cs typeface="Calibri"/>
            </a:endParaRPr>
          </a:p>
          <a:p>
            <a:pPr marL="224314" indent="-215265">
              <a:buFont typeface="Arial MT"/>
              <a:buChar char="•"/>
              <a:tabLst>
                <a:tab pos="224790" algn="l"/>
              </a:tabLst>
            </a:pPr>
            <a:endParaRPr sz="2700" dirty="0">
              <a:latin typeface="Calibri"/>
              <a:cs typeface="Calibri"/>
            </a:endParaRPr>
          </a:p>
          <a:p>
            <a:pPr marL="224314" indent="-215265">
              <a:buFont typeface="Arial MT"/>
              <a:buChar char="•"/>
              <a:tabLst>
                <a:tab pos="224790" algn="l"/>
              </a:tabLst>
            </a:pPr>
            <a:r>
              <a:rPr sz="2700" spc="-4" dirty="0">
                <a:latin typeface="Calibri"/>
                <a:cs typeface="Calibri"/>
              </a:rPr>
              <a:t>PUBLIC</a:t>
            </a:r>
            <a:r>
              <a:rPr sz="2700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ENGAGEMENT</a:t>
            </a:r>
            <a:endParaRPr lang="it-IT" sz="2700" spc="-8" dirty="0">
              <a:latin typeface="Calibri"/>
              <a:cs typeface="Calibri"/>
            </a:endParaRPr>
          </a:p>
          <a:p>
            <a:pPr marL="224314" indent="-215265">
              <a:buFont typeface="Arial MT"/>
              <a:buChar char="•"/>
              <a:tabLst>
                <a:tab pos="224790" algn="l"/>
              </a:tabLst>
            </a:pPr>
            <a:endParaRPr sz="2700" dirty="0">
              <a:latin typeface="Calibri"/>
              <a:cs typeface="Calibri"/>
            </a:endParaRPr>
          </a:p>
          <a:p>
            <a:pPr marL="224314" indent="-215265">
              <a:spcBef>
                <a:spcPts val="4"/>
              </a:spcBef>
              <a:buFont typeface="Arial MT"/>
              <a:buChar char="•"/>
              <a:tabLst>
                <a:tab pos="224790" algn="l"/>
              </a:tabLst>
            </a:pPr>
            <a:r>
              <a:rPr sz="2700" spc="-4" dirty="0">
                <a:latin typeface="Calibri"/>
                <a:cs typeface="Calibri"/>
              </a:rPr>
              <a:t>SCIENCE</a:t>
            </a:r>
            <a:r>
              <a:rPr sz="2700" spc="8" dirty="0">
                <a:latin typeface="Calibri"/>
                <a:cs typeface="Calibri"/>
              </a:rPr>
              <a:t> </a:t>
            </a:r>
            <a:r>
              <a:rPr sz="2700" spc="-30" dirty="0">
                <a:latin typeface="Calibri"/>
                <a:cs typeface="Calibri"/>
              </a:rPr>
              <a:t>EDUCATION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13D719A-E42A-4BC4-BA39-DD91FD5CE921}"/>
              </a:ext>
            </a:extLst>
          </p:cNvPr>
          <p:cNvSpPr txBox="1">
            <a:spLocks/>
          </p:cNvSpPr>
          <p:nvPr/>
        </p:nvSpPr>
        <p:spPr>
          <a:xfrm>
            <a:off x="441581" y="474113"/>
            <a:ext cx="5294854" cy="62517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sz="4000" b="1" spc="-4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lang="en-US" sz="4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Calibri"/>
                <a:cs typeface="Calibri"/>
              </a:rPr>
              <a:t>6</a:t>
            </a:r>
            <a:r>
              <a:rPr lang="en-US" sz="4000" b="1" spc="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000" b="1" spc="-15" dirty="0">
                <a:solidFill>
                  <a:srgbClr val="C00000"/>
                </a:solidFill>
                <a:latin typeface="Calibri"/>
                <a:cs typeface="Calibri"/>
              </a:rPr>
              <a:t>pillars</a:t>
            </a:r>
            <a:r>
              <a:rPr lang="en-US" sz="4000" b="1" spc="-4" dirty="0">
                <a:solidFill>
                  <a:srgbClr val="C00000"/>
                </a:solidFill>
                <a:latin typeface="Calibri"/>
                <a:cs typeface="Calibri"/>
              </a:rPr>
              <a:t> of</a:t>
            </a:r>
            <a:r>
              <a:rPr lang="en-US" sz="4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lang="en-US" sz="4000" b="1" spc="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Calibri"/>
                <a:cs typeface="Calibri"/>
              </a:rPr>
              <a:t>RRI</a:t>
            </a:r>
          </a:p>
        </p:txBody>
      </p:sp>
      <p:pic>
        <p:nvPicPr>
          <p:cNvPr id="9" name="Immagine 12" descr="template-11.png">
            <a:extLst>
              <a:ext uri="{FF2B5EF4-FFF2-40B4-BE49-F238E27FC236}">
                <a16:creationId xmlns:a16="http://schemas.microsoft.com/office/drawing/2014/main" id="{43671C5F-10D1-476A-856D-A373B1B5DD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35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6062" y="12879"/>
            <a:ext cx="7727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C00000"/>
                </a:solidFill>
              </a:rPr>
              <a:t>Citizen Science: new feature</a:t>
            </a:r>
            <a:endParaRPr lang="it-IT" sz="4000" dirty="0">
              <a:solidFill>
                <a:srgbClr val="C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FB509C9-577E-49C7-9F6E-96B41BFC3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0" t="44263" r="20770" b="25480"/>
          <a:stretch/>
        </p:blipFill>
        <p:spPr>
          <a:xfrm>
            <a:off x="582734" y="1451104"/>
            <a:ext cx="8143631" cy="2864226"/>
          </a:xfrm>
          <a:prstGeom prst="rect">
            <a:avLst/>
          </a:prstGeom>
        </p:spPr>
      </p:pic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784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8DBC84-D448-4A82-9994-903ABEA4E332}"/>
              </a:ext>
            </a:extLst>
          </p:cNvPr>
          <p:cNvSpPr txBox="1"/>
          <p:nvPr/>
        </p:nvSpPr>
        <p:spPr>
          <a:xfrm>
            <a:off x="1341071" y="504567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https://eu-citizen.science/</a:t>
            </a:r>
          </a:p>
          <a:p>
            <a:endParaRPr lang="it-IT" sz="1800" dirty="0"/>
          </a:p>
          <a:p>
            <a:r>
              <a:rPr lang="it-IT" sz="1800" dirty="0"/>
              <a:t>https://www.zooniverse.org/</a:t>
            </a:r>
          </a:p>
        </p:txBody>
      </p:sp>
    </p:spTree>
    <p:extLst>
      <p:ext uri="{BB962C8B-B14F-4D97-AF65-F5344CB8AC3E}">
        <p14:creationId xmlns:p14="http://schemas.microsoft.com/office/powerpoint/2010/main" val="62062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6DE18129-06DF-42B6-A046-2716CC01FCE5}"/>
              </a:ext>
            </a:extLst>
          </p:cNvPr>
          <p:cNvCxnSpPr/>
          <p:nvPr/>
        </p:nvCxnSpPr>
        <p:spPr>
          <a:xfrm flipH="1">
            <a:off x="722313" y="5969000"/>
            <a:ext cx="7772400" cy="0"/>
          </a:xfrm>
          <a:prstGeom prst="line">
            <a:avLst/>
          </a:prstGeom>
          <a:ln>
            <a:solidFill>
              <a:srgbClr val="A3092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6499" name="Immagine 1">
            <a:extLst>
              <a:ext uri="{FF2B5EF4-FFF2-40B4-BE49-F238E27FC236}">
                <a16:creationId xmlns:a16="http://schemas.microsoft.com/office/drawing/2014/main" id="{09451472-CCB8-4C78-8D58-F3C0C741E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3403600"/>
            <a:ext cx="381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Immagine 12" descr="template-11.png">
            <a:extLst>
              <a:ext uri="{FF2B5EF4-FFF2-40B4-BE49-F238E27FC236}">
                <a16:creationId xmlns:a16="http://schemas.microsoft.com/office/drawing/2014/main" id="{FBA5DD25-B1D3-4065-BDB7-6814278503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Rettangolo 3">
            <a:extLst>
              <a:ext uri="{FF2B5EF4-FFF2-40B4-BE49-F238E27FC236}">
                <a16:creationId xmlns:a16="http://schemas.microsoft.com/office/drawing/2014/main" id="{3BF0C9AD-AE5B-45B2-98CA-D2CD2679D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377950"/>
            <a:ext cx="85407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/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Bookman Old Style" panose="02050604050505020204" pitchFamily="18" charset="0"/>
            </a:endParaRPr>
          </a:p>
        </p:txBody>
      </p:sp>
      <p:sp>
        <p:nvSpPr>
          <p:cNvPr id="20487" name="Rettangolo 3">
            <a:extLst>
              <a:ext uri="{FF2B5EF4-FFF2-40B4-BE49-F238E27FC236}">
                <a16:creationId xmlns:a16="http://schemas.microsoft.com/office/drawing/2014/main" id="{A49DD371-5F43-47ED-9E6F-359DE921F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1711582"/>
            <a:ext cx="7915275" cy="401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CITIZEN SCIENCE AS A RESEARCH TOOL AND SCIENTIFIC APPROACH</a:t>
            </a:r>
          </a:p>
        </p:txBody>
      </p:sp>
      <p:sp>
        <p:nvSpPr>
          <p:cNvPr id="47112" name="CasellaDiTesto 9">
            <a:extLst>
              <a:ext uri="{FF2B5EF4-FFF2-40B4-BE49-F238E27FC236}">
                <a16:creationId xmlns:a16="http://schemas.microsoft.com/office/drawing/2014/main" id="{B3152836-9F2F-43F9-B350-1A1B23426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241300"/>
            <a:ext cx="7556500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sz="4000" b="1" dirty="0">
                <a:solidFill>
                  <a:srgbClr val="C00000"/>
                </a:solidFill>
              </a:rPr>
              <a:t>Citizen Science: new feature</a:t>
            </a:r>
            <a:endParaRPr lang="it-IT" sz="4000" dirty="0">
              <a:solidFill>
                <a:srgbClr val="C00000"/>
              </a:solidFill>
            </a:endParaRPr>
          </a:p>
        </p:txBody>
      </p:sp>
      <p:pic>
        <p:nvPicPr>
          <p:cNvPr id="106504" name="Immagine 2">
            <a:extLst>
              <a:ext uri="{FF2B5EF4-FFF2-40B4-BE49-F238E27FC236}">
                <a16:creationId xmlns:a16="http://schemas.microsoft.com/office/drawing/2014/main" id="{4C89ED76-940C-41A2-BBC1-3F983EFB1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19" y="2418189"/>
            <a:ext cx="5683662" cy="341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C5CB813-4FC9-4EC5-A5A1-C775C6A5CA33}"/>
              </a:ext>
            </a:extLst>
          </p:cNvPr>
          <p:cNvCxnSpPr/>
          <p:nvPr/>
        </p:nvCxnSpPr>
        <p:spPr>
          <a:xfrm flipH="1">
            <a:off x="722313" y="5969000"/>
            <a:ext cx="7772400" cy="0"/>
          </a:xfrm>
          <a:prstGeom prst="line">
            <a:avLst/>
          </a:prstGeom>
          <a:ln>
            <a:solidFill>
              <a:srgbClr val="A3092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7523" name="Immagine 1">
            <a:extLst>
              <a:ext uri="{FF2B5EF4-FFF2-40B4-BE49-F238E27FC236}">
                <a16:creationId xmlns:a16="http://schemas.microsoft.com/office/drawing/2014/main" id="{600CD0D5-328D-4EAF-A983-E030D4F4E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3403600"/>
            <a:ext cx="381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Immagine 12" descr="template-11.png">
            <a:extLst>
              <a:ext uri="{FF2B5EF4-FFF2-40B4-BE49-F238E27FC236}">
                <a16:creationId xmlns:a16="http://schemas.microsoft.com/office/drawing/2014/main" id="{5B40AD53-C2E7-4DD3-88F1-0B58C4524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Rettangolo 3">
            <a:extLst>
              <a:ext uri="{FF2B5EF4-FFF2-40B4-BE49-F238E27FC236}">
                <a16:creationId xmlns:a16="http://schemas.microsoft.com/office/drawing/2014/main" id="{3293B19F-7608-4152-B606-07CCB8E37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377950"/>
            <a:ext cx="85407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/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Bookman Old Style" panose="02050604050505020204" pitchFamily="18" charset="0"/>
            </a:endParaRPr>
          </a:p>
        </p:txBody>
      </p:sp>
      <p:sp>
        <p:nvSpPr>
          <p:cNvPr id="20487" name="Rettangolo 3">
            <a:extLst>
              <a:ext uri="{FF2B5EF4-FFF2-40B4-BE49-F238E27FC236}">
                <a16:creationId xmlns:a16="http://schemas.microsoft.com/office/drawing/2014/main" id="{41335506-52D5-471F-B47B-BC896CDAB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946150"/>
            <a:ext cx="7915275" cy="5508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sz="2000" b="1" dirty="0">
                <a:solidFill>
                  <a:srgbClr val="000000"/>
                </a:solidFill>
                <a:latin typeface="+mj-lt"/>
              </a:rPr>
              <a:t>5 Cs </a:t>
            </a:r>
            <a:r>
              <a:rPr lang="it-IT" sz="2000" b="1" dirty="0" err="1">
                <a:solidFill>
                  <a:srgbClr val="000000"/>
                </a:solidFill>
                <a:latin typeface="+mj-lt"/>
              </a:rPr>
              <a:t>classification</a:t>
            </a:r>
            <a:endParaRPr lang="it-IT" sz="2000" b="1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sz="2000" dirty="0">
              <a:solidFill>
                <a:srgbClr val="000000"/>
              </a:solidFill>
              <a:latin typeface="1"/>
            </a:endParaRPr>
          </a:p>
          <a:p>
            <a:pPr>
              <a:spcBef>
                <a:spcPct val="0"/>
              </a:spcBef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Contractual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-communities ask professional researchers to conduct a specific scientific investigation and report on the results;</a:t>
            </a:r>
          </a:p>
          <a:p>
            <a:pPr>
              <a:spcBef>
                <a:spcPct val="0"/>
              </a:spcBef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Contributory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-generally designed by scientists and members of the public primarily contribute data;</a:t>
            </a:r>
          </a:p>
          <a:p>
            <a:pPr>
              <a:spcBef>
                <a:spcPct val="0"/>
              </a:spcBef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Collaborative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-generally designed by scientists and members of the public contribute data, refine project design,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analyse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data, disseminate findings;</a:t>
            </a:r>
          </a:p>
          <a:p>
            <a:pPr>
              <a:spcBef>
                <a:spcPct val="0"/>
              </a:spcBef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Co-Created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-designed by scientists and members of the public working together, some of the public participants are actively involved in most aspects of the research process; and</a:t>
            </a:r>
          </a:p>
          <a:p>
            <a:pPr>
              <a:spcBef>
                <a:spcPct val="0"/>
              </a:spcBef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Collegial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-non-credentialed individuals conduct research independently with varying degrees of expected recognition by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institutionalised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science.</a:t>
            </a:r>
          </a:p>
          <a:p>
            <a:pPr>
              <a:spcBef>
                <a:spcPct val="0"/>
              </a:spcBef>
              <a:defRPr/>
            </a:pP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Garamond" panose="02020404030301010803" pitchFamily="18" charset="0"/>
              </a:rPr>
              <a:t>Shirk et al. (2012). Public participation in scientific research: a framework for deliberate design. </a:t>
            </a:r>
            <a:r>
              <a:rPr lang="en-US" sz="1200" i="1" dirty="0">
                <a:solidFill>
                  <a:srgbClr val="000000"/>
                </a:solidFill>
                <a:latin typeface="Garamond" panose="02020404030301010803" pitchFamily="18" charset="0"/>
              </a:rPr>
              <a:t>Ecology and Society</a:t>
            </a:r>
            <a:r>
              <a:rPr lang="en-US" sz="1200" dirty="0">
                <a:solidFill>
                  <a:srgbClr val="000000"/>
                </a:solidFill>
                <a:latin typeface="Garamond" panose="02020404030301010803" pitchFamily="18" charset="0"/>
              </a:rPr>
              <a:t>, 17(2).</a:t>
            </a:r>
            <a:endParaRPr lang="en-US" sz="1200" dirty="0">
              <a:solidFill>
                <a:srgbClr val="4D4D4D">
                  <a:lumMod val="50000"/>
                </a:srgbClr>
              </a:solidFill>
            </a:endParaRP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50C265A7-01AF-46A6-9F61-261DBBE5F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241300"/>
            <a:ext cx="7556500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sz="4000" b="1" dirty="0">
                <a:solidFill>
                  <a:srgbClr val="C00000"/>
                </a:solidFill>
              </a:rPr>
              <a:t>Citizen Science: new feature</a:t>
            </a:r>
            <a:endParaRPr lang="it-IT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A76C6CD-D4AE-4FA3-9836-8D62A916C4C3}"/>
              </a:ext>
            </a:extLst>
          </p:cNvPr>
          <p:cNvCxnSpPr/>
          <p:nvPr/>
        </p:nvCxnSpPr>
        <p:spPr>
          <a:xfrm flipH="1">
            <a:off x="722313" y="5969000"/>
            <a:ext cx="7772400" cy="0"/>
          </a:xfrm>
          <a:prstGeom prst="line">
            <a:avLst/>
          </a:prstGeom>
          <a:ln>
            <a:solidFill>
              <a:srgbClr val="A3092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547" name="Immagine 1">
            <a:extLst>
              <a:ext uri="{FF2B5EF4-FFF2-40B4-BE49-F238E27FC236}">
                <a16:creationId xmlns:a16="http://schemas.microsoft.com/office/drawing/2014/main" id="{F745C880-75E3-40CB-9503-DFF0F78A0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3403600"/>
            <a:ext cx="381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Immagine 12" descr="template-11.png">
            <a:extLst>
              <a:ext uri="{FF2B5EF4-FFF2-40B4-BE49-F238E27FC236}">
                <a16:creationId xmlns:a16="http://schemas.microsoft.com/office/drawing/2014/main" id="{5F6D72FB-9D4E-4ECE-A826-35715D01D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Rettangolo 3">
            <a:extLst>
              <a:ext uri="{FF2B5EF4-FFF2-40B4-BE49-F238E27FC236}">
                <a16:creationId xmlns:a16="http://schemas.microsoft.com/office/drawing/2014/main" id="{486AA92A-E4E0-4019-97C6-7C04369D4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377950"/>
            <a:ext cx="85407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/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Bookman Old Style" panose="02050604050505020204" pitchFamily="18" charset="0"/>
            </a:endParaRPr>
          </a:p>
        </p:txBody>
      </p:sp>
      <p:pic>
        <p:nvPicPr>
          <p:cNvPr id="108551" name="Immagine 7">
            <a:extLst>
              <a:ext uri="{FF2B5EF4-FFF2-40B4-BE49-F238E27FC236}">
                <a16:creationId xmlns:a16="http://schemas.microsoft.com/office/drawing/2014/main" id="{E42F2F6D-CEFA-4637-ACB6-B4561319C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1371600"/>
            <a:ext cx="7616825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9">
            <a:extLst>
              <a:ext uri="{FF2B5EF4-FFF2-40B4-BE49-F238E27FC236}">
                <a16:creationId xmlns:a16="http://schemas.microsoft.com/office/drawing/2014/main" id="{D2CE295F-C44A-4433-A934-A54CFD80E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241300"/>
            <a:ext cx="7556500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sz="4000" b="1" dirty="0">
                <a:solidFill>
                  <a:srgbClr val="C00000"/>
                </a:solidFill>
              </a:rPr>
              <a:t>Citizen Science: new feature</a:t>
            </a:r>
            <a:endParaRPr lang="it-IT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97C61-0997-4061-A610-BDC5BEC6CFC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80899" name="Rettangolo 6"/>
          <p:cNvSpPr>
            <a:spLocks noChangeArrowheads="1"/>
          </p:cNvSpPr>
          <p:nvPr/>
        </p:nvSpPr>
        <p:spPr bwMode="auto">
          <a:xfrm>
            <a:off x="354998" y="369957"/>
            <a:ext cx="35473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4000" b="1" dirty="0">
                <a:solidFill>
                  <a:srgbClr val="C00000"/>
                </a:solidFill>
              </a:rPr>
              <a:t>General </a:t>
            </a:r>
            <a:r>
              <a:rPr lang="it-IT" altLang="en-US" sz="4000" b="1" dirty="0" err="1">
                <a:solidFill>
                  <a:srgbClr val="C00000"/>
                </a:solidFill>
              </a:rPr>
              <a:t>rules</a:t>
            </a:r>
            <a:endParaRPr lang="it-IT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80900" name="Immagine 1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0"/>
            <a:ext cx="1624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45843" y="2029400"/>
            <a:ext cx="51129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Be </a:t>
            </a:r>
            <a:r>
              <a:rPr lang="it-IT" sz="2800" dirty="0" err="1"/>
              <a:t>specific</a:t>
            </a:r>
            <a:endParaRPr lang="it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Be </a:t>
            </a:r>
            <a:r>
              <a:rPr lang="it-IT" sz="2800" dirty="0" err="1"/>
              <a:t>clear</a:t>
            </a:r>
            <a:endParaRPr lang="it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Be </a:t>
            </a:r>
            <a:r>
              <a:rPr lang="it-IT" sz="2800" dirty="0" err="1"/>
              <a:t>coherent</a:t>
            </a:r>
            <a:endParaRPr lang="it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/>
              <a:t>Have</a:t>
            </a:r>
            <a:r>
              <a:rPr lang="it-IT" sz="2800" dirty="0"/>
              <a:t> </a:t>
            </a:r>
            <a:r>
              <a:rPr lang="it-IT" sz="2800" dirty="0" err="1"/>
              <a:t>fun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207667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4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93183" y="130198"/>
            <a:ext cx="8428038" cy="9202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 err="1">
                <a:solidFill>
                  <a:srgbClr val="C00000"/>
                </a:solidFill>
              </a:rPr>
              <a:t>Why</a:t>
            </a:r>
            <a:r>
              <a:rPr lang="it-IT" sz="4000" b="1" dirty="0">
                <a:solidFill>
                  <a:srgbClr val="C00000"/>
                </a:solidFill>
              </a:rPr>
              <a:t> </a:t>
            </a:r>
            <a:r>
              <a:rPr lang="it-IT" sz="4000" b="1" dirty="0" err="1">
                <a:solidFill>
                  <a:srgbClr val="C00000"/>
                </a:solidFill>
              </a:rPr>
              <a:t>communicate</a:t>
            </a:r>
            <a:r>
              <a:rPr lang="it-IT" sz="4000" b="1" dirty="0">
                <a:solidFill>
                  <a:srgbClr val="C00000"/>
                </a:solidFill>
              </a:rPr>
              <a:t> </a:t>
            </a:r>
            <a:r>
              <a:rPr lang="it-IT" sz="4000" b="1" dirty="0" err="1">
                <a:solidFill>
                  <a:srgbClr val="C00000"/>
                </a:solidFill>
              </a:rPr>
              <a:t>my</a:t>
            </a:r>
            <a:r>
              <a:rPr lang="it-IT" sz="4000" b="1" dirty="0">
                <a:solidFill>
                  <a:srgbClr val="C00000"/>
                </a:solidFill>
              </a:rPr>
              <a:t> </a:t>
            </a:r>
            <a:r>
              <a:rPr lang="it-IT" sz="4000" b="1" dirty="0" err="1">
                <a:solidFill>
                  <a:srgbClr val="C00000"/>
                </a:solidFill>
              </a:rPr>
              <a:t>research</a:t>
            </a:r>
            <a:r>
              <a:rPr lang="it-IT" sz="4000" b="1" dirty="0">
                <a:solidFill>
                  <a:srgbClr val="C00000"/>
                </a:solidFill>
              </a:rPr>
              <a:t>?</a:t>
            </a:r>
            <a:endParaRPr lang="it-IT" sz="4000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42719" y="1610520"/>
            <a:ext cx="83785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Communication</a:t>
            </a:r>
            <a:r>
              <a:rPr lang="it-IT" sz="2400" dirty="0"/>
              <a:t> </a:t>
            </a:r>
            <a:r>
              <a:rPr lang="it-IT" sz="2400" dirty="0" err="1"/>
              <a:t>activites</a:t>
            </a:r>
            <a:r>
              <a:rPr lang="it-IT" sz="2400" dirty="0"/>
              <a:t> are </a:t>
            </a:r>
            <a:r>
              <a:rPr lang="it-IT" sz="2400" dirty="0" err="1"/>
              <a:t>mandatory</a:t>
            </a:r>
            <a:r>
              <a:rPr lang="it-IT" sz="2400" dirty="0"/>
              <a:t> </a:t>
            </a:r>
            <a:r>
              <a:rPr lang="it-IT" sz="2400" dirty="0" err="1"/>
              <a:t>according</a:t>
            </a:r>
            <a:r>
              <a:rPr lang="it-IT" sz="2400" dirty="0"/>
              <a:t> to the </a:t>
            </a:r>
            <a:r>
              <a:rPr lang="it-IT" sz="2400" dirty="0" err="1"/>
              <a:t>grant</a:t>
            </a:r>
            <a:r>
              <a:rPr lang="it-IT" sz="2400" dirty="0"/>
              <a:t> </a:t>
            </a:r>
            <a:r>
              <a:rPr lang="it-IT" sz="2400" dirty="0" err="1"/>
              <a:t>agreements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sign</a:t>
            </a:r>
            <a:r>
              <a:rPr lang="it-IT" sz="2400" dirty="0"/>
              <a:t> with </a:t>
            </a:r>
            <a:r>
              <a:rPr lang="it-IT" sz="2400" dirty="0" err="1"/>
              <a:t>any</a:t>
            </a:r>
            <a:r>
              <a:rPr lang="it-IT" sz="2400" dirty="0"/>
              <a:t> </a:t>
            </a:r>
            <a:r>
              <a:rPr lang="it-IT" sz="2400" dirty="0" err="1"/>
              <a:t>funding</a:t>
            </a:r>
            <a:r>
              <a:rPr lang="it-IT" sz="2400" dirty="0"/>
              <a:t> agency (</a:t>
            </a:r>
            <a:r>
              <a:rPr lang="it-IT" sz="2400" dirty="0" err="1"/>
              <a:t>European</a:t>
            </a:r>
            <a:r>
              <a:rPr lang="it-IT" sz="2400" dirty="0"/>
              <a:t> Charter of </a:t>
            </a:r>
            <a:r>
              <a:rPr lang="it-IT" sz="2400" dirty="0" err="1"/>
              <a:t>Researchers</a:t>
            </a:r>
            <a:r>
              <a:rPr lang="it-IT" sz="24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maximise</a:t>
            </a:r>
            <a:r>
              <a:rPr lang="it-IT" sz="2400" dirty="0"/>
              <a:t> the impact of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project</a:t>
            </a:r>
            <a:r>
              <a:rPr lang="it-IT" sz="2400" dirty="0"/>
              <a:t> </a:t>
            </a:r>
            <a:r>
              <a:rPr lang="it-IT" sz="2400" dirty="0" err="1"/>
              <a:t>allowing</a:t>
            </a:r>
            <a:r>
              <a:rPr lang="it-IT" sz="2400" dirty="0"/>
              <a:t>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research</a:t>
            </a:r>
            <a:r>
              <a:rPr lang="it-IT" sz="2400" dirty="0"/>
              <a:t> to </a:t>
            </a:r>
            <a:r>
              <a:rPr lang="it-IT" sz="2400" dirty="0" err="1"/>
              <a:t>become</a:t>
            </a:r>
            <a:r>
              <a:rPr lang="it-IT" sz="2400" dirty="0"/>
              <a:t> more </a:t>
            </a:r>
            <a:r>
              <a:rPr lang="it-IT" sz="2400" dirty="0" err="1"/>
              <a:t>effective</a:t>
            </a:r>
            <a:r>
              <a:rPr lang="it-IT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Internal</a:t>
            </a:r>
            <a:r>
              <a:rPr lang="it-IT" sz="2400" dirty="0"/>
              <a:t> and </a:t>
            </a:r>
            <a:r>
              <a:rPr lang="it-IT" sz="2400" dirty="0" err="1"/>
              <a:t>external</a:t>
            </a:r>
            <a:r>
              <a:rPr lang="it-IT" sz="2400" dirty="0"/>
              <a:t> </a:t>
            </a:r>
            <a:r>
              <a:rPr lang="it-IT" sz="2400" dirty="0" err="1"/>
              <a:t>communication</a:t>
            </a:r>
            <a:r>
              <a:rPr lang="it-IT" sz="2400" dirty="0"/>
              <a:t> </a:t>
            </a:r>
            <a:r>
              <a:rPr lang="it-IT" sz="2400" dirty="0" err="1"/>
              <a:t>might</a:t>
            </a:r>
            <a:r>
              <a:rPr lang="it-IT" sz="2400" dirty="0"/>
              <a:t> prove to be </a:t>
            </a:r>
            <a:r>
              <a:rPr lang="it-IT" sz="2400" dirty="0" err="1"/>
              <a:t>vital</a:t>
            </a:r>
            <a:r>
              <a:rPr lang="it-IT" sz="2400" dirty="0"/>
              <a:t> for the </a:t>
            </a:r>
            <a:r>
              <a:rPr lang="it-IT" sz="2400" dirty="0" err="1"/>
              <a:t>correct</a:t>
            </a:r>
            <a:r>
              <a:rPr lang="it-IT" sz="2400" dirty="0"/>
              <a:t> </a:t>
            </a:r>
            <a:r>
              <a:rPr lang="it-IT" sz="2400" dirty="0" err="1"/>
              <a:t>implementation</a:t>
            </a:r>
            <a:r>
              <a:rPr lang="it-IT" sz="2400" dirty="0"/>
              <a:t> of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research</a:t>
            </a:r>
            <a:r>
              <a:rPr lang="it-IT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Allows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to </a:t>
            </a:r>
            <a:r>
              <a:rPr lang="it-IT" sz="2400" dirty="0" err="1"/>
              <a:t>give</a:t>
            </a:r>
            <a:r>
              <a:rPr lang="it-IT" sz="2400" dirty="0"/>
              <a:t> </a:t>
            </a:r>
            <a:r>
              <a:rPr lang="it-IT" sz="2400" dirty="0" err="1"/>
              <a:t>something</a:t>
            </a:r>
            <a:r>
              <a:rPr lang="it-IT" sz="2400" dirty="0"/>
              <a:t> back to </a:t>
            </a:r>
            <a:r>
              <a:rPr lang="it-IT" sz="2400" dirty="0" err="1"/>
              <a:t>your</a:t>
            </a:r>
            <a:r>
              <a:rPr lang="it-IT" sz="2400" dirty="0"/>
              <a:t>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22779" y="6017797"/>
            <a:ext cx="7959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https://www.iprhelpdesk.eu/sites/default/files/EU-IPR-Brochure-Boosting-Impact-C-D-E_0.pdf</a:t>
            </a:r>
          </a:p>
        </p:txBody>
      </p:sp>
    </p:spTree>
    <p:extLst>
      <p:ext uri="{BB962C8B-B14F-4D97-AF65-F5344CB8AC3E}">
        <p14:creationId xmlns:p14="http://schemas.microsoft.com/office/powerpoint/2010/main" val="4032773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40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442434" y="2353360"/>
            <a:ext cx="68773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 err="1">
                <a:solidFill>
                  <a:srgbClr val="C00000"/>
                </a:solidFill>
              </a:rPr>
              <a:t>Is</a:t>
            </a:r>
            <a:r>
              <a:rPr lang="it-IT" sz="4000" b="1" dirty="0">
                <a:solidFill>
                  <a:srgbClr val="C00000"/>
                </a:solidFill>
              </a:rPr>
              <a:t> </a:t>
            </a:r>
            <a:r>
              <a:rPr lang="it-IT" sz="4000" b="1" dirty="0" err="1">
                <a:solidFill>
                  <a:srgbClr val="C00000"/>
                </a:solidFill>
              </a:rPr>
              <a:t>there</a:t>
            </a:r>
            <a:r>
              <a:rPr lang="it-IT" sz="4000" b="1" dirty="0">
                <a:solidFill>
                  <a:srgbClr val="C00000"/>
                </a:solidFill>
              </a:rPr>
              <a:t> </a:t>
            </a:r>
            <a:r>
              <a:rPr lang="it-IT" sz="4000" b="1" dirty="0" err="1">
                <a:solidFill>
                  <a:srgbClr val="C00000"/>
                </a:solidFill>
              </a:rPr>
              <a:t>something</a:t>
            </a:r>
            <a:r>
              <a:rPr lang="it-IT" sz="4000" b="1" dirty="0">
                <a:solidFill>
                  <a:srgbClr val="C00000"/>
                </a:solidFill>
              </a:rPr>
              <a:t> </a:t>
            </a:r>
            <a:r>
              <a:rPr lang="it-IT" sz="4000" b="1" dirty="0" err="1">
                <a:solidFill>
                  <a:srgbClr val="C00000"/>
                </a:solidFill>
              </a:rPr>
              <a:t>missing</a:t>
            </a:r>
            <a:r>
              <a:rPr lang="it-IT" sz="4000" b="1" dirty="0">
                <a:solidFill>
                  <a:srgbClr val="C00000"/>
                </a:solidFill>
              </a:rPr>
              <a:t>?</a:t>
            </a:r>
            <a:endParaRPr lang="it-IT" sz="4000" dirty="0">
              <a:solidFill>
                <a:srgbClr val="C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69" y="379112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73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41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807594" y="1714299"/>
            <a:ext cx="38507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srgbClr val="C00000"/>
                </a:solidFill>
              </a:rPr>
              <a:t>The budget!!!</a:t>
            </a:r>
            <a:endParaRPr lang="it-IT" sz="4000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21217" y="3219718"/>
            <a:ext cx="7794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In </a:t>
            </a:r>
            <a:r>
              <a:rPr lang="it-IT" sz="2400" dirty="0" err="1"/>
              <a:t>order</a:t>
            </a:r>
            <a:r>
              <a:rPr lang="it-IT" sz="2400" dirty="0"/>
              <a:t> to </a:t>
            </a:r>
            <a:r>
              <a:rPr lang="it-IT" sz="2400" dirty="0" err="1"/>
              <a:t>carry</a:t>
            </a:r>
            <a:r>
              <a:rPr lang="it-IT" sz="2400" dirty="0"/>
              <a:t> out </a:t>
            </a: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communication</a:t>
            </a:r>
            <a:r>
              <a:rPr lang="it-IT" sz="2400" dirty="0"/>
              <a:t> </a:t>
            </a:r>
            <a:r>
              <a:rPr lang="it-IT" sz="2400" dirty="0" err="1"/>
              <a:t>activities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need</a:t>
            </a:r>
            <a:r>
              <a:rPr lang="it-IT" sz="2400" dirty="0"/>
              <a:t> to </a:t>
            </a:r>
            <a:r>
              <a:rPr lang="it-IT" sz="2400" dirty="0" err="1"/>
              <a:t>carefully</a:t>
            </a:r>
            <a:r>
              <a:rPr lang="it-IT" sz="2400" dirty="0"/>
              <a:t> budget </a:t>
            </a: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needs</a:t>
            </a:r>
            <a:r>
              <a:rPr lang="it-IT" sz="2400" dirty="0"/>
              <a:t> and </a:t>
            </a:r>
            <a:r>
              <a:rPr lang="it-IT" sz="2400" dirty="0" err="1"/>
              <a:t>ideas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47807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42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02288" y="863768"/>
            <a:ext cx="47651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srgbClr val="C00000"/>
                </a:solidFill>
              </a:rPr>
              <a:t>Take home </a:t>
            </a:r>
            <a:r>
              <a:rPr lang="it-IT" sz="4000" b="1" dirty="0" err="1">
                <a:solidFill>
                  <a:srgbClr val="C00000"/>
                </a:solidFill>
              </a:rPr>
              <a:t>message</a:t>
            </a:r>
            <a:r>
              <a:rPr lang="it-IT" sz="4000" b="1" dirty="0">
                <a:solidFill>
                  <a:srgbClr val="C00000"/>
                </a:solidFill>
              </a:rPr>
              <a:t>:</a:t>
            </a:r>
            <a:endParaRPr lang="en-US" sz="4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56823" y="2125014"/>
            <a:ext cx="75083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algn="ctr"/>
            <a:r>
              <a:rPr lang="it-IT" sz="3600" dirty="0" err="1"/>
              <a:t>Communication</a:t>
            </a:r>
            <a:r>
              <a:rPr lang="it-IT" sz="3600" dirty="0"/>
              <a:t> of science </a:t>
            </a:r>
            <a:r>
              <a:rPr lang="it-IT" sz="3600" dirty="0" err="1"/>
              <a:t>is</a:t>
            </a:r>
            <a:r>
              <a:rPr lang="it-IT" sz="3600" dirty="0"/>
              <a:t> a </a:t>
            </a:r>
            <a:r>
              <a:rPr lang="it-IT" sz="3600" dirty="0" err="1"/>
              <a:t>key</a:t>
            </a:r>
            <a:r>
              <a:rPr lang="it-IT" sz="3600" dirty="0"/>
              <a:t> part of </a:t>
            </a:r>
            <a:r>
              <a:rPr lang="it-IT" sz="3600" dirty="0" err="1"/>
              <a:t>your</a:t>
            </a:r>
            <a:r>
              <a:rPr lang="it-IT" sz="3600" dirty="0"/>
              <a:t> job </a:t>
            </a:r>
            <a:r>
              <a:rPr lang="it-IT" sz="3600" dirty="0" err="1"/>
              <a:t>as</a:t>
            </a:r>
            <a:r>
              <a:rPr lang="it-IT" sz="3600" dirty="0"/>
              <a:t> a </a:t>
            </a:r>
            <a:r>
              <a:rPr lang="it-IT" sz="3600" dirty="0" err="1"/>
              <a:t>researcher</a:t>
            </a:r>
            <a:r>
              <a:rPr lang="it-IT" sz="3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6833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43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090930" y="1783458"/>
            <a:ext cx="24985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dirty="0"/>
              <a:t>Thank you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5" y="2799121"/>
            <a:ext cx="7508383" cy="33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32" indent="-28574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5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031618" y="136524"/>
            <a:ext cx="7080763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 err="1">
                <a:solidFill>
                  <a:srgbClr val="C00000"/>
                </a:solidFill>
              </a:rPr>
              <a:t>Why</a:t>
            </a:r>
            <a:r>
              <a:rPr lang="it-IT" sz="4000" b="1" dirty="0">
                <a:solidFill>
                  <a:srgbClr val="C00000"/>
                </a:solidFill>
              </a:rPr>
              <a:t> </a:t>
            </a:r>
            <a:r>
              <a:rPr lang="it-IT" sz="4000" b="1" dirty="0" err="1">
                <a:solidFill>
                  <a:srgbClr val="C00000"/>
                </a:solidFill>
              </a:rPr>
              <a:t>communicate</a:t>
            </a:r>
            <a:r>
              <a:rPr lang="it-IT" sz="4000" b="1" dirty="0">
                <a:solidFill>
                  <a:srgbClr val="C00000"/>
                </a:solidFill>
              </a:rPr>
              <a:t> </a:t>
            </a:r>
            <a:r>
              <a:rPr lang="it-IT" sz="4000" b="1" dirty="0" err="1">
                <a:solidFill>
                  <a:srgbClr val="C00000"/>
                </a:solidFill>
              </a:rPr>
              <a:t>my</a:t>
            </a:r>
            <a:r>
              <a:rPr lang="it-IT" sz="4000" b="1" dirty="0">
                <a:solidFill>
                  <a:srgbClr val="C00000"/>
                </a:solidFill>
              </a:rPr>
              <a:t> </a:t>
            </a:r>
            <a:r>
              <a:rPr lang="it-IT" sz="4000" b="1" dirty="0" err="1">
                <a:solidFill>
                  <a:srgbClr val="C00000"/>
                </a:solidFill>
              </a:rPr>
              <a:t>research</a:t>
            </a:r>
            <a:r>
              <a:rPr lang="it-IT" sz="4000" b="1" dirty="0">
                <a:solidFill>
                  <a:srgbClr val="C00000"/>
                </a:solidFill>
              </a:rPr>
              <a:t>?</a:t>
            </a:r>
            <a:endParaRPr lang="it-IT" sz="4000" dirty="0">
              <a:solidFill>
                <a:srgbClr val="C0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A2C705-9F7E-453B-B94F-BC820446EC0E}"/>
              </a:ext>
            </a:extLst>
          </p:cNvPr>
          <p:cNvSpPr txBox="1"/>
          <p:nvPr/>
        </p:nvSpPr>
        <p:spPr>
          <a:xfrm>
            <a:off x="1620729" y="1448340"/>
            <a:ext cx="5912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improves</a:t>
            </a:r>
            <a:r>
              <a:rPr lang="it-IT" sz="2800" dirty="0"/>
              <a:t> the </a:t>
            </a:r>
            <a:r>
              <a:rPr lang="it-IT" sz="2800" dirty="0" err="1"/>
              <a:t>quality</a:t>
            </a:r>
            <a:r>
              <a:rPr lang="it-IT" sz="2800" dirty="0"/>
              <a:t> of </a:t>
            </a:r>
            <a:r>
              <a:rPr lang="it-IT" sz="2800" dirty="0" err="1"/>
              <a:t>your</a:t>
            </a:r>
            <a:r>
              <a:rPr lang="it-IT" sz="2800" dirty="0"/>
              <a:t> </a:t>
            </a:r>
            <a:r>
              <a:rPr lang="it-IT" sz="2800" dirty="0" err="1"/>
              <a:t>research</a:t>
            </a:r>
            <a:endParaRPr lang="it-IT" sz="2800" dirty="0"/>
          </a:p>
        </p:txBody>
      </p:sp>
      <p:pic>
        <p:nvPicPr>
          <p:cNvPr id="5" name="Immagine 12" descr="template-11.png">
            <a:extLst>
              <a:ext uri="{FF2B5EF4-FFF2-40B4-BE49-F238E27FC236}">
                <a16:creationId xmlns:a16="http://schemas.microsoft.com/office/drawing/2014/main" id="{70D543CE-1AF1-4CE2-B856-649832E34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326" y="-82858"/>
            <a:ext cx="15382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9DAB7860-3260-42CF-A814-F0C234F06161}"/>
              </a:ext>
            </a:extLst>
          </p:cNvPr>
          <p:cNvGrpSpPr/>
          <p:nvPr/>
        </p:nvGrpSpPr>
        <p:grpSpPr>
          <a:xfrm>
            <a:off x="1418479" y="2332266"/>
            <a:ext cx="6307039" cy="4204693"/>
            <a:chOff x="1538287" y="2363125"/>
            <a:chExt cx="6307039" cy="4204693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8F7A60-265F-40DF-98BC-CFC7D3736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8287" y="2363125"/>
              <a:ext cx="6307039" cy="4204693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ED4C19F-CB0E-402B-9EF1-8FD0C1FE3501}"/>
                </a:ext>
              </a:extLst>
            </p:cNvPr>
            <p:cNvSpPr txBox="1"/>
            <p:nvPr/>
          </p:nvSpPr>
          <p:spPr>
            <a:xfrm>
              <a:off x="1538287" y="5275385"/>
              <a:ext cx="63070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HOW DOES IT KEEP GETTING BETTER?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2691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2570B6-1686-429A-A79E-0BB5B188467C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81923" name="Immagine 1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0"/>
            <a:ext cx="1624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ttangolo 1"/>
          <p:cNvSpPr>
            <a:spLocks noChangeArrowheads="1"/>
          </p:cNvSpPr>
          <p:nvPr/>
        </p:nvSpPr>
        <p:spPr bwMode="auto">
          <a:xfrm>
            <a:off x="365125" y="2813050"/>
            <a:ext cx="832167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en-US" sz="2800" b="1" dirty="0">
                <a:solidFill>
                  <a:srgbClr val="C00000"/>
                </a:solidFill>
              </a:rPr>
              <a:t>The </a:t>
            </a:r>
            <a:r>
              <a:rPr lang="it-IT" altLang="en-US" sz="2800" b="1" dirty="0" err="1">
                <a:solidFill>
                  <a:srgbClr val="C00000"/>
                </a:solidFill>
              </a:rPr>
              <a:t>European</a:t>
            </a:r>
            <a:r>
              <a:rPr lang="it-IT" altLang="en-US" sz="2800" b="1" dirty="0">
                <a:solidFill>
                  <a:srgbClr val="C00000"/>
                </a:solidFill>
              </a:rPr>
              <a:t> Charter for </a:t>
            </a:r>
            <a:r>
              <a:rPr lang="it-IT" altLang="en-US" sz="2800" b="1" dirty="0" err="1">
                <a:solidFill>
                  <a:srgbClr val="C00000"/>
                </a:solidFill>
              </a:rPr>
              <a:t>Researchers</a:t>
            </a:r>
            <a:r>
              <a:rPr lang="it-IT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it-IT" sz="2800" dirty="0"/>
              <a:t>is a set of </a:t>
            </a:r>
            <a:r>
              <a:rPr lang="en-US" altLang="it-IT" sz="2800" b="1" dirty="0">
                <a:solidFill>
                  <a:srgbClr val="C00000"/>
                </a:solidFill>
              </a:rPr>
              <a:t>general principles </a:t>
            </a:r>
            <a:r>
              <a:rPr lang="en-US" altLang="it-IT" sz="2800" dirty="0"/>
              <a:t>and requirements which specifies the </a:t>
            </a:r>
            <a:r>
              <a:rPr lang="en-US" altLang="it-IT" sz="2800" b="1" dirty="0">
                <a:solidFill>
                  <a:srgbClr val="C00000"/>
                </a:solidFill>
              </a:rPr>
              <a:t>roles</a:t>
            </a:r>
            <a:r>
              <a:rPr lang="en-US" altLang="it-IT" sz="2800" dirty="0"/>
              <a:t>, </a:t>
            </a:r>
            <a:r>
              <a:rPr lang="en-US" altLang="it-IT" sz="2800" b="1" dirty="0">
                <a:solidFill>
                  <a:srgbClr val="C00000"/>
                </a:solidFill>
              </a:rPr>
              <a:t>responsibilities</a:t>
            </a:r>
            <a:r>
              <a:rPr lang="en-US" altLang="it-IT" sz="2800" dirty="0"/>
              <a:t> and </a:t>
            </a:r>
            <a:r>
              <a:rPr lang="en-US" altLang="it-IT" sz="2800" b="1" dirty="0">
                <a:solidFill>
                  <a:srgbClr val="C00000"/>
                </a:solidFill>
              </a:rPr>
              <a:t>entitlements</a:t>
            </a:r>
            <a:r>
              <a:rPr lang="en-US" altLang="it-IT" sz="2800" dirty="0">
                <a:solidFill>
                  <a:srgbClr val="C00000"/>
                </a:solidFill>
              </a:rPr>
              <a:t> </a:t>
            </a:r>
            <a:r>
              <a:rPr lang="en-US" altLang="it-IT" sz="2800" dirty="0"/>
              <a:t>of </a:t>
            </a:r>
            <a:r>
              <a:rPr lang="en-US" altLang="it-IT" sz="2800" b="1" dirty="0">
                <a:solidFill>
                  <a:srgbClr val="C00000"/>
                </a:solidFill>
              </a:rPr>
              <a:t>researchers</a:t>
            </a:r>
            <a:r>
              <a:rPr lang="en-US" altLang="it-IT" sz="2800" dirty="0">
                <a:solidFill>
                  <a:srgbClr val="C00000"/>
                </a:solidFill>
              </a:rPr>
              <a:t> </a:t>
            </a:r>
            <a:r>
              <a:rPr lang="en-US" altLang="it-IT" sz="2800" dirty="0"/>
              <a:t>as well as of employers and/or funders of researchers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it-IT" sz="2800" dirty="0"/>
          </a:p>
          <a:p>
            <a:pPr algn="just">
              <a:spcBef>
                <a:spcPct val="0"/>
              </a:spcBef>
              <a:buFontTx/>
              <a:buNone/>
            </a:pPr>
            <a:endParaRPr lang="en-US" altLang="it-IT" sz="2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dirty="0"/>
              <a:t>https://euraxess.ec.europa.eu/sites/default/files/am509774cee_en_e4.pdf</a:t>
            </a:r>
          </a:p>
        </p:txBody>
      </p:sp>
      <p:sp>
        <p:nvSpPr>
          <p:cNvPr id="81925" name="CasellaDiTesto 4"/>
          <p:cNvSpPr txBox="1">
            <a:spLocks noChangeArrowheads="1"/>
          </p:cNvSpPr>
          <p:nvPr/>
        </p:nvSpPr>
        <p:spPr bwMode="auto">
          <a:xfrm>
            <a:off x="225425" y="1365250"/>
            <a:ext cx="86645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C00000"/>
                </a:solidFill>
              </a:rPr>
              <a:t>The </a:t>
            </a:r>
            <a:r>
              <a:rPr lang="it-IT" altLang="it-IT" sz="4000" b="1" dirty="0" err="1">
                <a:solidFill>
                  <a:srgbClr val="C00000"/>
                </a:solidFill>
              </a:rPr>
              <a:t>European</a:t>
            </a:r>
            <a:r>
              <a:rPr lang="it-IT" altLang="it-IT" sz="4000" b="1" dirty="0">
                <a:solidFill>
                  <a:srgbClr val="C00000"/>
                </a:solidFill>
              </a:rPr>
              <a:t> Charter of </a:t>
            </a:r>
            <a:r>
              <a:rPr lang="it-IT" altLang="it-IT" sz="4000" b="1" dirty="0" err="1">
                <a:solidFill>
                  <a:srgbClr val="C00000"/>
                </a:solidFill>
              </a:rPr>
              <a:t>Researchers</a:t>
            </a:r>
            <a:endParaRPr lang="it-IT" altLang="en-US" sz="4000" b="1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810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1EA954-3F1B-40AF-A2B1-F60E22141DF5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82947" name="Immagine 1" descr="template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-42863"/>
            <a:ext cx="1624012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219325" y="1158875"/>
            <a:ext cx="3906838" cy="42465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82949" name="CasellaDiTesto 3"/>
          <p:cNvSpPr txBox="1">
            <a:spLocks noChangeArrowheads="1"/>
          </p:cNvSpPr>
          <p:nvPr/>
        </p:nvSpPr>
        <p:spPr bwMode="auto">
          <a:xfrm>
            <a:off x="5178425" y="1265238"/>
            <a:ext cx="3990975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altLang="it-IT" sz="2400" b="1" dirty="0" err="1"/>
              <a:t>Good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practice</a:t>
            </a:r>
            <a:r>
              <a:rPr lang="it-IT" altLang="it-IT" sz="2400" b="1" dirty="0"/>
              <a:t> in </a:t>
            </a:r>
            <a:r>
              <a:rPr lang="it-IT" altLang="it-IT" sz="2400" b="1" dirty="0" err="1"/>
              <a:t>research</a:t>
            </a:r>
            <a:endParaRPr lang="it-IT" altLang="it-IT" sz="2400" b="1" dirty="0"/>
          </a:p>
          <a:p>
            <a:pPr>
              <a:spcBef>
                <a:spcPct val="0"/>
              </a:spcBef>
            </a:pPr>
            <a:r>
              <a:rPr lang="it-IT" altLang="it-IT" sz="2400" b="1" dirty="0" err="1">
                <a:solidFill>
                  <a:srgbClr val="C00000"/>
                </a:solidFill>
              </a:rPr>
              <a:t>Dissemination</a:t>
            </a:r>
            <a:r>
              <a:rPr lang="it-IT" altLang="it-IT" sz="2400" b="1" dirty="0">
                <a:solidFill>
                  <a:srgbClr val="C00000"/>
                </a:solidFill>
              </a:rPr>
              <a:t>, </a:t>
            </a:r>
            <a:r>
              <a:rPr lang="it-IT" altLang="it-IT" sz="2400" b="1" dirty="0" err="1">
                <a:solidFill>
                  <a:srgbClr val="C00000"/>
                </a:solidFill>
              </a:rPr>
              <a:t>exploitation</a:t>
            </a:r>
            <a:r>
              <a:rPr lang="it-IT" altLang="it-IT" sz="2400" b="1" dirty="0">
                <a:solidFill>
                  <a:srgbClr val="C00000"/>
                </a:solidFill>
              </a:rPr>
              <a:t> of </a:t>
            </a:r>
            <a:r>
              <a:rPr lang="it-IT" altLang="it-IT" sz="2400" b="1" dirty="0" err="1">
                <a:solidFill>
                  <a:srgbClr val="C00000"/>
                </a:solidFill>
              </a:rPr>
              <a:t>results</a:t>
            </a:r>
            <a:endParaRPr lang="it-IT" altLang="it-IT" sz="24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altLang="it-IT" sz="2400" b="1" dirty="0">
                <a:solidFill>
                  <a:srgbClr val="C00000"/>
                </a:solidFill>
              </a:rPr>
              <a:t>Public engagement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altLang="it-IT" sz="2400" b="1" dirty="0"/>
              <a:t>Relation with </a:t>
            </a:r>
            <a:r>
              <a:rPr lang="it-IT" altLang="it-IT" sz="2400" b="1" dirty="0" err="1"/>
              <a:t>supervisors</a:t>
            </a:r>
            <a:endParaRPr lang="it-IT" altLang="it-IT" sz="2400" b="1" dirty="0"/>
          </a:p>
          <a:p>
            <a:pPr>
              <a:spcBef>
                <a:spcPct val="0"/>
              </a:spcBef>
            </a:pPr>
            <a:r>
              <a:rPr lang="it-IT" altLang="it-IT" sz="2400" b="1" dirty="0" err="1"/>
              <a:t>Supervision</a:t>
            </a:r>
            <a:r>
              <a:rPr lang="it-IT" altLang="it-IT" sz="2400" b="1" dirty="0"/>
              <a:t> and </a:t>
            </a:r>
            <a:r>
              <a:rPr lang="it-IT" altLang="it-IT" sz="2400" b="1" dirty="0" err="1"/>
              <a:t>managerial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duties</a:t>
            </a:r>
            <a:endParaRPr lang="it-IT" altLang="it-IT" sz="2400" b="1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altLang="it-IT" sz="2400" b="1" dirty="0" err="1"/>
              <a:t>Continuing</a:t>
            </a:r>
            <a:r>
              <a:rPr lang="it-IT" altLang="it-IT" sz="2400" b="1" dirty="0"/>
              <a:t> Professional Development</a:t>
            </a:r>
          </a:p>
        </p:txBody>
      </p:sp>
      <p:sp>
        <p:nvSpPr>
          <p:cNvPr id="82950" name="CasellaDiTesto 4"/>
          <p:cNvSpPr txBox="1">
            <a:spLocks noChangeArrowheads="1"/>
          </p:cNvSpPr>
          <p:nvPr/>
        </p:nvSpPr>
        <p:spPr bwMode="auto">
          <a:xfrm>
            <a:off x="379413" y="239713"/>
            <a:ext cx="701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C00000"/>
                </a:solidFill>
              </a:rPr>
              <a:t>Focus on 12 aspects of research life. </a:t>
            </a:r>
          </a:p>
        </p:txBody>
      </p:sp>
      <p:sp>
        <p:nvSpPr>
          <p:cNvPr id="82952" name="CasellaDiTesto 2"/>
          <p:cNvSpPr txBox="1">
            <a:spLocks noChangeArrowheads="1"/>
          </p:cNvSpPr>
          <p:nvPr/>
        </p:nvSpPr>
        <p:spPr bwMode="auto">
          <a:xfrm>
            <a:off x="0" y="1303338"/>
            <a:ext cx="33480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altLang="it-IT" sz="2400" b="1" dirty="0"/>
              <a:t>Research </a:t>
            </a:r>
            <a:r>
              <a:rPr lang="it-IT" altLang="it-IT" sz="2400" b="1" dirty="0" err="1"/>
              <a:t>Freedom</a:t>
            </a:r>
            <a:endParaRPr lang="it-IT" altLang="it-IT" sz="2400" b="1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altLang="it-IT" sz="2400" b="1" dirty="0" err="1"/>
              <a:t>Ethical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principles</a:t>
            </a:r>
            <a:endParaRPr lang="it-IT" altLang="it-IT" sz="2400" b="1" dirty="0"/>
          </a:p>
          <a:p>
            <a:pPr>
              <a:spcBef>
                <a:spcPct val="0"/>
              </a:spcBef>
            </a:pPr>
            <a:r>
              <a:rPr lang="it-IT" altLang="it-IT" sz="2400" b="1" dirty="0"/>
              <a:t>Professional </a:t>
            </a:r>
            <a:r>
              <a:rPr lang="it-IT" altLang="it-IT" sz="2400" b="1" dirty="0" err="1"/>
              <a:t>responsibility</a:t>
            </a:r>
            <a:endParaRPr lang="it-IT" altLang="it-IT" sz="2400" b="1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altLang="it-IT" sz="2400" b="1" dirty="0"/>
              <a:t>Professional </a:t>
            </a:r>
            <a:r>
              <a:rPr lang="it-IT" altLang="it-IT" sz="2400" b="1" dirty="0" err="1"/>
              <a:t>attitude</a:t>
            </a:r>
            <a:r>
              <a:rPr lang="it-IT" altLang="it-IT" sz="2400" b="1" dirty="0"/>
              <a:t> </a:t>
            </a:r>
          </a:p>
          <a:p>
            <a:pPr>
              <a:spcBef>
                <a:spcPct val="0"/>
              </a:spcBef>
            </a:pPr>
            <a:r>
              <a:rPr lang="it-IT" altLang="it-IT" sz="2400" b="1" dirty="0" err="1"/>
              <a:t>Contractual</a:t>
            </a:r>
            <a:r>
              <a:rPr lang="it-IT" altLang="it-IT" sz="2400" b="1" dirty="0"/>
              <a:t> and </a:t>
            </a:r>
            <a:r>
              <a:rPr lang="it-IT" altLang="it-IT" sz="2400" b="1" dirty="0" err="1"/>
              <a:t>legal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obligations</a:t>
            </a:r>
            <a:endParaRPr lang="it-IT" altLang="it-IT" sz="2400" b="1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altLang="it-IT" sz="2400" b="1" dirty="0" err="1"/>
              <a:t>Accountability</a:t>
            </a:r>
            <a:endParaRPr lang="it-IT" alt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704919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9445" y="-1"/>
            <a:ext cx="1644555" cy="146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8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337812" y="1159008"/>
            <a:ext cx="4468375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3000" b="1" dirty="0" err="1">
                <a:solidFill>
                  <a:srgbClr val="C00000"/>
                </a:solidFill>
              </a:rPr>
              <a:t>What</a:t>
            </a:r>
            <a:r>
              <a:rPr lang="it-IT" sz="3000" b="1" dirty="0">
                <a:solidFill>
                  <a:srgbClr val="C00000"/>
                </a:solidFill>
              </a:rPr>
              <a:t> </a:t>
            </a:r>
            <a:r>
              <a:rPr lang="it-IT" sz="3000" b="1" dirty="0" err="1">
                <a:solidFill>
                  <a:srgbClr val="C00000"/>
                </a:solidFill>
              </a:rPr>
              <a:t>is</a:t>
            </a:r>
            <a:r>
              <a:rPr lang="it-IT" sz="3000" b="1" dirty="0">
                <a:solidFill>
                  <a:srgbClr val="C00000"/>
                </a:solidFill>
              </a:rPr>
              <a:t> </a:t>
            </a:r>
            <a:r>
              <a:rPr lang="it-IT" sz="3000" b="1" dirty="0" err="1">
                <a:solidFill>
                  <a:srgbClr val="C00000"/>
                </a:solidFill>
              </a:rPr>
              <a:t>what</a:t>
            </a:r>
            <a:r>
              <a:rPr lang="it-IT" sz="3000" b="1" dirty="0">
                <a:solidFill>
                  <a:srgbClr val="C00000"/>
                </a:solidFill>
              </a:rPr>
              <a:t>… </a:t>
            </a:r>
            <a:r>
              <a:rPr lang="it-IT" sz="3000" b="1" dirty="0" err="1">
                <a:solidFill>
                  <a:srgbClr val="C00000"/>
                </a:solidFill>
              </a:rPr>
              <a:t>definitions</a:t>
            </a:r>
            <a:endParaRPr lang="it-IT" sz="3000" dirty="0">
              <a:solidFill>
                <a:srgbClr val="C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09" y="2657991"/>
            <a:ext cx="4411180" cy="330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69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12" descr="template-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2644" y="0"/>
            <a:ext cx="1615948" cy="144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D9EFF0-B543-4FEB-A416-BF527C2C4DF3}" type="slidenum">
              <a:rPr lang="it-IT" altLang="it-IT">
                <a:solidFill>
                  <a:srgbClr val="898989"/>
                </a:solidFill>
              </a:rPr>
              <a:pPr/>
              <a:t>9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61357" y="1134285"/>
            <a:ext cx="5527710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3000" b="1" dirty="0" err="1">
                <a:solidFill>
                  <a:srgbClr val="C00000"/>
                </a:solidFill>
              </a:rPr>
              <a:t>Communication</a:t>
            </a:r>
            <a:r>
              <a:rPr lang="it-IT" sz="3000" b="1" dirty="0">
                <a:solidFill>
                  <a:srgbClr val="C00000"/>
                </a:solidFill>
              </a:rPr>
              <a:t>? </a:t>
            </a:r>
            <a:r>
              <a:rPr lang="it-IT" sz="3000" b="1" dirty="0" err="1">
                <a:solidFill>
                  <a:srgbClr val="C00000"/>
                </a:solidFill>
              </a:rPr>
              <a:t>Dissemination</a:t>
            </a:r>
            <a:r>
              <a:rPr lang="it-IT" sz="3000" b="1" dirty="0">
                <a:solidFill>
                  <a:srgbClr val="C00000"/>
                </a:solidFill>
              </a:rPr>
              <a:t>? </a:t>
            </a:r>
            <a:endParaRPr lang="it-IT" sz="3000" dirty="0">
              <a:solidFill>
                <a:srgbClr val="C00000"/>
              </a:solidFill>
            </a:endParaRPr>
          </a:p>
        </p:txBody>
      </p:sp>
      <p:pic>
        <p:nvPicPr>
          <p:cNvPr id="11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3" b="13437"/>
          <a:stretch>
            <a:fillRect/>
          </a:stretch>
        </p:blipFill>
        <p:spPr bwMode="auto">
          <a:xfrm>
            <a:off x="2004647" y="2769113"/>
            <a:ext cx="4641130" cy="258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641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620</TotalTime>
  <Words>1315</Words>
  <Application>Microsoft Office PowerPoint</Application>
  <PresentationFormat>Presentazione su schermo (4:3)</PresentationFormat>
  <Paragraphs>263</Paragraphs>
  <Slides>43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57" baseType="lpstr">
      <vt:lpstr>MS PGothic</vt:lpstr>
      <vt:lpstr>MS PGothic</vt:lpstr>
      <vt:lpstr>1</vt:lpstr>
      <vt:lpstr>Arial</vt:lpstr>
      <vt:lpstr>Arial Black</vt:lpstr>
      <vt:lpstr>Arial MT</vt:lpstr>
      <vt:lpstr>Bookman Old Style</vt:lpstr>
      <vt:lpstr>Calibri</vt:lpstr>
      <vt:lpstr>Calibri Light</vt:lpstr>
      <vt:lpstr>Garamond</vt:lpstr>
      <vt:lpstr>Tahoma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6 pillars of the RRI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Tomaso Perani</dc:creator>
  <cp:lastModifiedBy>Giulia Maria Rossignolo</cp:lastModifiedBy>
  <cp:revision>63</cp:revision>
  <dcterms:created xsi:type="dcterms:W3CDTF">2018-07-11T12:31:35Z</dcterms:created>
  <dcterms:modified xsi:type="dcterms:W3CDTF">2021-06-18T10:21:39Z</dcterms:modified>
</cp:coreProperties>
</file>