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5"/>
  </p:notesMasterIdLst>
  <p:sldIdLst>
    <p:sldId id="256" r:id="rId2"/>
    <p:sldId id="257" r:id="rId3"/>
    <p:sldId id="258" r:id="rId4"/>
    <p:sldId id="259" r:id="rId5"/>
    <p:sldId id="260" r:id="rId6"/>
    <p:sldId id="261" r:id="rId7"/>
    <p:sldId id="264" r:id="rId8"/>
    <p:sldId id="262" r:id="rId9"/>
    <p:sldId id="265" r:id="rId10"/>
    <p:sldId id="263" r:id="rId11"/>
    <p:sldId id="380" r:id="rId12"/>
    <p:sldId id="266" r:id="rId13"/>
    <p:sldId id="268" r:id="rId14"/>
    <p:sldId id="364" r:id="rId15"/>
    <p:sldId id="365" r:id="rId16"/>
    <p:sldId id="366" r:id="rId17"/>
    <p:sldId id="363" r:id="rId18"/>
    <p:sldId id="368" r:id="rId19"/>
    <p:sldId id="369" r:id="rId20"/>
    <p:sldId id="370" r:id="rId21"/>
    <p:sldId id="371" r:id="rId22"/>
    <p:sldId id="367" r:id="rId23"/>
    <p:sldId id="372" r:id="rId24"/>
    <p:sldId id="373" r:id="rId25"/>
    <p:sldId id="374" r:id="rId26"/>
    <p:sldId id="375" r:id="rId27"/>
    <p:sldId id="376" r:id="rId28"/>
    <p:sldId id="379" r:id="rId29"/>
    <p:sldId id="378" r:id="rId30"/>
    <p:sldId id="377" r:id="rId31"/>
    <p:sldId id="361" r:id="rId32"/>
    <p:sldId id="359" r:id="rId33"/>
    <p:sldId id="360" r:id="rId34"/>
  </p:sldIdLst>
  <p:sldSz cx="9144000" cy="5715000" type="screen16x10"/>
  <p:notesSz cx="6858000" cy="9144000"/>
  <p:defaultTex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A"/>
    <a:srgbClr val="E3B1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268"/>
  </p:normalViewPr>
  <p:slideViewPr>
    <p:cSldViewPr snapToGrid="0" snapToObjects="1">
      <p:cViewPr varScale="1">
        <p:scale>
          <a:sx n="84" d="100"/>
          <a:sy n="84" d="100"/>
        </p:scale>
        <p:origin x="1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6FE59-E16D-4D23-847F-D707C5C6C326}" type="doc">
      <dgm:prSet loTypeId="urn:microsoft.com/office/officeart/2005/8/layout/vList2" loCatId="list" qsTypeId="urn:microsoft.com/office/officeart/2005/8/quickstyle/3d2" qsCatId="3D" csTypeId="urn:microsoft.com/office/officeart/2005/8/colors/accent2_1" csCatId="accent2" phldr="1"/>
      <dgm:spPr/>
      <dgm:t>
        <a:bodyPr/>
        <a:lstStyle/>
        <a:p>
          <a:endParaRPr lang="en-US"/>
        </a:p>
      </dgm:t>
    </dgm:pt>
    <dgm:pt modelId="{56805D91-7668-4B3E-96ED-8EC9DDEDEA8B}">
      <dgm:prSet custT="1"/>
      <dgm:spPr>
        <a:solidFill>
          <a:schemeClr val="accent1">
            <a:lumMod val="40000"/>
            <a:lumOff val="6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pPr algn="ctr"/>
          <a:r>
            <a:rPr lang="it-IT" sz="2400" b="1" cap="none" spc="0" baseline="0" dirty="0" err="1">
              <a:ln w="0"/>
              <a:solidFill>
                <a:schemeClr val="accent1">
                  <a:lumMod val="50000"/>
                </a:schemeClr>
              </a:solidFill>
              <a:effectLst>
                <a:outerShdw blurRad="38100" dist="25400" dir="5400000" algn="ctr" rotWithShape="0">
                  <a:srgbClr val="6E747A">
                    <a:alpha val="43000"/>
                  </a:srgbClr>
                </a:outerShdw>
              </a:effectLst>
              <a:latin typeface="Copperplate Gothic Bold" panose="020E0705020206020404" pitchFamily="34" charset="77"/>
            </a:rPr>
            <a:t>Dogme</a:t>
          </a:r>
          <a:r>
            <a:rPr lang="it-IT" sz="2400" b="1" cap="none" spc="0" baseline="0" dirty="0">
              <a:ln w="0"/>
              <a:solidFill>
                <a:schemeClr val="accent1">
                  <a:lumMod val="50000"/>
                </a:schemeClr>
              </a:solidFill>
              <a:effectLst>
                <a:outerShdw blurRad="38100" dist="25400" dir="5400000" algn="ctr" rotWithShape="0">
                  <a:srgbClr val="6E747A">
                    <a:alpha val="43000"/>
                  </a:srgbClr>
                </a:outerShdw>
              </a:effectLst>
              <a:latin typeface="Copperplate Gothic Bold" panose="020E0705020206020404" pitchFamily="34" charset="77"/>
            </a:rPr>
            <a:t> come approccio di insegnamento olistico per </a:t>
          </a:r>
          <a:r>
            <a:rPr lang="it-IT" sz="2400" b="1" cap="none" spc="0" baseline="0" noProof="0" dirty="0">
              <a:ln w="0"/>
              <a:solidFill>
                <a:schemeClr val="accent1">
                  <a:lumMod val="50000"/>
                </a:schemeClr>
              </a:solidFill>
              <a:effectLst>
                <a:outerShdw blurRad="38100" dist="25400" dir="5400000" algn="ctr" rotWithShape="0">
                  <a:srgbClr val="6E747A">
                    <a:alpha val="43000"/>
                  </a:srgbClr>
                </a:outerShdw>
              </a:effectLst>
              <a:latin typeface="Copperplate Gothic Bold" panose="020E0705020206020404" pitchFamily="34" charset="77"/>
            </a:rPr>
            <a:t>classi</a:t>
          </a:r>
          <a:r>
            <a:rPr lang="it-IT" sz="2400" b="1" cap="none" spc="0" baseline="0" dirty="0">
              <a:ln w="0"/>
              <a:solidFill>
                <a:schemeClr val="accent1">
                  <a:lumMod val="50000"/>
                </a:schemeClr>
              </a:solidFill>
              <a:effectLst>
                <a:outerShdw blurRad="38100" dist="25400" dir="5400000" algn="ctr" rotWithShape="0">
                  <a:srgbClr val="6E747A">
                    <a:alpha val="43000"/>
                  </a:srgbClr>
                </a:outerShdw>
              </a:effectLst>
              <a:latin typeface="Copperplate Gothic Bold" panose="020E0705020206020404" pitchFamily="34" charset="77"/>
            </a:rPr>
            <a:t> di lingua con abilità miste</a:t>
          </a:r>
          <a:endParaRPr lang="it-IT" sz="2400" b="1" cap="none" spc="0" dirty="0">
            <a:ln w="0"/>
            <a:solidFill>
              <a:schemeClr val="accent1">
                <a:lumMod val="50000"/>
              </a:schemeClr>
            </a:solidFill>
            <a:effectLst>
              <a:outerShdw blurRad="38100" dist="25400" dir="5400000" algn="ctr" rotWithShape="0">
                <a:srgbClr val="6E747A">
                  <a:alpha val="43000"/>
                </a:srgbClr>
              </a:outerShdw>
            </a:effectLst>
            <a:latin typeface="Copperplate Gothic Bold" panose="020E0705020206020404" pitchFamily="34" charset="77"/>
          </a:endParaRPr>
        </a:p>
      </dgm:t>
    </dgm:pt>
    <dgm:pt modelId="{49CDA80E-4C8F-4ACE-BDDE-6A138F9031B9}" type="parTrans" cxnId="{13109ED7-9DAF-4D59-8CD8-9BA36C8F360C}">
      <dgm:prSet/>
      <dgm:spPr/>
      <dgm:t>
        <a:bodyPr/>
        <a:lstStyle/>
        <a:p>
          <a:endParaRPr lang="en-US" sz="1000">
            <a:effectLst>
              <a:outerShdw blurRad="38100" dist="38100" dir="2700000" algn="tl">
                <a:srgbClr val="000000">
                  <a:alpha val="43137"/>
                </a:srgbClr>
              </a:outerShdw>
            </a:effectLst>
            <a:latin typeface="Cambria" panose="02040503050406030204" pitchFamily="18" charset="0"/>
          </a:endParaRPr>
        </a:p>
      </dgm:t>
    </dgm:pt>
    <dgm:pt modelId="{D6215FBE-1FA9-4411-ABAD-6237C6050E37}" type="sibTrans" cxnId="{13109ED7-9DAF-4D59-8CD8-9BA36C8F360C}">
      <dgm:prSet/>
      <dgm:spPr/>
      <dgm:t>
        <a:bodyPr/>
        <a:lstStyle/>
        <a:p>
          <a:endParaRPr lang="en-US" sz="1000">
            <a:effectLst>
              <a:outerShdw blurRad="38100" dist="38100" dir="2700000" algn="tl">
                <a:srgbClr val="000000">
                  <a:alpha val="43137"/>
                </a:srgbClr>
              </a:outerShdw>
            </a:effectLst>
            <a:latin typeface="Cambria" panose="02040503050406030204" pitchFamily="18" charset="0"/>
          </a:endParaRPr>
        </a:p>
      </dgm:t>
    </dgm:pt>
    <dgm:pt modelId="{A9836A00-173C-414A-BB3F-0AA7AE87AA40}" type="pres">
      <dgm:prSet presAssocID="{5B16FE59-E16D-4D23-847F-D707C5C6C326}" presName="linear" presStyleCnt="0">
        <dgm:presLayoutVars>
          <dgm:animLvl val="lvl"/>
          <dgm:resizeHandles val="exact"/>
        </dgm:presLayoutVars>
      </dgm:prSet>
      <dgm:spPr/>
    </dgm:pt>
    <dgm:pt modelId="{82608ADA-8016-4386-A821-2AC0B2498DAA}" type="pres">
      <dgm:prSet presAssocID="{56805D91-7668-4B3E-96ED-8EC9DDEDEA8B}" presName="parentText" presStyleLbl="node1" presStyleIdx="0" presStyleCnt="1" custScaleX="99584" custScaleY="102833" custLinFactNeighborY="0">
        <dgm:presLayoutVars>
          <dgm:chMax val="0"/>
          <dgm:bulletEnabled val="1"/>
        </dgm:presLayoutVars>
      </dgm:prSet>
      <dgm:spPr/>
    </dgm:pt>
  </dgm:ptLst>
  <dgm:cxnLst>
    <dgm:cxn modelId="{334AC028-95BE-40B5-A503-22BB264D52EF}" type="presOf" srcId="{56805D91-7668-4B3E-96ED-8EC9DDEDEA8B}" destId="{82608ADA-8016-4386-A821-2AC0B2498DAA}" srcOrd="0" destOrd="0" presId="urn:microsoft.com/office/officeart/2005/8/layout/vList2"/>
    <dgm:cxn modelId="{9A927B5B-7152-4F98-B459-D3B53D1C52FF}" type="presOf" srcId="{5B16FE59-E16D-4D23-847F-D707C5C6C326}" destId="{A9836A00-173C-414A-BB3F-0AA7AE87AA40}" srcOrd="0" destOrd="0" presId="urn:microsoft.com/office/officeart/2005/8/layout/vList2"/>
    <dgm:cxn modelId="{13109ED7-9DAF-4D59-8CD8-9BA36C8F360C}" srcId="{5B16FE59-E16D-4D23-847F-D707C5C6C326}" destId="{56805D91-7668-4B3E-96ED-8EC9DDEDEA8B}" srcOrd="0" destOrd="0" parTransId="{49CDA80E-4C8F-4ACE-BDDE-6A138F9031B9}" sibTransId="{D6215FBE-1FA9-4411-ABAD-6237C6050E37}"/>
    <dgm:cxn modelId="{3EBE991C-6DD9-4E1A-ACFB-80C4FA359E7B}" type="presParOf" srcId="{A9836A00-173C-414A-BB3F-0AA7AE87AA40}" destId="{82608ADA-8016-4386-A821-2AC0B2498DA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A1B3D8-DBDE-46DE-B5A5-862FF3E961D0}"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0FE25DC0-3507-4764-BBD0-B9316C49C454}">
      <dgm:prSet/>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GB" b="1" dirty="0">
              <a:effectLst>
                <a:outerShdw blurRad="38100" dist="38100" dir="2700000" algn="tl">
                  <a:srgbClr val="000000">
                    <a:alpha val="43137"/>
                  </a:srgbClr>
                </a:outerShdw>
              </a:effectLst>
              <a:latin typeface="+mn-lt"/>
            </a:rPr>
            <a:t>DOGME E LE CLASSI ETEROGENEE</a:t>
          </a:r>
          <a:endParaRPr lang="en-US" b="1" dirty="0">
            <a:effectLst>
              <a:outerShdw blurRad="38100" dist="38100" dir="2700000" algn="tl">
                <a:srgbClr val="000000">
                  <a:alpha val="43137"/>
                </a:srgbClr>
              </a:outerShdw>
            </a:effectLst>
            <a:latin typeface="+mn-lt"/>
          </a:endParaRPr>
        </a:p>
      </dgm:t>
    </dgm:pt>
    <dgm:pt modelId="{EC9CEE2A-8261-4F4F-A97B-3F8B4E067ADE}" type="parTrans" cxnId="{024015F0-57DB-41CD-B4FC-7719E0A005D8}">
      <dgm:prSet/>
      <dgm:spPr/>
      <dgm:t>
        <a:bodyPr/>
        <a:lstStyle/>
        <a:p>
          <a:endParaRPr lang="en-US"/>
        </a:p>
      </dgm:t>
    </dgm:pt>
    <dgm:pt modelId="{517E0601-022F-4C27-8EE6-23BE19B3E414}" type="sibTrans" cxnId="{024015F0-57DB-41CD-B4FC-7719E0A005D8}">
      <dgm:prSet/>
      <dgm:spPr/>
      <dgm:t>
        <a:bodyPr/>
        <a:lstStyle/>
        <a:p>
          <a:endParaRPr lang="en-US"/>
        </a:p>
      </dgm:t>
    </dgm:pt>
    <dgm:pt modelId="{6043E0E9-586F-4D9E-A7A1-778D95AA21AD}" type="pres">
      <dgm:prSet presAssocID="{92A1B3D8-DBDE-46DE-B5A5-862FF3E961D0}" presName="linear" presStyleCnt="0">
        <dgm:presLayoutVars>
          <dgm:animLvl val="lvl"/>
          <dgm:resizeHandles val="exact"/>
        </dgm:presLayoutVars>
      </dgm:prSet>
      <dgm:spPr/>
    </dgm:pt>
    <dgm:pt modelId="{001ED14F-C5A9-41CE-ABE6-C17F150403C3}" type="pres">
      <dgm:prSet presAssocID="{0FE25DC0-3507-4764-BBD0-B9316C49C454}" presName="parentText" presStyleLbl="node1" presStyleIdx="0" presStyleCnt="1" custScaleX="100000">
        <dgm:presLayoutVars>
          <dgm:chMax val="0"/>
          <dgm:bulletEnabled val="1"/>
        </dgm:presLayoutVars>
      </dgm:prSet>
      <dgm:spPr/>
    </dgm:pt>
  </dgm:ptLst>
  <dgm:cxnLst>
    <dgm:cxn modelId="{640D1D0F-6160-4D31-B38B-944788EC8F22}" type="presOf" srcId="{92A1B3D8-DBDE-46DE-B5A5-862FF3E961D0}" destId="{6043E0E9-586F-4D9E-A7A1-778D95AA21AD}" srcOrd="0" destOrd="0" presId="urn:microsoft.com/office/officeart/2005/8/layout/vList2"/>
    <dgm:cxn modelId="{77A3DD9E-7959-4FA2-9C28-96DC00043556}" type="presOf" srcId="{0FE25DC0-3507-4764-BBD0-B9316C49C454}" destId="{001ED14F-C5A9-41CE-ABE6-C17F150403C3}" srcOrd="0" destOrd="0" presId="urn:microsoft.com/office/officeart/2005/8/layout/vList2"/>
    <dgm:cxn modelId="{024015F0-57DB-41CD-B4FC-7719E0A005D8}" srcId="{92A1B3D8-DBDE-46DE-B5A5-862FF3E961D0}" destId="{0FE25DC0-3507-4764-BBD0-B9316C49C454}" srcOrd="0" destOrd="0" parTransId="{EC9CEE2A-8261-4F4F-A97B-3F8B4E067ADE}" sibTransId="{517E0601-022F-4C27-8EE6-23BE19B3E414}"/>
    <dgm:cxn modelId="{4FC5B219-C4EC-4E56-B4B2-181C40CA2D2D}" type="presParOf" srcId="{6043E0E9-586F-4D9E-A7A1-778D95AA21AD}" destId="{001ED14F-C5A9-41CE-ABE6-C17F150403C3}"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47B5AF-F4FD-45F5-BCD5-C5BC81AE221A}" type="doc">
      <dgm:prSet loTypeId="urn:microsoft.com/office/officeart/2005/8/layout/vList2" loCatId="list" qsTypeId="urn:microsoft.com/office/officeart/2005/8/quickstyle/simple1" qsCatId="simple" csTypeId="urn:microsoft.com/office/officeart/2005/8/colors/accent1_4" csCatId="accent1" phldr="1"/>
      <dgm:spPr>
        <a:scene3d>
          <a:camera prst="orthographicFront">
            <a:rot lat="0" lon="0" rev="0"/>
          </a:camera>
          <a:lightRig rig="balanced" dir="t">
            <a:rot lat="0" lon="0" rev="8700000"/>
          </a:lightRig>
        </a:scene3d>
      </dgm:spPr>
      <dgm:t>
        <a:bodyPr/>
        <a:lstStyle/>
        <a:p>
          <a:endParaRPr lang="en-US"/>
        </a:p>
      </dgm:t>
    </dgm:pt>
    <dgm:pt modelId="{6CDE4D66-C27D-421D-BB16-570EBB57A3C8}">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2800" b="1" baseline="0" dirty="0">
              <a:latin typeface="+mn-lt"/>
            </a:rPr>
            <a:t>DOGME LANGUAGE TEACHING</a:t>
          </a:r>
          <a:endParaRPr lang="en-US" sz="2800" dirty="0">
            <a:latin typeface="+mn-lt"/>
          </a:endParaRPr>
        </a:p>
      </dgm:t>
    </dgm:pt>
    <dgm:pt modelId="{9E27375B-C79B-4695-8482-E5073741760B}" type="parTrans" cxnId="{F3044D15-6F41-426A-9D68-D084CC725862}">
      <dgm:prSet/>
      <dgm:spPr/>
      <dgm:t>
        <a:bodyPr/>
        <a:lstStyle/>
        <a:p>
          <a:endParaRPr lang="en-US"/>
        </a:p>
      </dgm:t>
    </dgm:pt>
    <dgm:pt modelId="{8DE57BA8-378B-443D-8151-58759DB63981}" type="sibTrans" cxnId="{F3044D15-6F41-426A-9D68-D084CC725862}">
      <dgm:prSet/>
      <dgm:spPr/>
      <dgm:t>
        <a:bodyPr/>
        <a:lstStyle/>
        <a:p>
          <a:endParaRPr lang="en-US"/>
        </a:p>
      </dgm:t>
    </dgm:pt>
    <dgm:pt modelId="{424F6600-55AF-4F56-9BE0-9E63840AB924}" type="pres">
      <dgm:prSet presAssocID="{6A47B5AF-F4FD-45F5-BCD5-C5BC81AE221A}" presName="linear" presStyleCnt="0">
        <dgm:presLayoutVars>
          <dgm:animLvl val="lvl"/>
          <dgm:resizeHandles val="exact"/>
        </dgm:presLayoutVars>
      </dgm:prSet>
      <dgm:spPr/>
    </dgm:pt>
    <dgm:pt modelId="{DB6EBC1E-5FFD-4708-A4BD-1B67151F2226}" type="pres">
      <dgm:prSet presAssocID="{6CDE4D66-C27D-421D-BB16-570EBB57A3C8}" presName="parentText" presStyleLbl="node1" presStyleIdx="0" presStyleCnt="1" custLinFactNeighborX="198" custLinFactNeighborY="-9197">
        <dgm:presLayoutVars>
          <dgm:chMax val="0"/>
          <dgm:bulletEnabled val="1"/>
        </dgm:presLayoutVars>
      </dgm:prSet>
      <dgm:spPr/>
    </dgm:pt>
  </dgm:ptLst>
  <dgm:cxnLst>
    <dgm:cxn modelId="{F3044D15-6F41-426A-9D68-D084CC725862}" srcId="{6A47B5AF-F4FD-45F5-BCD5-C5BC81AE221A}" destId="{6CDE4D66-C27D-421D-BB16-570EBB57A3C8}" srcOrd="0" destOrd="0" parTransId="{9E27375B-C79B-4695-8482-E5073741760B}" sibTransId="{8DE57BA8-378B-443D-8151-58759DB63981}"/>
    <dgm:cxn modelId="{A8CE1134-49C0-4EA9-8525-54DD367DBBAE}" type="presOf" srcId="{6CDE4D66-C27D-421D-BB16-570EBB57A3C8}" destId="{DB6EBC1E-5FFD-4708-A4BD-1B67151F2226}" srcOrd="0" destOrd="0" presId="urn:microsoft.com/office/officeart/2005/8/layout/vList2"/>
    <dgm:cxn modelId="{44DE394A-2DD3-4752-AF6C-3A3586D0506B}" type="presOf" srcId="{6A47B5AF-F4FD-45F5-BCD5-C5BC81AE221A}" destId="{424F6600-55AF-4F56-9BE0-9E63840AB924}" srcOrd="0" destOrd="0" presId="urn:microsoft.com/office/officeart/2005/8/layout/vList2"/>
    <dgm:cxn modelId="{FFE0482B-A18F-42F2-8F87-1722F0069DB1}" type="presParOf" srcId="{424F6600-55AF-4F56-9BE0-9E63840AB924}" destId="{DB6EBC1E-5FFD-4708-A4BD-1B67151F2226}"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A0CDAA2-80A5-4FA6-B1F4-3C2640DE02E9}"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0453267-0ED6-4DA8-ADC3-3F0B11035CF2}">
      <dgm:prSet/>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b="1" strike="noStrike" baseline="0" dirty="0">
              <a:effectLst>
                <a:outerShdw blurRad="38100" dist="38100" dir="2700000" algn="tl">
                  <a:srgbClr val="000000">
                    <a:alpha val="43137"/>
                  </a:srgbClr>
                </a:outerShdw>
              </a:effectLst>
              <a:latin typeface="+mn-lt"/>
            </a:rPr>
            <a:t>LIMITAZIONI E POSSIBILI FUTURE DIREZIONI DI RICERCA</a:t>
          </a:r>
          <a:endParaRPr lang="en-US" strike="noStrike" dirty="0">
            <a:effectLst>
              <a:outerShdw blurRad="38100" dist="38100" dir="2700000" algn="tl">
                <a:srgbClr val="000000">
                  <a:alpha val="43137"/>
                </a:srgbClr>
              </a:outerShdw>
            </a:effectLst>
            <a:latin typeface="+mn-lt"/>
          </a:endParaRPr>
        </a:p>
      </dgm:t>
    </dgm:pt>
    <dgm:pt modelId="{7E5013FD-C026-498D-980F-3E2777CEDB66}" type="parTrans" cxnId="{0E5A18D0-445E-4688-BEBD-10858A113C68}">
      <dgm:prSet/>
      <dgm:spPr/>
      <dgm:t>
        <a:bodyPr/>
        <a:lstStyle/>
        <a:p>
          <a:endParaRPr lang="en-US"/>
        </a:p>
      </dgm:t>
    </dgm:pt>
    <dgm:pt modelId="{414CA8E8-6357-4F12-A4B5-DC8177DE0CA9}" type="sibTrans" cxnId="{0E5A18D0-445E-4688-BEBD-10858A113C68}">
      <dgm:prSet/>
      <dgm:spPr/>
      <dgm:t>
        <a:bodyPr/>
        <a:lstStyle/>
        <a:p>
          <a:endParaRPr lang="en-US"/>
        </a:p>
      </dgm:t>
    </dgm:pt>
    <dgm:pt modelId="{8A087240-EF38-45E6-9304-55E1311DE93F}" type="pres">
      <dgm:prSet presAssocID="{0A0CDAA2-80A5-4FA6-B1F4-3C2640DE02E9}" presName="linear" presStyleCnt="0">
        <dgm:presLayoutVars>
          <dgm:animLvl val="lvl"/>
          <dgm:resizeHandles val="exact"/>
        </dgm:presLayoutVars>
      </dgm:prSet>
      <dgm:spPr/>
    </dgm:pt>
    <dgm:pt modelId="{9D012650-5422-46F6-BA63-F71D5B2E4434}" type="pres">
      <dgm:prSet presAssocID="{50453267-0ED6-4DA8-ADC3-3F0B11035CF2}" presName="parentText" presStyleLbl="node1" presStyleIdx="0" presStyleCnt="1" custScaleX="100000" custLinFactNeighborX="1077" custLinFactNeighborY="3563">
        <dgm:presLayoutVars>
          <dgm:chMax val="0"/>
          <dgm:bulletEnabled val="1"/>
        </dgm:presLayoutVars>
      </dgm:prSet>
      <dgm:spPr/>
    </dgm:pt>
  </dgm:ptLst>
  <dgm:cxnLst>
    <dgm:cxn modelId="{9EECFA49-115E-45BB-A474-FBFE437ED6C0}" type="presOf" srcId="{0A0CDAA2-80A5-4FA6-B1F4-3C2640DE02E9}" destId="{8A087240-EF38-45E6-9304-55E1311DE93F}" srcOrd="0" destOrd="0" presId="urn:microsoft.com/office/officeart/2005/8/layout/vList2"/>
    <dgm:cxn modelId="{B450B669-5BA9-41A0-BCD7-4C4CDA5977CA}" type="presOf" srcId="{50453267-0ED6-4DA8-ADC3-3F0B11035CF2}" destId="{9D012650-5422-46F6-BA63-F71D5B2E4434}" srcOrd="0" destOrd="0" presId="urn:microsoft.com/office/officeart/2005/8/layout/vList2"/>
    <dgm:cxn modelId="{0E5A18D0-445E-4688-BEBD-10858A113C68}" srcId="{0A0CDAA2-80A5-4FA6-B1F4-3C2640DE02E9}" destId="{50453267-0ED6-4DA8-ADC3-3F0B11035CF2}" srcOrd="0" destOrd="0" parTransId="{7E5013FD-C026-498D-980F-3E2777CEDB66}" sibTransId="{414CA8E8-6357-4F12-A4B5-DC8177DE0CA9}"/>
    <dgm:cxn modelId="{ADEC5BC3-8987-45E4-8795-07CA7298E26A}" type="presParOf" srcId="{8A087240-EF38-45E6-9304-55E1311DE93F}" destId="{9D012650-5422-46F6-BA63-F71D5B2E4434}"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F8C50DB-32FC-4FA9-B078-4CAA160F1B18}" type="doc">
      <dgm:prSet loTypeId="urn:microsoft.com/office/officeart/2005/8/layout/vList2" loCatId="list" qsTypeId="urn:microsoft.com/office/officeart/2005/8/quickstyle/3d2" qsCatId="3D" csTypeId="urn:microsoft.com/office/officeart/2005/8/colors/accent1_4" csCatId="accent1" phldr="1"/>
      <dgm:spPr/>
      <dgm:t>
        <a:bodyPr/>
        <a:lstStyle/>
        <a:p>
          <a:endParaRPr lang="en-US"/>
        </a:p>
      </dgm:t>
    </dgm:pt>
    <dgm:pt modelId="{7321A3C7-2E4B-4896-B3C4-FAB901026401}" type="pres">
      <dgm:prSet presAssocID="{8F8C50DB-32FC-4FA9-B078-4CAA160F1B18}" presName="linear" presStyleCnt="0">
        <dgm:presLayoutVars>
          <dgm:animLvl val="lvl"/>
          <dgm:resizeHandles val="exact"/>
        </dgm:presLayoutVars>
      </dgm:prSet>
      <dgm:spPr/>
    </dgm:pt>
  </dgm:ptLst>
  <dgm:cxnLst>
    <dgm:cxn modelId="{3C141DCD-40AB-460E-B1DC-A810D1186629}" type="presOf" srcId="{8F8C50DB-32FC-4FA9-B078-4CAA160F1B18}" destId="{7321A3C7-2E4B-4896-B3C4-FAB90102640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822360-B2EF-4990-9133-EFE739AE488D}" type="doc">
      <dgm:prSet loTypeId="urn:microsoft.com/office/officeart/2005/8/layout/hProcess9" loCatId="process" qsTypeId="urn:microsoft.com/office/officeart/2005/8/quickstyle/simple1" qsCatId="simple" csTypeId="urn:microsoft.com/office/officeart/2005/8/colors/accent1_2" csCatId="accent1" phldr="1"/>
      <dgm:spPr/>
    </dgm:pt>
    <dgm:pt modelId="{C458B155-92B2-4885-975D-9F3EF043791B}">
      <dgm:prSet phldrT="[Text]" custT="1"/>
      <dgm:spPr>
        <a:solidFill>
          <a:schemeClr val="accent1">
            <a:lumMod val="75000"/>
          </a:schemeClr>
        </a:solidFill>
      </dgm:spPr>
      <dgm:t>
        <a:bodyPr/>
        <a:lstStyle/>
        <a:p>
          <a:r>
            <a:rPr lang="en-GB" sz="1800" dirty="0" err="1">
              <a:latin typeface="+mn-lt"/>
            </a:rPr>
            <a:t>Discussioni</a:t>
          </a:r>
          <a:r>
            <a:rPr lang="en-GB" sz="1800" dirty="0">
              <a:latin typeface="+mn-lt"/>
            </a:rPr>
            <a:t> e forum online</a:t>
          </a:r>
          <a:endParaRPr lang="en-US" sz="1900" dirty="0">
            <a:latin typeface="+mn-lt"/>
          </a:endParaRPr>
        </a:p>
      </dgm:t>
    </dgm:pt>
    <dgm:pt modelId="{194A42E5-71E4-46E9-85A2-217B2005CD41}" type="parTrans" cxnId="{C35BA468-5C71-4633-856B-4BB8ACFDBAF0}">
      <dgm:prSet/>
      <dgm:spPr/>
      <dgm:t>
        <a:bodyPr/>
        <a:lstStyle/>
        <a:p>
          <a:endParaRPr lang="en-US"/>
        </a:p>
      </dgm:t>
    </dgm:pt>
    <dgm:pt modelId="{2DCEFBDD-1D93-4EF8-9C5F-F260B6F660AC}" type="sibTrans" cxnId="{C35BA468-5C71-4633-856B-4BB8ACFDBAF0}">
      <dgm:prSet/>
      <dgm:spPr/>
      <dgm:t>
        <a:bodyPr/>
        <a:lstStyle/>
        <a:p>
          <a:endParaRPr lang="en-US"/>
        </a:p>
      </dgm:t>
    </dgm:pt>
    <dgm:pt modelId="{46F7D404-1EEA-4DF5-B09A-BF63E1D80435}">
      <dgm:prSet phldrT="[Text]" custT="1"/>
      <dgm:spPr>
        <a:solidFill>
          <a:schemeClr val="accent1">
            <a:lumMod val="75000"/>
          </a:schemeClr>
        </a:solidFill>
      </dgm:spPr>
      <dgm:t>
        <a:bodyPr/>
        <a:lstStyle/>
        <a:p>
          <a:r>
            <a:rPr lang="en-US" sz="1800" dirty="0" err="1">
              <a:latin typeface="+mn-lt"/>
            </a:rPr>
            <a:t>Conferenze</a:t>
          </a:r>
          <a:r>
            <a:rPr lang="en-US" sz="1800" dirty="0">
              <a:latin typeface="+mn-lt"/>
            </a:rPr>
            <a:t> e workshop</a:t>
          </a:r>
        </a:p>
      </dgm:t>
    </dgm:pt>
    <dgm:pt modelId="{B52AEF3C-CD31-4051-8B4E-A0F533D3964C}" type="parTrans" cxnId="{97B6D0B8-09BB-484A-99A5-75AEDDB66D41}">
      <dgm:prSet/>
      <dgm:spPr/>
      <dgm:t>
        <a:bodyPr/>
        <a:lstStyle/>
        <a:p>
          <a:endParaRPr lang="en-US"/>
        </a:p>
      </dgm:t>
    </dgm:pt>
    <dgm:pt modelId="{83A1F163-00B8-43AF-B390-339A108BC6A5}" type="sibTrans" cxnId="{97B6D0B8-09BB-484A-99A5-75AEDDB66D41}">
      <dgm:prSet/>
      <dgm:spPr/>
      <dgm:t>
        <a:bodyPr/>
        <a:lstStyle/>
        <a:p>
          <a:endParaRPr lang="en-US"/>
        </a:p>
      </dgm:t>
    </dgm:pt>
    <dgm:pt modelId="{57F32307-39ED-47CB-94EC-BA685A3A3399}">
      <dgm:prSet phldrT="[Text]" custT="1"/>
      <dgm:spPr>
        <a:solidFill>
          <a:schemeClr val="accent1">
            <a:lumMod val="75000"/>
          </a:schemeClr>
        </a:solidFill>
      </dgm:spPr>
      <dgm:t>
        <a:bodyPr/>
        <a:lstStyle/>
        <a:p>
          <a:r>
            <a:rPr lang="en-GB" sz="2000" dirty="0" err="1">
              <a:latin typeface="+mn-lt"/>
            </a:rPr>
            <a:t>Letteratura</a:t>
          </a:r>
          <a:endParaRPr lang="en-US" sz="2000" dirty="0">
            <a:latin typeface="+mn-lt"/>
          </a:endParaRPr>
        </a:p>
      </dgm:t>
    </dgm:pt>
    <dgm:pt modelId="{B82DE20C-8168-470A-8F91-1A208F29201C}" type="parTrans" cxnId="{2B7AB080-1D9F-4692-B478-AA4E5304860C}">
      <dgm:prSet/>
      <dgm:spPr/>
      <dgm:t>
        <a:bodyPr/>
        <a:lstStyle/>
        <a:p>
          <a:endParaRPr lang="en-US"/>
        </a:p>
      </dgm:t>
    </dgm:pt>
    <dgm:pt modelId="{135FE29E-56B6-49F1-AA7A-F9B71CF59AD9}" type="sibTrans" cxnId="{2B7AB080-1D9F-4692-B478-AA4E5304860C}">
      <dgm:prSet/>
      <dgm:spPr/>
      <dgm:t>
        <a:bodyPr/>
        <a:lstStyle/>
        <a:p>
          <a:endParaRPr lang="en-US"/>
        </a:p>
      </dgm:t>
    </dgm:pt>
    <dgm:pt modelId="{345CE869-1065-4FD1-A11C-2AE1BA0BA696}" type="pres">
      <dgm:prSet presAssocID="{E2822360-B2EF-4990-9133-EFE739AE488D}" presName="CompostProcess" presStyleCnt="0">
        <dgm:presLayoutVars>
          <dgm:dir/>
          <dgm:resizeHandles val="exact"/>
        </dgm:presLayoutVars>
      </dgm:prSet>
      <dgm:spPr/>
    </dgm:pt>
    <dgm:pt modelId="{DE752B82-AB1C-4E19-89BF-8AFF87B981D3}" type="pres">
      <dgm:prSet presAssocID="{E2822360-B2EF-4990-9133-EFE739AE488D}" presName="arrow" presStyleLbl="bgShp" presStyleIdx="0" presStyleCnt="1"/>
      <dgm:spPr>
        <a:solidFill>
          <a:schemeClr val="accent1">
            <a:lumMod val="50000"/>
          </a:schemeClr>
        </a:solidFill>
      </dgm:spPr>
    </dgm:pt>
    <dgm:pt modelId="{D86D769D-DED9-4E00-BFBD-0974922638A6}" type="pres">
      <dgm:prSet presAssocID="{E2822360-B2EF-4990-9133-EFE739AE488D}" presName="linearProcess" presStyleCnt="0"/>
      <dgm:spPr/>
    </dgm:pt>
    <dgm:pt modelId="{228BB8BD-CB6F-45F7-B8C9-B2A72172C64D}" type="pres">
      <dgm:prSet presAssocID="{C458B155-92B2-4885-975D-9F3EF043791B}" presName="textNode" presStyleLbl="node1" presStyleIdx="0" presStyleCnt="3">
        <dgm:presLayoutVars>
          <dgm:bulletEnabled val="1"/>
        </dgm:presLayoutVars>
      </dgm:prSet>
      <dgm:spPr/>
    </dgm:pt>
    <dgm:pt modelId="{B117CCF4-3982-40E0-9C30-84289F969FE1}" type="pres">
      <dgm:prSet presAssocID="{2DCEFBDD-1D93-4EF8-9C5F-F260B6F660AC}" presName="sibTrans" presStyleCnt="0"/>
      <dgm:spPr/>
    </dgm:pt>
    <dgm:pt modelId="{C61819B6-AC69-4B54-9E54-5FAFCE82C029}" type="pres">
      <dgm:prSet presAssocID="{46F7D404-1EEA-4DF5-B09A-BF63E1D80435}" presName="textNode" presStyleLbl="node1" presStyleIdx="1" presStyleCnt="3" custLinFactNeighborX="-30458" custLinFactNeighborY="-2528">
        <dgm:presLayoutVars>
          <dgm:bulletEnabled val="1"/>
        </dgm:presLayoutVars>
      </dgm:prSet>
      <dgm:spPr/>
    </dgm:pt>
    <dgm:pt modelId="{2B754806-FDC3-4F36-956D-A9348843C3C7}" type="pres">
      <dgm:prSet presAssocID="{83A1F163-00B8-43AF-B390-339A108BC6A5}" presName="sibTrans" presStyleCnt="0"/>
      <dgm:spPr/>
    </dgm:pt>
    <dgm:pt modelId="{5E4A734F-667C-4FDB-ABD2-748206669C2A}" type="pres">
      <dgm:prSet presAssocID="{57F32307-39ED-47CB-94EC-BA685A3A3399}" presName="textNode" presStyleLbl="node1" presStyleIdx="2" presStyleCnt="3" custScaleX="110818" custLinFactNeighborX="-51718" custLinFactNeighborY="-3486">
        <dgm:presLayoutVars>
          <dgm:bulletEnabled val="1"/>
        </dgm:presLayoutVars>
      </dgm:prSet>
      <dgm:spPr/>
    </dgm:pt>
  </dgm:ptLst>
  <dgm:cxnLst>
    <dgm:cxn modelId="{C35BA468-5C71-4633-856B-4BB8ACFDBAF0}" srcId="{E2822360-B2EF-4990-9133-EFE739AE488D}" destId="{C458B155-92B2-4885-975D-9F3EF043791B}" srcOrd="0" destOrd="0" parTransId="{194A42E5-71E4-46E9-85A2-217B2005CD41}" sibTransId="{2DCEFBDD-1D93-4EF8-9C5F-F260B6F660AC}"/>
    <dgm:cxn modelId="{BEFA886C-DB8E-4501-9EEC-F5E0AF3A60A4}" type="presOf" srcId="{C458B155-92B2-4885-975D-9F3EF043791B}" destId="{228BB8BD-CB6F-45F7-B8C9-B2A72172C64D}" srcOrd="0" destOrd="0" presId="urn:microsoft.com/office/officeart/2005/8/layout/hProcess9"/>
    <dgm:cxn modelId="{2B7AB080-1D9F-4692-B478-AA4E5304860C}" srcId="{E2822360-B2EF-4990-9133-EFE739AE488D}" destId="{57F32307-39ED-47CB-94EC-BA685A3A3399}" srcOrd="2" destOrd="0" parTransId="{B82DE20C-8168-470A-8F91-1A208F29201C}" sibTransId="{135FE29E-56B6-49F1-AA7A-F9B71CF59AD9}"/>
    <dgm:cxn modelId="{97B6D0B8-09BB-484A-99A5-75AEDDB66D41}" srcId="{E2822360-B2EF-4990-9133-EFE739AE488D}" destId="{46F7D404-1EEA-4DF5-B09A-BF63E1D80435}" srcOrd="1" destOrd="0" parTransId="{B52AEF3C-CD31-4051-8B4E-A0F533D3964C}" sibTransId="{83A1F163-00B8-43AF-B390-339A108BC6A5}"/>
    <dgm:cxn modelId="{E8CDAFD9-E05E-407B-BAF9-C02C7F13A0E9}" type="presOf" srcId="{57F32307-39ED-47CB-94EC-BA685A3A3399}" destId="{5E4A734F-667C-4FDB-ABD2-748206669C2A}" srcOrd="0" destOrd="0" presId="urn:microsoft.com/office/officeart/2005/8/layout/hProcess9"/>
    <dgm:cxn modelId="{37424BF6-C04B-44A4-A1F6-68BB643E5207}" type="presOf" srcId="{E2822360-B2EF-4990-9133-EFE739AE488D}" destId="{345CE869-1065-4FD1-A11C-2AE1BA0BA696}" srcOrd="0" destOrd="0" presId="urn:microsoft.com/office/officeart/2005/8/layout/hProcess9"/>
    <dgm:cxn modelId="{F3C0CDF7-4403-4DFF-9AD0-3EEC6841D9AA}" type="presOf" srcId="{46F7D404-1EEA-4DF5-B09A-BF63E1D80435}" destId="{C61819B6-AC69-4B54-9E54-5FAFCE82C029}" srcOrd="0" destOrd="0" presId="urn:microsoft.com/office/officeart/2005/8/layout/hProcess9"/>
    <dgm:cxn modelId="{CD46616B-904C-40A0-9F9A-43C0EF8174B7}" type="presParOf" srcId="{345CE869-1065-4FD1-A11C-2AE1BA0BA696}" destId="{DE752B82-AB1C-4E19-89BF-8AFF87B981D3}" srcOrd="0" destOrd="0" presId="urn:microsoft.com/office/officeart/2005/8/layout/hProcess9"/>
    <dgm:cxn modelId="{910F1D15-4DF1-4785-9D41-B42DA20B38FB}" type="presParOf" srcId="{345CE869-1065-4FD1-A11C-2AE1BA0BA696}" destId="{D86D769D-DED9-4E00-BFBD-0974922638A6}" srcOrd="1" destOrd="0" presId="urn:microsoft.com/office/officeart/2005/8/layout/hProcess9"/>
    <dgm:cxn modelId="{95084183-D360-40FF-BB05-7A34A05CAAE6}" type="presParOf" srcId="{D86D769D-DED9-4E00-BFBD-0974922638A6}" destId="{228BB8BD-CB6F-45F7-B8C9-B2A72172C64D}" srcOrd="0" destOrd="0" presId="urn:microsoft.com/office/officeart/2005/8/layout/hProcess9"/>
    <dgm:cxn modelId="{78F3605D-EF39-43CF-9350-1AA6AFFBCB39}" type="presParOf" srcId="{D86D769D-DED9-4E00-BFBD-0974922638A6}" destId="{B117CCF4-3982-40E0-9C30-84289F969FE1}" srcOrd="1" destOrd="0" presId="urn:microsoft.com/office/officeart/2005/8/layout/hProcess9"/>
    <dgm:cxn modelId="{F2DE0335-F48D-4696-A894-8ACA5514DEBF}" type="presParOf" srcId="{D86D769D-DED9-4E00-BFBD-0974922638A6}" destId="{C61819B6-AC69-4B54-9E54-5FAFCE82C029}" srcOrd="2" destOrd="0" presId="urn:microsoft.com/office/officeart/2005/8/layout/hProcess9"/>
    <dgm:cxn modelId="{0A44C774-3124-4806-A57C-B15B40A45458}" type="presParOf" srcId="{D86D769D-DED9-4E00-BFBD-0974922638A6}" destId="{2B754806-FDC3-4F36-956D-A9348843C3C7}" srcOrd="3" destOrd="0" presId="urn:microsoft.com/office/officeart/2005/8/layout/hProcess9"/>
    <dgm:cxn modelId="{CD929CB6-D073-43C1-8CA3-3C4E633EB30E}" type="presParOf" srcId="{D86D769D-DED9-4E00-BFBD-0974922638A6}" destId="{5E4A734F-667C-4FDB-ABD2-748206669C2A}"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D85AF1-E616-4904-A31F-7E8B8EBF2BC8}"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01E0E7D0-F586-4908-AEAC-8DF39340AEBA}">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GB" sz="2400" b="1" dirty="0">
              <a:effectLst>
                <a:outerShdw blurRad="38100" dist="38100" dir="2700000" algn="tl">
                  <a:srgbClr val="000000">
                    <a:alpha val="43137"/>
                  </a:srgbClr>
                </a:outerShdw>
              </a:effectLst>
              <a:latin typeface="+mn-lt"/>
            </a:rPr>
            <a:t>CHE COS’È L’APPROCCIO DOGME?</a:t>
          </a:r>
          <a:endParaRPr lang="en-US" sz="2400" b="1" dirty="0">
            <a:effectLst>
              <a:outerShdw blurRad="38100" dist="38100" dir="2700000" algn="tl">
                <a:srgbClr val="000000">
                  <a:alpha val="43137"/>
                </a:srgbClr>
              </a:outerShdw>
            </a:effectLst>
            <a:latin typeface="+mn-lt"/>
          </a:endParaRPr>
        </a:p>
      </dgm:t>
    </dgm:pt>
    <dgm:pt modelId="{CD3F8C18-ABFE-4683-B570-6EA1CB8F75D8}" type="parTrans" cxnId="{CD1EBE86-A7D3-4ADD-90ED-3D1134D6681C}">
      <dgm:prSet/>
      <dgm:spPr/>
      <dgm:t>
        <a:bodyPr/>
        <a:lstStyle/>
        <a:p>
          <a:endParaRPr lang="en-US"/>
        </a:p>
      </dgm:t>
    </dgm:pt>
    <dgm:pt modelId="{52AE7043-D277-4DEA-88AE-6EDC803B7D2E}" type="sibTrans" cxnId="{CD1EBE86-A7D3-4ADD-90ED-3D1134D6681C}">
      <dgm:prSet/>
      <dgm:spPr/>
      <dgm:t>
        <a:bodyPr/>
        <a:lstStyle/>
        <a:p>
          <a:endParaRPr lang="en-US"/>
        </a:p>
      </dgm:t>
    </dgm:pt>
    <dgm:pt modelId="{C2BABDFB-BEFA-4148-992F-092E6A78422C}" type="pres">
      <dgm:prSet presAssocID="{DFD85AF1-E616-4904-A31F-7E8B8EBF2BC8}" presName="linear" presStyleCnt="0">
        <dgm:presLayoutVars>
          <dgm:animLvl val="lvl"/>
          <dgm:resizeHandles val="exact"/>
        </dgm:presLayoutVars>
      </dgm:prSet>
      <dgm:spPr/>
    </dgm:pt>
    <dgm:pt modelId="{FC348869-C9D8-4523-80AB-52B0A326DB33}" type="pres">
      <dgm:prSet presAssocID="{01E0E7D0-F586-4908-AEAC-8DF39340AEBA}" presName="parentText" presStyleLbl="node1" presStyleIdx="0" presStyleCnt="1">
        <dgm:presLayoutVars>
          <dgm:chMax val="0"/>
          <dgm:bulletEnabled val="1"/>
        </dgm:presLayoutVars>
      </dgm:prSet>
      <dgm:spPr/>
    </dgm:pt>
  </dgm:ptLst>
  <dgm:cxnLst>
    <dgm:cxn modelId="{A8F75832-5AF4-4F83-8BB2-FF00E6AA2480}" type="presOf" srcId="{DFD85AF1-E616-4904-A31F-7E8B8EBF2BC8}" destId="{C2BABDFB-BEFA-4148-992F-092E6A78422C}" srcOrd="0" destOrd="0" presId="urn:microsoft.com/office/officeart/2005/8/layout/vList2"/>
    <dgm:cxn modelId="{A69DF060-5C88-41F9-940F-223FA69FFB95}" type="presOf" srcId="{01E0E7D0-F586-4908-AEAC-8DF39340AEBA}" destId="{FC348869-C9D8-4523-80AB-52B0A326DB33}" srcOrd="0" destOrd="0" presId="urn:microsoft.com/office/officeart/2005/8/layout/vList2"/>
    <dgm:cxn modelId="{CD1EBE86-A7D3-4ADD-90ED-3D1134D6681C}" srcId="{DFD85AF1-E616-4904-A31F-7E8B8EBF2BC8}" destId="{01E0E7D0-F586-4908-AEAC-8DF39340AEBA}" srcOrd="0" destOrd="0" parTransId="{CD3F8C18-ABFE-4683-B570-6EA1CB8F75D8}" sibTransId="{52AE7043-D277-4DEA-88AE-6EDC803B7D2E}"/>
    <dgm:cxn modelId="{0260A005-4187-41B2-BE59-427AA4A5CE13}" type="presParOf" srcId="{C2BABDFB-BEFA-4148-992F-092E6A78422C}" destId="{FC348869-C9D8-4523-80AB-52B0A326DB33}"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D85AF1-E616-4904-A31F-7E8B8EBF2BC8}"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01E0E7D0-F586-4908-AEAC-8DF39340AEBA}">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b="1" noProof="0" dirty="0">
              <a:effectLst>
                <a:outerShdw blurRad="38100" dist="38100" dir="2700000" algn="tl">
                  <a:srgbClr val="000000">
                    <a:alpha val="43137"/>
                  </a:srgbClr>
                </a:outerShdw>
              </a:effectLst>
              <a:latin typeface="+mn-lt"/>
            </a:rPr>
            <a:t>PERCHÉ</a:t>
          </a:r>
          <a:r>
            <a:rPr lang="it-IT" sz="2400" b="1" dirty="0">
              <a:effectLst>
                <a:outerShdw blurRad="38100" dist="38100" dir="2700000" algn="tl">
                  <a:srgbClr val="000000">
                    <a:alpha val="43137"/>
                  </a:srgbClr>
                </a:outerShdw>
              </a:effectLst>
              <a:latin typeface="+mn-lt"/>
            </a:rPr>
            <a:t> È MATERAL-LIGHT?</a:t>
          </a:r>
        </a:p>
      </dgm:t>
    </dgm:pt>
    <dgm:pt modelId="{CD3F8C18-ABFE-4683-B570-6EA1CB8F75D8}" type="parTrans" cxnId="{CD1EBE86-A7D3-4ADD-90ED-3D1134D6681C}">
      <dgm:prSet/>
      <dgm:spPr/>
      <dgm:t>
        <a:bodyPr/>
        <a:lstStyle/>
        <a:p>
          <a:endParaRPr lang="en-US"/>
        </a:p>
      </dgm:t>
    </dgm:pt>
    <dgm:pt modelId="{52AE7043-D277-4DEA-88AE-6EDC803B7D2E}" type="sibTrans" cxnId="{CD1EBE86-A7D3-4ADD-90ED-3D1134D6681C}">
      <dgm:prSet/>
      <dgm:spPr/>
      <dgm:t>
        <a:bodyPr/>
        <a:lstStyle/>
        <a:p>
          <a:endParaRPr lang="en-US"/>
        </a:p>
      </dgm:t>
    </dgm:pt>
    <dgm:pt modelId="{C2BABDFB-BEFA-4148-992F-092E6A78422C}" type="pres">
      <dgm:prSet presAssocID="{DFD85AF1-E616-4904-A31F-7E8B8EBF2BC8}" presName="linear" presStyleCnt="0">
        <dgm:presLayoutVars>
          <dgm:animLvl val="lvl"/>
          <dgm:resizeHandles val="exact"/>
        </dgm:presLayoutVars>
      </dgm:prSet>
      <dgm:spPr/>
    </dgm:pt>
    <dgm:pt modelId="{FC348869-C9D8-4523-80AB-52B0A326DB33}" type="pres">
      <dgm:prSet presAssocID="{01E0E7D0-F586-4908-AEAC-8DF39340AEBA}" presName="parentText" presStyleLbl="node1" presStyleIdx="0" presStyleCnt="1" custLinFactNeighborX="478" custLinFactNeighborY="-34199">
        <dgm:presLayoutVars>
          <dgm:chMax val="0"/>
          <dgm:bulletEnabled val="1"/>
        </dgm:presLayoutVars>
      </dgm:prSet>
      <dgm:spPr/>
    </dgm:pt>
  </dgm:ptLst>
  <dgm:cxnLst>
    <dgm:cxn modelId="{A8F75832-5AF4-4F83-8BB2-FF00E6AA2480}" type="presOf" srcId="{DFD85AF1-E616-4904-A31F-7E8B8EBF2BC8}" destId="{C2BABDFB-BEFA-4148-992F-092E6A78422C}" srcOrd="0" destOrd="0" presId="urn:microsoft.com/office/officeart/2005/8/layout/vList2"/>
    <dgm:cxn modelId="{A69DF060-5C88-41F9-940F-223FA69FFB95}" type="presOf" srcId="{01E0E7D0-F586-4908-AEAC-8DF39340AEBA}" destId="{FC348869-C9D8-4523-80AB-52B0A326DB33}" srcOrd="0" destOrd="0" presId="urn:microsoft.com/office/officeart/2005/8/layout/vList2"/>
    <dgm:cxn modelId="{CD1EBE86-A7D3-4ADD-90ED-3D1134D6681C}" srcId="{DFD85AF1-E616-4904-A31F-7E8B8EBF2BC8}" destId="{01E0E7D0-F586-4908-AEAC-8DF39340AEBA}" srcOrd="0" destOrd="0" parTransId="{CD3F8C18-ABFE-4683-B570-6EA1CB8F75D8}" sibTransId="{52AE7043-D277-4DEA-88AE-6EDC803B7D2E}"/>
    <dgm:cxn modelId="{0260A005-4187-41B2-BE59-427AA4A5CE13}" type="presParOf" srcId="{C2BABDFB-BEFA-4148-992F-092E6A78422C}" destId="{FC348869-C9D8-4523-80AB-52B0A326DB33}"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D85AF1-E616-4904-A31F-7E8B8EBF2BC8}"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01E0E7D0-F586-4908-AEAC-8DF39340AEBA}">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GB" sz="2400" b="1" dirty="0">
              <a:effectLst>
                <a:outerShdw blurRad="38100" dist="38100" dir="2700000" algn="tl">
                  <a:srgbClr val="000000">
                    <a:alpha val="43137"/>
                  </a:srgbClr>
                </a:outerShdw>
              </a:effectLst>
              <a:latin typeface="+mn-lt"/>
            </a:rPr>
            <a:t>I TRE PRECETTI BASILARI DELLA PEDAGOGIA DOGME</a:t>
          </a:r>
          <a:endParaRPr lang="en-US" sz="2400" b="1" dirty="0">
            <a:effectLst>
              <a:outerShdw blurRad="38100" dist="38100" dir="2700000" algn="tl">
                <a:srgbClr val="000000">
                  <a:alpha val="43137"/>
                </a:srgbClr>
              </a:outerShdw>
            </a:effectLst>
            <a:latin typeface="+mn-lt"/>
          </a:endParaRPr>
        </a:p>
      </dgm:t>
    </dgm:pt>
    <dgm:pt modelId="{CD3F8C18-ABFE-4683-B570-6EA1CB8F75D8}" type="parTrans" cxnId="{CD1EBE86-A7D3-4ADD-90ED-3D1134D6681C}">
      <dgm:prSet/>
      <dgm:spPr/>
      <dgm:t>
        <a:bodyPr/>
        <a:lstStyle/>
        <a:p>
          <a:endParaRPr lang="en-US"/>
        </a:p>
      </dgm:t>
    </dgm:pt>
    <dgm:pt modelId="{52AE7043-D277-4DEA-88AE-6EDC803B7D2E}" type="sibTrans" cxnId="{CD1EBE86-A7D3-4ADD-90ED-3D1134D6681C}">
      <dgm:prSet/>
      <dgm:spPr/>
      <dgm:t>
        <a:bodyPr/>
        <a:lstStyle/>
        <a:p>
          <a:endParaRPr lang="en-US"/>
        </a:p>
      </dgm:t>
    </dgm:pt>
    <dgm:pt modelId="{C2BABDFB-BEFA-4148-992F-092E6A78422C}" type="pres">
      <dgm:prSet presAssocID="{DFD85AF1-E616-4904-A31F-7E8B8EBF2BC8}" presName="linear" presStyleCnt="0">
        <dgm:presLayoutVars>
          <dgm:animLvl val="lvl"/>
          <dgm:resizeHandles val="exact"/>
        </dgm:presLayoutVars>
      </dgm:prSet>
      <dgm:spPr/>
    </dgm:pt>
    <dgm:pt modelId="{FC348869-C9D8-4523-80AB-52B0A326DB33}" type="pres">
      <dgm:prSet presAssocID="{01E0E7D0-F586-4908-AEAC-8DF39340AEBA}" presName="parentText" presStyleLbl="node1" presStyleIdx="0" presStyleCnt="1" custLinFactNeighborY="24626">
        <dgm:presLayoutVars>
          <dgm:chMax val="0"/>
          <dgm:bulletEnabled val="1"/>
        </dgm:presLayoutVars>
      </dgm:prSet>
      <dgm:spPr/>
    </dgm:pt>
  </dgm:ptLst>
  <dgm:cxnLst>
    <dgm:cxn modelId="{A8F75832-5AF4-4F83-8BB2-FF00E6AA2480}" type="presOf" srcId="{DFD85AF1-E616-4904-A31F-7E8B8EBF2BC8}" destId="{C2BABDFB-BEFA-4148-992F-092E6A78422C}" srcOrd="0" destOrd="0" presId="urn:microsoft.com/office/officeart/2005/8/layout/vList2"/>
    <dgm:cxn modelId="{A69DF060-5C88-41F9-940F-223FA69FFB95}" type="presOf" srcId="{01E0E7D0-F586-4908-AEAC-8DF39340AEBA}" destId="{FC348869-C9D8-4523-80AB-52B0A326DB33}" srcOrd="0" destOrd="0" presId="urn:microsoft.com/office/officeart/2005/8/layout/vList2"/>
    <dgm:cxn modelId="{CD1EBE86-A7D3-4ADD-90ED-3D1134D6681C}" srcId="{DFD85AF1-E616-4904-A31F-7E8B8EBF2BC8}" destId="{01E0E7D0-F586-4908-AEAC-8DF39340AEBA}" srcOrd="0" destOrd="0" parTransId="{CD3F8C18-ABFE-4683-B570-6EA1CB8F75D8}" sibTransId="{52AE7043-D277-4DEA-88AE-6EDC803B7D2E}"/>
    <dgm:cxn modelId="{0260A005-4187-41B2-BE59-427AA4A5CE13}" type="presParOf" srcId="{C2BABDFB-BEFA-4148-992F-092E6A78422C}" destId="{FC348869-C9D8-4523-80AB-52B0A326DB33}"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22CFE906-7DFF-4274-84D8-4B003064574A}">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2400" b="1" baseline="0" dirty="0">
              <a:effectLst>
                <a:outerShdw blurRad="38100" dist="38100" dir="2700000" algn="tl">
                  <a:srgbClr val="000000">
                    <a:alpha val="43137"/>
                  </a:srgbClr>
                </a:outerShdw>
              </a:effectLst>
              <a:latin typeface="+mn-lt"/>
            </a:rPr>
            <a:t>COME FUNZIONA IN PRATICA UNA CLASSE DOGME?</a:t>
          </a:r>
          <a:endParaRPr lang="en-US" sz="2400" dirty="0">
            <a:effectLst>
              <a:outerShdw blurRad="38100" dist="38100" dir="2700000" algn="tl">
                <a:srgbClr val="000000">
                  <a:alpha val="43137"/>
                </a:srgbClr>
              </a:outerShdw>
            </a:effectLst>
            <a:latin typeface="+mn-lt"/>
          </a:endParaRPr>
        </a:p>
      </dgm:t>
    </dgm:pt>
    <dgm:pt modelId="{DB6C9322-82B2-4D2D-9966-1C18DAB77074}" type="parTrans" cxnId="{EA64F1BD-9150-47EF-814C-DFA47BF977B1}">
      <dgm:prSet/>
      <dgm:spPr/>
      <dgm:t>
        <a:bodyPr/>
        <a:lstStyle/>
        <a:p>
          <a:endParaRPr lang="en-US"/>
        </a:p>
      </dgm:t>
    </dgm:pt>
    <dgm:pt modelId="{21231BB3-1987-46C1-981E-5B6E5AE74547}" type="sibTrans" cxnId="{EA64F1BD-9150-47EF-814C-DFA47BF977B1}">
      <dgm:prSet/>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 modelId="{BB9D0EE2-DD2C-4849-B695-B59527B4C931}" type="pres">
      <dgm:prSet presAssocID="{22CFE906-7DFF-4274-84D8-4B003064574A}" presName="parentText" presStyleLbl="node1" presStyleIdx="0" presStyleCnt="1" custScaleX="100000" custScaleY="51422" custLinFactNeighborX="-137" custLinFactNeighborY="6690">
        <dgm:presLayoutVars>
          <dgm:chMax val="0"/>
          <dgm:bulletEnabled val="1"/>
        </dgm:presLayoutVars>
      </dgm:prSet>
      <dgm:spPr/>
    </dgm:pt>
  </dgm:ptLst>
  <dgm:cxnLst>
    <dgm:cxn modelId="{19339EBB-40F4-40E6-9B19-C79FFF8F3D3C}" type="presOf" srcId="{22CFE906-7DFF-4274-84D8-4B003064574A}" destId="{BB9D0EE2-DD2C-4849-B695-B59527B4C931}" srcOrd="0" destOrd="0" presId="urn:microsoft.com/office/officeart/2005/8/layout/vList2"/>
    <dgm:cxn modelId="{78A214BD-CE87-4033-9133-3DA98BEEEEC9}" type="presOf" srcId="{53700D4B-C790-4661-8008-A82D7C006E43}" destId="{599460CC-750E-4990-82F7-0654FCA88217}" srcOrd="0" destOrd="0" presId="urn:microsoft.com/office/officeart/2005/8/layout/vList2"/>
    <dgm:cxn modelId="{EA64F1BD-9150-47EF-814C-DFA47BF977B1}" srcId="{53700D4B-C790-4661-8008-A82D7C006E43}" destId="{22CFE906-7DFF-4274-84D8-4B003064574A}" srcOrd="0" destOrd="0" parTransId="{DB6C9322-82B2-4D2D-9966-1C18DAB77074}" sibTransId="{21231BB3-1987-46C1-981E-5B6E5AE74547}"/>
    <dgm:cxn modelId="{7289C0D2-7EF0-4034-AC64-CD43C66C229F}" type="presParOf" srcId="{599460CC-750E-4990-82F7-0654FCA88217}" destId="{BB9D0EE2-DD2C-4849-B695-B59527B4C93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700D4B-C790-4661-8008-A82D7C006E4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599460CC-750E-4990-82F7-0654FCA88217}" type="pres">
      <dgm:prSet presAssocID="{53700D4B-C790-4661-8008-A82D7C006E43}" presName="linear" presStyleCnt="0">
        <dgm:presLayoutVars>
          <dgm:animLvl val="lvl"/>
          <dgm:resizeHandles val="exact"/>
        </dgm:presLayoutVars>
      </dgm:prSet>
      <dgm:spPr/>
    </dgm:pt>
  </dgm:ptLst>
  <dgm:cxnLst>
    <dgm:cxn modelId="{78A214BD-CE87-4033-9133-3DA98BEEEEC9}" type="presOf" srcId="{53700D4B-C790-4661-8008-A82D7C006E43}" destId="{599460CC-750E-4990-82F7-0654FCA8821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08ADA-8016-4386-A821-2AC0B2498DAA}">
      <dsp:nvSpPr>
        <dsp:cNvPr id="0" name=""/>
        <dsp:cNvSpPr/>
      </dsp:nvSpPr>
      <dsp:spPr>
        <a:xfrm>
          <a:off x="18246" y="898364"/>
          <a:ext cx="8736030" cy="1251271"/>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cap="none" spc="0" baseline="0" dirty="0" err="1">
              <a:ln w="0"/>
              <a:solidFill>
                <a:schemeClr val="accent1">
                  <a:lumMod val="50000"/>
                </a:schemeClr>
              </a:solidFill>
              <a:effectLst>
                <a:outerShdw blurRad="38100" dist="25400" dir="5400000" algn="ctr" rotWithShape="0">
                  <a:srgbClr val="6E747A">
                    <a:alpha val="43000"/>
                  </a:srgbClr>
                </a:outerShdw>
              </a:effectLst>
              <a:latin typeface="Copperplate Gothic Bold" panose="020E0705020206020404" pitchFamily="34" charset="77"/>
            </a:rPr>
            <a:t>Dogme</a:t>
          </a:r>
          <a:r>
            <a:rPr lang="it-IT" sz="2400" b="1" kern="1200" cap="none" spc="0" baseline="0" dirty="0">
              <a:ln w="0"/>
              <a:solidFill>
                <a:schemeClr val="accent1">
                  <a:lumMod val="50000"/>
                </a:schemeClr>
              </a:solidFill>
              <a:effectLst>
                <a:outerShdw blurRad="38100" dist="25400" dir="5400000" algn="ctr" rotWithShape="0">
                  <a:srgbClr val="6E747A">
                    <a:alpha val="43000"/>
                  </a:srgbClr>
                </a:outerShdw>
              </a:effectLst>
              <a:latin typeface="Copperplate Gothic Bold" panose="020E0705020206020404" pitchFamily="34" charset="77"/>
            </a:rPr>
            <a:t> come approccio di insegnamento olistico per </a:t>
          </a:r>
          <a:r>
            <a:rPr lang="it-IT" sz="2400" b="1" kern="1200" cap="none" spc="0" baseline="0" noProof="0" dirty="0">
              <a:ln w="0"/>
              <a:solidFill>
                <a:schemeClr val="accent1">
                  <a:lumMod val="50000"/>
                </a:schemeClr>
              </a:solidFill>
              <a:effectLst>
                <a:outerShdw blurRad="38100" dist="25400" dir="5400000" algn="ctr" rotWithShape="0">
                  <a:srgbClr val="6E747A">
                    <a:alpha val="43000"/>
                  </a:srgbClr>
                </a:outerShdw>
              </a:effectLst>
              <a:latin typeface="Copperplate Gothic Bold" panose="020E0705020206020404" pitchFamily="34" charset="77"/>
            </a:rPr>
            <a:t>classi</a:t>
          </a:r>
          <a:r>
            <a:rPr lang="it-IT" sz="2400" b="1" kern="1200" cap="none" spc="0" baseline="0" dirty="0">
              <a:ln w="0"/>
              <a:solidFill>
                <a:schemeClr val="accent1">
                  <a:lumMod val="50000"/>
                </a:schemeClr>
              </a:solidFill>
              <a:effectLst>
                <a:outerShdw blurRad="38100" dist="25400" dir="5400000" algn="ctr" rotWithShape="0">
                  <a:srgbClr val="6E747A">
                    <a:alpha val="43000"/>
                  </a:srgbClr>
                </a:outerShdw>
              </a:effectLst>
              <a:latin typeface="Copperplate Gothic Bold" panose="020E0705020206020404" pitchFamily="34" charset="77"/>
            </a:rPr>
            <a:t> di lingua con abilità miste</a:t>
          </a:r>
          <a:endParaRPr lang="it-IT" sz="2400" b="1" kern="1200" cap="none" spc="0" dirty="0">
            <a:ln w="0"/>
            <a:solidFill>
              <a:schemeClr val="accent1">
                <a:lumMod val="50000"/>
              </a:schemeClr>
            </a:solidFill>
            <a:effectLst>
              <a:outerShdw blurRad="38100" dist="25400" dir="5400000" algn="ctr" rotWithShape="0">
                <a:srgbClr val="6E747A">
                  <a:alpha val="43000"/>
                </a:srgbClr>
              </a:outerShdw>
            </a:effectLst>
            <a:latin typeface="Copperplate Gothic Bold" panose="020E0705020206020404" pitchFamily="34" charset="77"/>
          </a:endParaRPr>
        </a:p>
      </dsp:txBody>
      <dsp:txXfrm>
        <a:off x="79328" y="959446"/>
        <a:ext cx="8613866" cy="11291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ED14F-C5A9-41CE-ABE6-C17F150403C3}">
      <dsp:nvSpPr>
        <dsp:cNvPr id="0" name=""/>
        <dsp:cNvSpPr/>
      </dsp:nvSpPr>
      <dsp:spPr>
        <a:xfrm>
          <a:off x="0" y="8075"/>
          <a:ext cx="8738285" cy="623610"/>
        </a:xfrm>
        <a:prstGeom prst="round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latin typeface="+mn-lt"/>
            </a:rPr>
            <a:t>DOGME E LE CLASSI ETEROGENEE</a:t>
          </a:r>
          <a:endParaRPr lang="en-US" sz="2600" b="1" kern="1200" dirty="0">
            <a:effectLst>
              <a:outerShdw blurRad="38100" dist="38100" dir="2700000" algn="tl">
                <a:srgbClr val="000000">
                  <a:alpha val="43137"/>
                </a:srgbClr>
              </a:outerShdw>
            </a:effectLst>
            <a:latin typeface="+mn-lt"/>
          </a:endParaRPr>
        </a:p>
      </dsp:txBody>
      <dsp:txXfrm>
        <a:off x="30442" y="38517"/>
        <a:ext cx="8677401" cy="5627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EBC1E-5FFD-4708-A4BD-1B67151F2226}">
      <dsp:nvSpPr>
        <dsp:cNvPr id="0" name=""/>
        <dsp:cNvSpPr/>
      </dsp:nvSpPr>
      <dsp:spPr>
        <a:xfrm>
          <a:off x="0" y="0"/>
          <a:ext cx="8768493" cy="639500"/>
        </a:xfrm>
        <a:prstGeom prst="round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latin typeface="+mn-lt"/>
            </a:rPr>
            <a:t>DOGME LANGUAGE TEACHING</a:t>
          </a:r>
          <a:endParaRPr lang="en-US" sz="2800" kern="1200" dirty="0">
            <a:latin typeface="+mn-lt"/>
          </a:endParaRPr>
        </a:p>
      </dsp:txBody>
      <dsp:txXfrm>
        <a:off x="31218" y="31218"/>
        <a:ext cx="8706057" cy="5770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12650-5422-46F6-BA63-F71D5B2E4434}">
      <dsp:nvSpPr>
        <dsp:cNvPr id="0" name=""/>
        <dsp:cNvSpPr/>
      </dsp:nvSpPr>
      <dsp:spPr>
        <a:xfrm>
          <a:off x="0" y="16151"/>
          <a:ext cx="8709393" cy="623610"/>
        </a:xfrm>
        <a:prstGeom prst="round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strike="noStrike" kern="1200" baseline="0" dirty="0">
              <a:effectLst>
                <a:outerShdw blurRad="38100" dist="38100" dir="2700000" algn="tl">
                  <a:srgbClr val="000000">
                    <a:alpha val="43137"/>
                  </a:srgbClr>
                </a:outerShdw>
              </a:effectLst>
              <a:latin typeface="+mn-lt"/>
            </a:rPr>
            <a:t>LIMITAZIONI E POSSIBILI FUTURE DIREZIONI DI RICERCA</a:t>
          </a:r>
          <a:endParaRPr lang="en-US" sz="2600" strike="noStrike" kern="1200" dirty="0">
            <a:effectLst>
              <a:outerShdw blurRad="38100" dist="38100" dir="2700000" algn="tl">
                <a:srgbClr val="000000">
                  <a:alpha val="43137"/>
                </a:srgbClr>
              </a:outerShdw>
            </a:effectLst>
            <a:latin typeface="+mn-lt"/>
          </a:endParaRPr>
        </a:p>
      </dsp:txBody>
      <dsp:txXfrm>
        <a:off x="30442" y="46593"/>
        <a:ext cx="8648509" cy="5627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52B82-AB1C-4E19-89BF-8AFF87B981D3}">
      <dsp:nvSpPr>
        <dsp:cNvPr id="0" name=""/>
        <dsp:cNvSpPr/>
      </dsp:nvSpPr>
      <dsp:spPr>
        <a:xfrm>
          <a:off x="370598" y="0"/>
          <a:ext cx="4200121" cy="2825820"/>
        </a:xfrm>
        <a:prstGeom prst="rightArrow">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228BB8BD-CB6F-45F7-B8C9-B2A72172C64D}">
      <dsp:nvSpPr>
        <dsp:cNvPr id="0" name=""/>
        <dsp:cNvSpPr/>
      </dsp:nvSpPr>
      <dsp:spPr>
        <a:xfrm>
          <a:off x="2022" y="847746"/>
          <a:ext cx="1434623" cy="113032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latin typeface="+mn-lt"/>
            </a:rPr>
            <a:t>Discussioni</a:t>
          </a:r>
          <a:r>
            <a:rPr lang="en-GB" sz="1800" kern="1200" dirty="0">
              <a:latin typeface="+mn-lt"/>
            </a:rPr>
            <a:t> e forum online</a:t>
          </a:r>
          <a:endParaRPr lang="en-US" sz="1900" kern="1200" dirty="0">
            <a:latin typeface="+mn-lt"/>
          </a:endParaRPr>
        </a:p>
      </dsp:txBody>
      <dsp:txXfrm>
        <a:off x="57200" y="902924"/>
        <a:ext cx="1324267" cy="1019972"/>
      </dsp:txXfrm>
    </dsp:sp>
    <dsp:sp modelId="{C61819B6-AC69-4B54-9E54-5FAFCE82C029}">
      <dsp:nvSpPr>
        <dsp:cNvPr id="0" name=""/>
        <dsp:cNvSpPr/>
      </dsp:nvSpPr>
      <dsp:spPr>
        <a:xfrm>
          <a:off x="1602922" y="819171"/>
          <a:ext cx="1434623" cy="113032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mn-lt"/>
            </a:rPr>
            <a:t>Conferenze</a:t>
          </a:r>
          <a:r>
            <a:rPr lang="en-US" sz="1800" kern="1200" dirty="0">
              <a:latin typeface="+mn-lt"/>
            </a:rPr>
            <a:t> e workshop</a:t>
          </a:r>
        </a:p>
      </dsp:txBody>
      <dsp:txXfrm>
        <a:off x="1658100" y="874349"/>
        <a:ext cx="1324267" cy="1019972"/>
      </dsp:txXfrm>
    </dsp:sp>
    <dsp:sp modelId="{5E4A734F-667C-4FDB-ABD2-748206669C2A}">
      <dsp:nvSpPr>
        <dsp:cNvPr id="0" name=""/>
        <dsp:cNvSpPr/>
      </dsp:nvSpPr>
      <dsp:spPr>
        <a:xfrm>
          <a:off x="3225816" y="808342"/>
          <a:ext cx="1589820" cy="113032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latin typeface="+mn-lt"/>
            </a:rPr>
            <a:t>Letteratura</a:t>
          </a:r>
          <a:endParaRPr lang="en-US" sz="2000" kern="1200" dirty="0">
            <a:latin typeface="+mn-lt"/>
          </a:endParaRPr>
        </a:p>
      </dsp:txBody>
      <dsp:txXfrm>
        <a:off x="3280994" y="863520"/>
        <a:ext cx="1479464" cy="1019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48869-C9D8-4523-80AB-52B0A326DB33}">
      <dsp:nvSpPr>
        <dsp:cNvPr id="0" name=""/>
        <dsp:cNvSpPr/>
      </dsp:nvSpPr>
      <dsp:spPr>
        <a:xfrm>
          <a:off x="0" y="1640"/>
          <a:ext cx="8216901" cy="636480"/>
        </a:xfrm>
        <a:prstGeom prst="round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outerShdw blurRad="38100" dist="38100" dir="2700000" algn="tl">
                  <a:srgbClr val="000000">
                    <a:alpha val="43137"/>
                  </a:srgbClr>
                </a:outerShdw>
              </a:effectLst>
              <a:latin typeface="+mn-lt"/>
            </a:rPr>
            <a:t>CHE COS’È L’APPROCCIO DOGME?</a:t>
          </a:r>
          <a:endParaRPr lang="en-US" sz="2400" b="1" kern="1200" dirty="0">
            <a:effectLst>
              <a:outerShdw blurRad="38100" dist="38100" dir="2700000" algn="tl">
                <a:srgbClr val="000000">
                  <a:alpha val="43137"/>
                </a:srgbClr>
              </a:outerShdw>
            </a:effectLst>
            <a:latin typeface="+mn-lt"/>
          </a:endParaRPr>
        </a:p>
      </dsp:txBody>
      <dsp:txXfrm>
        <a:off x="31070" y="32710"/>
        <a:ext cx="8154761" cy="574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48869-C9D8-4523-80AB-52B0A326DB33}">
      <dsp:nvSpPr>
        <dsp:cNvPr id="0" name=""/>
        <dsp:cNvSpPr/>
      </dsp:nvSpPr>
      <dsp:spPr>
        <a:xfrm>
          <a:off x="0" y="0"/>
          <a:ext cx="8216901" cy="636480"/>
        </a:xfrm>
        <a:prstGeom prst="round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effectLst>
                <a:outerShdw blurRad="38100" dist="38100" dir="2700000" algn="tl">
                  <a:srgbClr val="000000">
                    <a:alpha val="43137"/>
                  </a:srgbClr>
                </a:outerShdw>
              </a:effectLst>
              <a:latin typeface="+mn-lt"/>
            </a:rPr>
            <a:t>PERCHÉ</a:t>
          </a:r>
          <a:r>
            <a:rPr lang="it-IT" sz="2400" b="1" kern="1200" dirty="0">
              <a:effectLst>
                <a:outerShdw blurRad="38100" dist="38100" dir="2700000" algn="tl">
                  <a:srgbClr val="000000">
                    <a:alpha val="43137"/>
                  </a:srgbClr>
                </a:outerShdw>
              </a:effectLst>
              <a:latin typeface="+mn-lt"/>
            </a:rPr>
            <a:t> È MATERAL-LIGHT?</a:t>
          </a:r>
        </a:p>
      </dsp:txBody>
      <dsp:txXfrm>
        <a:off x="31070" y="31070"/>
        <a:ext cx="8154761" cy="574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48869-C9D8-4523-80AB-52B0A326DB33}">
      <dsp:nvSpPr>
        <dsp:cNvPr id="0" name=""/>
        <dsp:cNvSpPr/>
      </dsp:nvSpPr>
      <dsp:spPr>
        <a:xfrm>
          <a:off x="0" y="3281"/>
          <a:ext cx="8245476" cy="636480"/>
        </a:xfrm>
        <a:prstGeom prst="round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outerShdw blurRad="38100" dist="38100" dir="2700000" algn="tl">
                  <a:srgbClr val="000000">
                    <a:alpha val="43137"/>
                  </a:srgbClr>
                </a:outerShdw>
              </a:effectLst>
              <a:latin typeface="+mn-lt"/>
            </a:rPr>
            <a:t>I TRE PRECETTI BASILARI DELLA PEDAGOGIA DOGME</a:t>
          </a:r>
          <a:endParaRPr lang="en-US" sz="2400" b="1" kern="1200" dirty="0">
            <a:effectLst>
              <a:outerShdw blurRad="38100" dist="38100" dir="2700000" algn="tl">
                <a:srgbClr val="000000">
                  <a:alpha val="43137"/>
                </a:srgbClr>
              </a:outerShdw>
            </a:effectLst>
            <a:latin typeface="+mn-lt"/>
          </a:endParaRPr>
        </a:p>
      </dsp:txBody>
      <dsp:txXfrm>
        <a:off x="31070" y="34351"/>
        <a:ext cx="8183336" cy="574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D0EE2-DD2C-4849-B695-B59527B4C931}">
      <dsp:nvSpPr>
        <dsp:cNvPr id="0" name=""/>
        <dsp:cNvSpPr/>
      </dsp:nvSpPr>
      <dsp:spPr>
        <a:xfrm>
          <a:off x="0" y="14059"/>
          <a:ext cx="8287335" cy="625702"/>
        </a:xfrm>
        <a:prstGeom prst="round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mn-lt"/>
            </a:rPr>
            <a:t>COME FUNZIONA IN PRATICA UNA CLASSE DOGME?</a:t>
          </a:r>
          <a:endParaRPr lang="en-US" sz="2400" kern="1200" dirty="0">
            <a:effectLst>
              <a:outerShdw blurRad="38100" dist="38100" dir="2700000" algn="tl">
                <a:srgbClr val="000000">
                  <a:alpha val="43137"/>
                </a:srgbClr>
              </a:outerShdw>
            </a:effectLst>
            <a:latin typeface="+mn-lt"/>
          </a:endParaRPr>
        </a:p>
      </dsp:txBody>
      <dsp:txXfrm>
        <a:off x="30544" y="44603"/>
        <a:ext cx="8226247" cy="5646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CD3CF-5EC7-0847-906A-0CD50B244F92}" type="datetimeFigureOut">
              <a:rPr lang="en-US" smtClean="0"/>
              <a:t>11/7/22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A3832-A489-1441-88E8-E28AA31D2DC1}" type="slidenum">
              <a:rPr lang="en-US" smtClean="0"/>
              <a:t>‹#›</a:t>
            </a:fld>
            <a:endParaRPr lang="en-US"/>
          </a:p>
        </p:txBody>
      </p:sp>
    </p:spTree>
    <p:extLst>
      <p:ext uri="{BB962C8B-B14F-4D97-AF65-F5344CB8AC3E}">
        <p14:creationId xmlns:p14="http://schemas.microsoft.com/office/powerpoint/2010/main" val="15723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9A0873-1880-B742-9D14-2FB40A7A5D8D}"/>
              </a:ext>
            </a:extLst>
          </p:cNvPr>
          <p:cNvSpPr>
            <a:spLocks noGrp="1"/>
          </p:cNvSpPr>
          <p:nvPr>
            <p:ph type="ctrTitle"/>
          </p:nvPr>
        </p:nvSpPr>
        <p:spPr>
          <a:xfrm>
            <a:off x="1143000" y="935302"/>
            <a:ext cx="6858000" cy="1989667"/>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4ADE98E-5503-C04F-8C8A-146914C957EF}"/>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FCFB3C-68CB-AF45-83CF-F14D1E273856}"/>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5" name="Segnaposto piè di pagina 4">
            <a:extLst>
              <a:ext uri="{FF2B5EF4-FFF2-40B4-BE49-F238E27FC236}">
                <a16:creationId xmlns:a16="http://schemas.microsoft.com/office/drawing/2014/main" id="{6FCE9117-6177-6749-B5B6-08F3001E4A9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84A2CE-27D6-1E4F-A2D7-5DC7E9132E7A}"/>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23609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B8E8B5-BE3C-E141-A726-94E1D8638AC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76625A7-AB82-2047-844E-F0C311241CC7}"/>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3985F77-A9AC-2141-8921-C99D5FC384BB}"/>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5" name="Segnaposto piè di pagina 4">
            <a:extLst>
              <a:ext uri="{FF2B5EF4-FFF2-40B4-BE49-F238E27FC236}">
                <a16:creationId xmlns:a16="http://schemas.microsoft.com/office/drawing/2014/main" id="{DBFEB8BA-6A91-3845-BDF1-08FC4DFEEFD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C8EAE4-394E-034D-B23D-C25DD3FFB539}"/>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194709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AD836F4-898C-6640-B5D2-13FEFA5BD73B}"/>
              </a:ext>
            </a:extLst>
          </p:cNvPr>
          <p:cNvSpPr>
            <a:spLocks noGrp="1"/>
          </p:cNvSpPr>
          <p:nvPr>
            <p:ph type="title" orient="vert"/>
          </p:nvPr>
        </p:nvSpPr>
        <p:spPr>
          <a:xfrm>
            <a:off x="6543675" y="304271"/>
            <a:ext cx="1971675" cy="484319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CB7CA63-BC09-E442-89C7-3D840D9AE1F0}"/>
              </a:ext>
            </a:extLst>
          </p:cNvPr>
          <p:cNvSpPr>
            <a:spLocks noGrp="1"/>
          </p:cNvSpPr>
          <p:nvPr>
            <p:ph type="body" orient="vert" idx="1"/>
          </p:nvPr>
        </p:nvSpPr>
        <p:spPr>
          <a:xfrm>
            <a:off x="628650" y="304271"/>
            <a:ext cx="5800725" cy="484319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9BA080A-D20A-4A43-A231-3E3191C1C921}"/>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5" name="Segnaposto piè di pagina 4">
            <a:extLst>
              <a:ext uri="{FF2B5EF4-FFF2-40B4-BE49-F238E27FC236}">
                <a16:creationId xmlns:a16="http://schemas.microsoft.com/office/drawing/2014/main" id="{4FC69922-DAFE-674E-9A1A-7AAC9A0A3E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C9302C4-DFF0-9440-B70A-64CCB3688C65}"/>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402217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B6EA0C-3E0B-1C41-94B4-9DA0438A6C7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8984BE-A954-5447-A78B-FBA8F543F5B7}"/>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FB2F29F-4DA6-B548-925E-00A979765638}"/>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5" name="Segnaposto piè di pagina 4">
            <a:extLst>
              <a:ext uri="{FF2B5EF4-FFF2-40B4-BE49-F238E27FC236}">
                <a16:creationId xmlns:a16="http://schemas.microsoft.com/office/drawing/2014/main" id="{EFBB4281-48BC-034F-B9AF-022D19203D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50BD9B-F492-F642-A5C5-F4BAF0E7949F}"/>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424190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162A16-346A-BA4F-96CA-DFBFC5C06D79}"/>
              </a:ext>
            </a:extLst>
          </p:cNvPr>
          <p:cNvSpPr>
            <a:spLocks noGrp="1"/>
          </p:cNvSpPr>
          <p:nvPr>
            <p:ph type="title"/>
          </p:nvPr>
        </p:nvSpPr>
        <p:spPr>
          <a:xfrm>
            <a:off x="623888" y="1424782"/>
            <a:ext cx="7886700" cy="2377281"/>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459F343-5F9A-9547-921E-4FA2D378FB44}"/>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AABDF7E-882A-8F4A-9D27-35FDF777FB3F}"/>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5" name="Segnaposto piè di pagina 4">
            <a:extLst>
              <a:ext uri="{FF2B5EF4-FFF2-40B4-BE49-F238E27FC236}">
                <a16:creationId xmlns:a16="http://schemas.microsoft.com/office/drawing/2014/main" id="{CB761C4E-947D-EC41-910C-19B50487E12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19FDBA0-5892-E34B-9ADB-4E8733E3FC86}"/>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406537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36E05C-BDC8-9848-9940-0AD70C56E7B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4CF78C-4BD7-A04F-8E03-4814274F7550}"/>
              </a:ext>
            </a:extLst>
          </p:cNvPr>
          <p:cNvSpPr>
            <a:spLocks noGrp="1"/>
          </p:cNvSpPr>
          <p:nvPr>
            <p:ph sz="half" idx="1"/>
          </p:nvPr>
        </p:nvSpPr>
        <p:spPr>
          <a:xfrm>
            <a:off x="628650" y="1521354"/>
            <a:ext cx="3886200" cy="3626115"/>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34C71C89-98F5-6044-B0C0-C9ED1090F701}"/>
              </a:ext>
            </a:extLst>
          </p:cNvPr>
          <p:cNvSpPr>
            <a:spLocks noGrp="1"/>
          </p:cNvSpPr>
          <p:nvPr>
            <p:ph sz="half" idx="2"/>
          </p:nvPr>
        </p:nvSpPr>
        <p:spPr>
          <a:xfrm>
            <a:off x="4629150" y="1521354"/>
            <a:ext cx="3886200" cy="3626115"/>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CAE59E9E-E203-6A43-ACF2-0F5CD4FA4105}"/>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6" name="Segnaposto piè di pagina 5">
            <a:extLst>
              <a:ext uri="{FF2B5EF4-FFF2-40B4-BE49-F238E27FC236}">
                <a16:creationId xmlns:a16="http://schemas.microsoft.com/office/drawing/2014/main" id="{78793879-3D9B-F74A-B00C-33DECF9B2C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157D7B-ACB5-7540-98F7-9954BB594AA6}"/>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377697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56E255-AF5A-2847-A5FE-29BC7B3DF072}"/>
              </a:ext>
            </a:extLst>
          </p:cNvPr>
          <p:cNvSpPr>
            <a:spLocks noGrp="1"/>
          </p:cNvSpPr>
          <p:nvPr>
            <p:ph type="title"/>
          </p:nvPr>
        </p:nvSpPr>
        <p:spPr>
          <a:xfrm>
            <a:off x="629841" y="304271"/>
            <a:ext cx="7886700" cy="1104636"/>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3998EA0-2C58-D54D-ACBF-F7DB9B80BA81}"/>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956DC02E-6DA0-2842-88FF-45C2C144BA53}"/>
              </a:ext>
            </a:extLst>
          </p:cNvPr>
          <p:cNvSpPr>
            <a:spLocks noGrp="1"/>
          </p:cNvSpPr>
          <p:nvPr>
            <p:ph sz="half" idx="2"/>
          </p:nvPr>
        </p:nvSpPr>
        <p:spPr>
          <a:xfrm>
            <a:off x="629842" y="2087563"/>
            <a:ext cx="3868340" cy="3070490"/>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5BE00904-4838-294E-A6E0-A49A29978D77}"/>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0136E726-FC11-894B-8284-2C0DA20DDEC3}"/>
              </a:ext>
            </a:extLst>
          </p:cNvPr>
          <p:cNvSpPr>
            <a:spLocks noGrp="1"/>
          </p:cNvSpPr>
          <p:nvPr>
            <p:ph sz="quarter" idx="4"/>
          </p:nvPr>
        </p:nvSpPr>
        <p:spPr>
          <a:xfrm>
            <a:off x="4629150" y="2087563"/>
            <a:ext cx="3887391" cy="3070490"/>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B94DCFF6-6C79-2A47-AF31-57F4847CBA1D}"/>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8" name="Segnaposto piè di pagina 7">
            <a:extLst>
              <a:ext uri="{FF2B5EF4-FFF2-40B4-BE49-F238E27FC236}">
                <a16:creationId xmlns:a16="http://schemas.microsoft.com/office/drawing/2014/main" id="{B9D41C80-976E-2441-B92B-34B7A279397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1327BBB-3F14-E348-9B29-E3E609DCDAB9}"/>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266692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46E043-9D9D-494D-A40A-3BD2CA5C394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71EDEE2-3710-E343-ADA3-9DB82CF1B619}"/>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4" name="Segnaposto piè di pagina 3">
            <a:extLst>
              <a:ext uri="{FF2B5EF4-FFF2-40B4-BE49-F238E27FC236}">
                <a16:creationId xmlns:a16="http://schemas.microsoft.com/office/drawing/2014/main" id="{65D5F06E-5D1B-1845-B698-8BFE3926C2A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A7FE9DC-E348-E14D-8BA6-3B9319D39AEE}"/>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176663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24DC0B9-53AD-DD4B-ABE3-078D22BC9C57}"/>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3" name="Segnaposto piè di pagina 2">
            <a:extLst>
              <a:ext uri="{FF2B5EF4-FFF2-40B4-BE49-F238E27FC236}">
                <a16:creationId xmlns:a16="http://schemas.microsoft.com/office/drawing/2014/main" id="{17C8AC15-075A-474D-A049-867D8735EBD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330B82C-E2EB-8B44-AA13-0C9489BE251D}"/>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312628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E449BD-6962-A74C-8D25-82B7A7148AAD}"/>
              </a:ext>
            </a:extLst>
          </p:cNvPr>
          <p:cNvSpPr>
            <a:spLocks noGrp="1"/>
          </p:cNvSpPr>
          <p:nvPr>
            <p:ph type="title"/>
          </p:nvPr>
        </p:nvSpPr>
        <p:spPr>
          <a:xfrm>
            <a:off x="629841" y="381000"/>
            <a:ext cx="2949178" cy="13335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361FBA2-C35D-7E47-BB00-3CD3700AB480}"/>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9344F022-1C4E-2744-8CE7-D26A732F9563}"/>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E7BE6608-D304-394F-9A2C-E27018B04A9E}"/>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6" name="Segnaposto piè di pagina 5">
            <a:extLst>
              <a:ext uri="{FF2B5EF4-FFF2-40B4-BE49-F238E27FC236}">
                <a16:creationId xmlns:a16="http://schemas.microsoft.com/office/drawing/2014/main" id="{41520C42-0A1C-F443-9551-1C6946DA98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3212BFC-D3D1-8843-80A2-0365354DCB07}"/>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415227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4C8DEA-18EF-6B4C-A814-9C41E87A11B0}"/>
              </a:ext>
            </a:extLst>
          </p:cNvPr>
          <p:cNvSpPr>
            <a:spLocks noGrp="1"/>
          </p:cNvSpPr>
          <p:nvPr>
            <p:ph type="title"/>
          </p:nvPr>
        </p:nvSpPr>
        <p:spPr>
          <a:xfrm>
            <a:off x="629841" y="381000"/>
            <a:ext cx="2949178" cy="13335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0466937-9E69-5A4F-815F-EAAAB552E777}"/>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74D3F969-4F9E-714D-90EA-3E303959A556}"/>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A1CD6CA-672B-7B48-9BBB-70B8B723F243}"/>
              </a:ext>
            </a:extLst>
          </p:cNvPr>
          <p:cNvSpPr>
            <a:spLocks noGrp="1"/>
          </p:cNvSpPr>
          <p:nvPr>
            <p:ph type="dt" sz="half" idx="10"/>
          </p:nvPr>
        </p:nvSpPr>
        <p:spPr/>
        <p:txBody>
          <a:bodyPr/>
          <a:lstStyle/>
          <a:p>
            <a:fld id="{BAB48DA8-9E83-7A43-879C-13E07D45CA89}" type="datetimeFigureOut">
              <a:rPr lang="it-IT" smtClean="0"/>
              <a:t>07/11/22</a:t>
            </a:fld>
            <a:endParaRPr lang="it-IT"/>
          </a:p>
        </p:txBody>
      </p:sp>
      <p:sp>
        <p:nvSpPr>
          <p:cNvPr id="6" name="Segnaposto piè di pagina 5">
            <a:extLst>
              <a:ext uri="{FF2B5EF4-FFF2-40B4-BE49-F238E27FC236}">
                <a16:creationId xmlns:a16="http://schemas.microsoft.com/office/drawing/2014/main" id="{48DA4F84-7EEB-ED4A-A78B-9C148D10A9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250F004-E265-A346-8F1A-ED8A74055777}"/>
              </a:ext>
            </a:extLst>
          </p:cNvPr>
          <p:cNvSpPr>
            <a:spLocks noGrp="1"/>
          </p:cNvSpPr>
          <p:nvPr>
            <p:ph type="sldNum" sz="quarter" idx="12"/>
          </p:nvPr>
        </p:nvSpPr>
        <p:spPr/>
        <p:txBody>
          <a:bodyPr/>
          <a:lstStyle/>
          <a:p>
            <a:fld id="{E8200DFF-613B-9445-9506-D3A90EA6358B}" type="slidenum">
              <a:rPr lang="it-IT" smtClean="0"/>
              <a:t>‹#›</a:t>
            </a:fld>
            <a:endParaRPr lang="it-IT"/>
          </a:p>
        </p:txBody>
      </p:sp>
    </p:spTree>
    <p:extLst>
      <p:ext uri="{BB962C8B-B14F-4D97-AF65-F5344CB8AC3E}">
        <p14:creationId xmlns:p14="http://schemas.microsoft.com/office/powerpoint/2010/main" val="400434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FD6072B-A589-BA4A-B877-FC7E5544C0A5}"/>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70EF6D9-4FBB-7A44-8975-E67C41BDEFBF}"/>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4BFDBA2-A601-674C-8F4C-22ECA11290F2}"/>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AB48DA8-9E83-7A43-879C-13E07D45CA89}" type="datetimeFigureOut">
              <a:rPr lang="it-IT" smtClean="0"/>
              <a:t>07/11/22</a:t>
            </a:fld>
            <a:endParaRPr lang="it-IT"/>
          </a:p>
        </p:txBody>
      </p:sp>
      <p:sp>
        <p:nvSpPr>
          <p:cNvPr id="5" name="Segnaposto piè di pagina 4">
            <a:extLst>
              <a:ext uri="{FF2B5EF4-FFF2-40B4-BE49-F238E27FC236}">
                <a16:creationId xmlns:a16="http://schemas.microsoft.com/office/drawing/2014/main" id="{99BA1E86-6215-284E-A193-FEE4473D1D47}"/>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1E6DDAC-24B7-B146-80EF-C4C08D797B98}"/>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E8200DFF-613B-9445-9506-D3A90EA6358B}" type="slidenum">
              <a:rPr lang="it-IT" smtClean="0"/>
              <a:t>‹#›</a:t>
            </a:fld>
            <a:endParaRPr lang="it-IT"/>
          </a:p>
        </p:txBody>
      </p:sp>
    </p:spTree>
    <p:extLst>
      <p:ext uri="{BB962C8B-B14F-4D97-AF65-F5344CB8AC3E}">
        <p14:creationId xmlns:p14="http://schemas.microsoft.com/office/powerpoint/2010/main" val="33293477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image" Target="../media/image17.tiff"/><Relationship Id="rId3" Type="http://schemas.openxmlformats.org/officeDocument/2006/relationships/image" Target="../media/image3.png"/><Relationship Id="rId7" Type="http://schemas.openxmlformats.org/officeDocument/2006/relationships/diagramLayout" Target="../diagrams/layout6.xml"/><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image" Target="../media/image15.png"/><Relationship Id="rId5" Type="http://schemas.openxmlformats.org/officeDocument/2006/relationships/image" Target="../media/image14.png"/><Relationship Id="rId10" Type="http://schemas.microsoft.com/office/2007/relationships/diagramDrawing" Target="../diagrams/drawing6.xml"/><Relationship Id="rId4" Type="http://schemas.openxmlformats.org/officeDocument/2006/relationships/image" Target="../media/image4.png"/><Relationship Id="rId9" Type="http://schemas.openxmlformats.org/officeDocument/2006/relationships/diagramColors" Target="../diagrams/colors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8.png"/><Relationship Id="rId4" Type="http://schemas.openxmlformats.org/officeDocument/2006/relationships/image" Target="../media/image4.png"/><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23.png"/><Relationship Id="rId4" Type="http://schemas.openxmlformats.org/officeDocument/2006/relationships/image" Target="../media/image4.png"/><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9.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24.jpeg"/><Relationship Id="rId4" Type="http://schemas.openxmlformats.org/officeDocument/2006/relationships/image" Target="../media/image4.png"/><Relationship Id="rId9" Type="http://schemas.microsoft.com/office/2007/relationships/diagramDrawing" Target="../diagrams/drawing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png"/><Relationship Id="rId7" Type="http://schemas.openxmlformats.org/officeDocument/2006/relationships/diagramQuickStyle" Target="../diagrams/quickStyle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25.jpeg"/><Relationship Id="rId4" Type="http://schemas.openxmlformats.org/officeDocument/2006/relationships/image" Target="../media/image4.png"/><Relationship Id="rId9" Type="http://schemas.microsoft.com/office/2007/relationships/diagramDrawing" Target="../diagrams/drawing1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png"/><Relationship Id="rId7" Type="http://schemas.openxmlformats.org/officeDocument/2006/relationships/diagramQuickStyle" Target="../diagrams/quickStyle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26.jpeg"/><Relationship Id="rId4" Type="http://schemas.openxmlformats.org/officeDocument/2006/relationships/image" Target="../media/image4.png"/><Relationship Id="rId9" Type="http://schemas.microsoft.com/office/2007/relationships/diagramDrawing" Target="../diagrams/drawing1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hyperlink" Target="https://www.mindmeister.com/" TargetMode="External"/><Relationship Id="rId18" Type="http://schemas.openxmlformats.org/officeDocument/2006/relationships/hyperlink" Target="https://randomwordgenerator.com/letter.php" TargetMode="External"/><Relationship Id="rId26" Type="http://schemas.openxmlformats.org/officeDocument/2006/relationships/hyperlink" Target="https://reverb.chat/" TargetMode="External"/><Relationship Id="rId3" Type="http://schemas.openxmlformats.org/officeDocument/2006/relationships/image" Target="../media/image3.png"/><Relationship Id="rId21" Type="http://schemas.openxmlformats.org/officeDocument/2006/relationships/hyperlink" Target="https://jamboard.google.com/" TargetMode="External"/><Relationship Id="rId7" Type="http://schemas.openxmlformats.org/officeDocument/2006/relationships/diagramQuickStyle" Target="../diagrams/quickStyle13.xml"/><Relationship Id="rId12" Type="http://schemas.openxmlformats.org/officeDocument/2006/relationships/hyperlink" Target="https://padlet.com/dashboard" TargetMode="External"/><Relationship Id="rId17" Type="http://schemas.openxmlformats.org/officeDocument/2006/relationships/hyperlink" Target="https://puzzel.org/en/features" TargetMode="External"/><Relationship Id="rId25" Type="http://schemas.openxmlformats.org/officeDocument/2006/relationships/hyperlink" Target="https://www.surveymonkey.com/" TargetMode="External"/><Relationship Id="rId2" Type="http://schemas.openxmlformats.org/officeDocument/2006/relationships/image" Target="../media/image2.png"/><Relationship Id="rId16" Type="http://schemas.openxmlformats.org/officeDocument/2006/relationships/hyperlink" Target="https://wordwall.net/" TargetMode="External"/><Relationship Id="rId20" Type="http://schemas.openxmlformats.org/officeDocument/2006/relationships/hyperlink" Target="https://miro.com/app/dashboard/" TargetMode="External"/><Relationship Id="rId29" Type="http://schemas.openxmlformats.org/officeDocument/2006/relationships/hyperlink" Target="https://slimwiki.com/" TargetMode="Externa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hyperlink" Target="https://www.pixton.com/" TargetMode="External"/><Relationship Id="rId24" Type="http://schemas.openxmlformats.org/officeDocument/2006/relationships/hyperlink" Target="https://subtitle-horse.com/" TargetMode="External"/><Relationship Id="rId32" Type="http://schemas.openxmlformats.org/officeDocument/2006/relationships/image" Target="../media/image27.png"/><Relationship Id="rId5" Type="http://schemas.openxmlformats.org/officeDocument/2006/relationships/diagramData" Target="../diagrams/data13.xml"/><Relationship Id="rId15" Type="http://schemas.openxmlformats.org/officeDocument/2006/relationships/hyperlink" Target="https://kahoot.com/" TargetMode="External"/><Relationship Id="rId23" Type="http://schemas.openxmlformats.org/officeDocument/2006/relationships/hyperlink" Target="https://www.kapwing.com/" TargetMode="External"/><Relationship Id="rId28" Type="http://schemas.openxmlformats.org/officeDocument/2006/relationships/hyperlink" Target="https://voicethread.com/myvoice/" TargetMode="External"/><Relationship Id="rId10" Type="http://schemas.openxmlformats.org/officeDocument/2006/relationships/hyperlink" Target="https://www.blogger.com/about/?bpli=1" TargetMode="External"/><Relationship Id="rId19" Type="http://schemas.openxmlformats.org/officeDocument/2006/relationships/hyperlink" Target="https://wheelofnames.com/" TargetMode="External"/><Relationship Id="rId31" Type="http://schemas.openxmlformats.org/officeDocument/2006/relationships/hyperlink" Target="https://www.wordclouds.com/" TargetMode="External"/><Relationship Id="rId4" Type="http://schemas.openxmlformats.org/officeDocument/2006/relationships/image" Target="../media/image4.png"/><Relationship Id="rId9" Type="http://schemas.microsoft.com/office/2007/relationships/diagramDrawing" Target="../diagrams/drawing13.xml"/><Relationship Id="rId14" Type="http://schemas.openxmlformats.org/officeDocument/2006/relationships/hyperlink" Target="https://www.wonder.me/" TargetMode="External"/><Relationship Id="rId22" Type="http://schemas.openxmlformats.org/officeDocument/2006/relationships/hyperlink" Target="https://nearpod.com/library/" TargetMode="External"/><Relationship Id="rId27" Type="http://schemas.openxmlformats.org/officeDocument/2006/relationships/hyperlink" Target="https://www.teachertube.com/" TargetMode="External"/><Relationship Id="rId30" Type="http://schemas.openxmlformats.org/officeDocument/2006/relationships/hyperlink" Target="https://www.jasondavies.com/wordcloud/" TargetMode="Externa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png"/><Relationship Id="rId7" Type="http://schemas.openxmlformats.org/officeDocument/2006/relationships/diagramQuickStyle" Target="../diagrams/quickStyle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4.xml"/><Relationship Id="rId11" Type="http://schemas.openxmlformats.org/officeDocument/2006/relationships/image" Target="../media/image29.png"/><Relationship Id="rId5" Type="http://schemas.openxmlformats.org/officeDocument/2006/relationships/diagramData" Target="../diagrams/data14.xml"/><Relationship Id="rId10" Type="http://schemas.openxmlformats.org/officeDocument/2006/relationships/image" Target="../media/image28.png"/><Relationship Id="rId4" Type="http://schemas.openxmlformats.org/officeDocument/2006/relationships/image" Target="../media/image4.png"/><Relationship Id="rId9" Type="http://schemas.microsoft.com/office/2007/relationships/diagramDrawing" Target="../diagrams/drawing14.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5.xml"/><Relationship Id="rId13" Type="http://schemas.openxmlformats.org/officeDocument/2006/relationships/diagramColors" Target="../diagrams/colors16.xml"/><Relationship Id="rId3" Type="http://schemas.openxmlformats.org/officeDocument/2006/relationships/image" Target="../media/image3.png"/><Relationship Id="rId7" Type="http://schemas.openxmlformats.org/officeDocument/2006/relationships/diagramQuickStyle" Target="../diagrams/quickStyle15.xml"/><Relationship Id="rId12" Type="http://schemas.openxmlformats.org/officeDocument/2006/relationships/diagramQuickStyle" Target="../diagrams/quickStyle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5.xml"/><Relationship Id="rId11" Type="http://schemas.openxmlformats.org/officeDocument/2006/relationships/diagramLayout" Target="../diagrams/layout16.xml"/><Relationship Id="rId5" Type="http://schemas.openxmlformats.org/officeDocument/2006/relationships/diagramData" Target="../diagrams/data15.xml"/><Relationship Id="rId10" Type="http://schemas.openxmlformats.org/officeDocument/2006/relationships/diagramData" Target="../diagrams/data16.xml"/><Relationship Id="rId4" Type="http://schemas.openxmlformats.org/officeDocument/2006/relationships/image" Target="../media/image4.png"/><Relationship Id="rId9" Type="http://schemas.microsoft.com/office/2007/relationships/diagramDrawing" Target="../diagrams/drawing15.xml"/><Relationship Id="rId14" Type="http://schemas.microsoft.com/office/2007/relationships/diagramDrawing" Target="../diagrams/drawing16.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3.png"/><Relationship Id="rId7" Type="http://schemas.openxmlformats.org/officeDocument/2006/relationships/diagramQuickStyle" Target="../diagrams/quickStyle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4.png"/><Relationship Id="rId9" Type="http://schemas.microsoft.com/office/2007/relationships/diagramDrawing" Target="../diagrams/drawing17.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3.png"/><Relationship Id="rId7" Type="http://schemas.openxmlformats.org/officeDocument/2006/relationships/diagramQuickStyle" Target="../diagrams/quickStyle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4.png"/><Relationship Id="rId9" Type="http://schemas.microsoft.com/office/2007/relationships/diagramDrawing" Target="../diagrams/drawing18.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3.png"/><Relationship Id="rId7" Type="http://schemas.openxmlformats.org/officeDocument/2006/relationships/diagramQuickStyle" Target="../diagrams/quickStyle1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4.png"/><Relationship Id="rId9" Type="http://schemas.microsoft.com/office/2007/relationships/diagramDrawing" Target="../diagrams/drawing19.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3.png"/><Relationship Id="rId7" Type="http://schemas.openxmlformats.org/officeDocument/2006/relationships/diagramQuickStyle" Target="../diagrams/quickStyle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10" Type="http://schemas.openxmlformats.org/officeDocument/2006/relationships/image" Target="../media/image30.jpg"/><Relationship Id="rId4" Type="http://schemas.openxmlformats.org/officeDocument/2006/relationships/image" Target="../media/image4.png"/><Relationship Id="rId9" Type="http://schemas.microsoft.com/office/2007/relationships/diagramDrawing" Target="../diagrams/drawing20.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1.xml"/><Relationship Id="rId13" Type="http://schemas.openxmlformats.org/officeDocument/2006/relationships/diagramColors" Target="../diagrams/colors22.xml"/><Relationship Id="rId3" Type="http://schemas.openxmlformats.org/officeDocument/2006/relationships/image" Target="../media/image3.png"/><Relationship Id="rId7" Type="http://schemas.openxmlformats.org/officeDocument/2006/relationships/diagramQuickStyle" Target="../diagrams/quickStyle21.xml"/><Relationship Id="rId12" Type="http://schemas.openxmlformats.org/officeDocument/2006/relationships/diagramQuickStyle" Target="../diagrams/quickStyle2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1.xml"/><Relationship Id="rId11" Type="http://schemas.openxmlformats.org/officeDocument/2006/relationships/diagramLayout" Target="../diagrams/layout22.xml"/><Relationship Id="rId5" Type="http://schemas.openxmlformats.org/officeDocument/2006/relationships/diagramData" Target="../diagrams/data21.xml"/><Relationship Id="rId15" Type="http://schemas.openxmlformats.org/officeDocument/2006/relationships/image" Target="../media/image31.png"/><Relationship Id="rId10" Type="http://schemas.openxmlformats.org/officeDocument/2006/relationships/diagramData" Target="../diagrams/data22.xml"/><Relationship Id="rId4" Type="http://schemas.openxmlformats.org/officeDocument/2006/relationships/image" Target="../media/image4.png"/><Relationship Id="rId9" Type="http://schemas.microsoft.com/office/2007/relationships/diagramDrawing" Target="../diagrams/drawing21.xml"/><Relationship Id="rId14" Type="http://schemas.microsoft.com/office/2007/relationships/diagramDrawing" Target="../diagrams/drawing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3.png"/><Relationship Id="rId7" Type="http://schemas.openxmlformats.org/officeDocument/2006/relationships/diagramQuickStyle" Target="../diagrams/quickStyle2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4.png"/><Relationship Id="rId9" Type="http://schemas.microsoft.com/office/2007/relationships/diagramDrawing" Target="../diagrams/drawing23.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3.png"/><Relationship Id="rId7" Type="http://schemas.openxmlformats.org/officeDocument/2006/relationships/diagramQuickStyle" Target="../diagrams/quickStyle2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10" Type="http://schemas.openxmlformats.org/officeDocument/2006/relationships/image" Target="../media/image32.jpg"/><Relationship Id="rId4" Type="http://schemas.openxmlformats.org/officeDocument/2006/relationships/image" Target="../media/image4.png"/><Relationship Id="rId9" Type="http://schemas.microsoft.com/office/2007/relationships/diagramDrawing" Target="../diagrams/drawing2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Layout" Target="../diagrams/layout3.xml"/><Relationship Id="rId3" Type="http://schemas.openxmlformats.org/officeDocument/2006/relationships/image" Target="../media/image3.png"/><Relationship Id="rId7" Type="http://schemas.openxmlformats.org/officeDocument/2006/relationships/diagramQuickStyle" Target="../diagrams/quickStyle2.xml"/><Relationship Id="rId12" Type="http://schemas.openxmlformats.org/officeDocument/2006/relationships/diagramData" Target="../diagrams/data3.xml"/><Relationship Id="rId2" Type="http://schemas.openxmlformats.org/officeDocument/2006/relationships/image" Target="../media/image2.png"/><Relationship Id="rId16"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3.jpeg"/><Relationship Id="rId5" Type="http://schemas.openxmlformats.org/officeDocument/2006/relationships/diagramData" Target="../diagrams/data2.xml"/><Relationship Id="rId15" Type="http://schemas.openxmlformats.org/officeDocument/2006/relationships/diagramColors" Target="../diagrams/colors3.xml"/><Relationship Id="rId10" Type="http://schemas.openxmlformats.org/officeDocument/2006/relationships/image" Target="../media/image12.jpg"/><Relationship Id="rId4" Type="http://schemas.openxmlformats.org/officeDocument/2006/relationships/image" Target="../media/image4.png"/><Relationship Id="rId9" Type="http://schemas.microsoft.com/office/2007/relationships/diagramDrawing" Target="../diagrams/drawing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961F60D-DB42-6D41-B8DA-27BB234E6E89}"/>
              </a:ext>
            </a:extLst>
          </p:cNvPr>
          <p:cNvSpPr/>
          <p:nvPr/>
        </p:nvSpPr>
        <p:spPr>
          <a:xfrm>
            <a:off x="-150828" y="0"/>
            <a:ext cx="9294828" cy="5872899"/>
          </a:xfrm>
          <a:prstGeom prst="rect">
            <a:avLst/>
          </a:prstGeom>
          <a:solidFill>
            <a:srgbClr val="0033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E39862B6-9BE2-9A47-A7EE-A8FC7857A2B4}"/>
              </a:ext>
            </a:extLst>
          </p:cNvPr>
          <p:cNvPicPr>
            <a:picLocks noChangeAspect="1"/>
          </p:cNvPicPr>
          <p:nvPr/>
        </p:nvPicPr>
        <p:blipFill>
          <a:blip r:embed="rId2"/>
          <a:stretch>
            <a:fillRect/>
          </a:stretch>
        </p:blipFill>
        <p:spPr>
          <a:xfrm>
            <a:off x="1397000" y="2857500"/>
            <a:ext cx="6350000" cy="3962400"/>
          </a:xfrm>
          <a:prstGeom prst="rect">
            <a:avLst/>
          </a:prstGeom>
        </p:spPr>
      </p:pic>
      <p:graphicFrame>
        <p:nvGraphicFramePr>
          <p:cNvPr id="2" name="Diagram 1">
            <a:extLst>
              <a:ext uri="{FF2B5EF4-FFF2-40B4-BE49-F238E27FC236}">
                <a16:creationId xmlns:a16="http://schemas.microsoft.com/office/drawing/2014/main" id="{7F6965B1-28D4-C466-5004-DB43753BF6F8}"/>
              </a:ext>
            </a:extLst>
          </p:cNvPr>
          <p:cNvGraphicFramePr/>
          <p:nvPr>
            <p:extLst>
              <p:ext uri="{D42A27DB-BD31-4B8C-83A1-F6EECF244321}">
                <p14:modId xmlns:p14="http://schemas.microsoft.com/office/powerpoint/2010/main" val="3956418345"/>
              </p:ext>
            </p:extLst>
          </p:nvPr>
        </p:nvGraphicFramePr>
        <p:xfrm>
          <a:off x="110324" y="1412448"/>
          <a:ext cx="8772524" cy="304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B69F471-A19B-7551-1C4D-679E28D9125F}"/>
              </a:ext>
            </a:extLst>
          </p:cNvPr>
          <p:cNvSpPr txBox="1"/>
          <p:nvPr/>
        </p:nvSpPr>
        <p:spPr>
          <a:xfrm>
            <a:off x="3869042" y="3671632"/>
            <a:ext cx="1255087" cy="338554"/>
          </a:xfrm>
          <a:prstGeom prst="rect">
            <a:avLst/>
          </a:prstGeom>
          <a:noFill/>
        </p:spPr>
        <p:txBody>
          <a:bodyPr wrap="none" rtlCol="0">
            <a:spAutoFit/>
          </a:bodyPr>
          <a:lstStyle/>
          <a:p>
            <a:r>
              <a:rPr lang="en-US" sz="1600" dirty="0">
                <a:solidFill>
                  <a:schemeClr val="bg1"/>
                </a:solidFill>
              </a:rPr>
              <a:t>Andrea Vitali</a:t>
            </a:r>
          </a:p>
        </p:txBody>
      </p:sp>
    </p:spTree>
    <p:extLst>
      <p:ext uri="{BB962C8B-B14F-4D97-AF65-F5344CB8AC3E}">
        <p14:creationId xmlns:p14="http://schemas.microsoft.com/office/powerpoint/2010/main" val="171550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773D561F-C9E5-C5EF-76E1-D4BE09DEADFF}"/>
              </a:ext>
            </a:extLst>
          </p:cNvPr>
          <p:cNvGraphicFramePr/>
          <p:nvPr>
            <p:extLst>
              <p:ext uri="{D42A27DB-BD31-4B8C-83A1-F6EECF244321}">
                <p14:modId xmlns:p14="http://schemas.microsoft.com/office/powerpoint/2010/main" val="2664233899"/>
              </p:ext>
            </p:extLst>
          </p:nvPr>
        </p:nvGraphicFramePr>
        <p:xfrm>
          <a:off x="494925" y="69429"/>
          <a:ext cx="8216901"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22CBFBE9-9E84-CA48-192D-552A887D26D6}"/>
              </a:ext>
            </a:extLst>
          </p:cNvPr>
          <p:cNvSpPr txBox="1"/>
          <p:nvPr/>
        </p:nvSpPr>
        <p:spPr>
          <a:xfrm>
            <a:off x="430186" y="709191"/>
            <a:ext cx="5586350" cy="4455066"/>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it-IT" sz="1500" dirty="0">
                <a:solidFill>
                  <a:schemeClr val="tx2">
                    <a:lumMod val="75000"/>
                  </a:schemeClr>
                </a:solidFill>
              </a:rPr>
              <a:t>Una versione potenziata dell’</a:t>
            </a:r>
            <a:r>
              <a:rPr lang="it-IT" sz="1500" b="1" dirty="0">
                <a:solidFill>
                  <a:schemeClr val="tx2">
                    <a:lumMod val="75000"/>
                  </a:schemeClr>
                </a:solidFill>
              </a:rPr>
              <a:t>approccio comunicativo </a:t>
            </a:r>
          </a:p>
          <a:p>
            <a:pPr marL="285750" indent="-285750">
              <a:lnSpc>
                <a:spcPct val="90000"/>
              </a:lnSpc>
              <a:buFont typeface="Arial" panose="020B0604020202020204" pitchFamily="34" charset="0"/>
              <a:buChar char="•"/>
            </a:pPr>
            <a:endParaRPr lang="it-IT" sz="1500" dirty="0">
              <a:solidFill>
                <a:schemeClr val="tx2">
                  <a:lumMod val="75000"/>
                </a:schemeClr>
              </a:solidFill>
            </a:endParaRPr>
          </a:p>
          <a:p>
            <a:pPr marL="285750" indent="-285750">
              <a:lnSpc>
                <a:spcPct val="90000"/>
              </a:lnSpc>
              <a:buFont typeface="Arial" panose="020B0604020202020204" pitchFamily="34" charset="0"/>
              <a:buChar char="•"/>
            </a:pPr>
            <a:r>
              <a:rPr lang="it-IT" sz="1500" dirty="0">
                <a:solidFill>
                  <a:schemeClr val="tx2">
                    <a:lumMod val="75000"/>
                  </a:schemeClr>
                </a:solidFill>
              </a:rPr>
              <a:t>Una forma minimalista del </a:t>
            </a:r>
            <a:r>
              <a:rPr lang="it-IT" sz="1500" b="1" dirty="0">
                <a:solidFill>
                  <a:schemeClr val="tx2">
                    <a:lumMod val="75000"/>
                  </a:schemeClr>
                </a:solidFill>
              </a:rPr>
              <a:t>TBLT</a:t>
            </a:r>
          </a:p>
          <a:p>
            <a:pPr marL="285750" indent="-285750">
              <a:lnSpc>
                <a:spcPct val="90000"/>
              </a:lnSpc>
              <a:buFont typeface="Arial" panose="020B0604020202020204" pitchFamily="34" charset="0"/>
              <a:buChar char="•"/>
            </a:pPr>
            <a:endParaRPr lang="it-IT" sz="1500" dirty="0">
              <a:solidFill>
                <a:schemeClr val="tx2">
                  <a:lumMod val="75000"/>
                </a:schemeClr>
              </a:solidFill>
            </a:endParaRPr>
          </a:p>
          <a:p>
            <a:pPr marL="285750" indent="-285750">
              <a:lnSpc>
                <a:spcPct val="90000"/>
              </a:lnSpc>
              <a:buFont typeface="Arial" panose="020B0604020202020204" pitchFamily="34" charset="0"/>
              <a:buChar char="•"/>
            </a:pPr>
            <a:r>
              <a:rPr lang="it-IT" sz="1500" dirty="0">
                <a:solidFill>
                  <a:schemeClr val="tx2">
                    <a:lumMod val="75000"/>
                  </a:schemeClr>
                </a:solidFill>
              </a:rPr>
              <a:t>Approccio </a:t>
            </a:r>
            <a:r>
              <a:rPr lang="it-IT" sz="1500" b="1" dirty="0">
                <a:solidFill>
                  <a:schemeClr val="tx2">
                    <a:lumMod val="75000"/>
                  </a:schemeClr>
                </a:solidFill>
              </a:rPr>
              <a:t>«</a:t>
            </a:r>
            <a:r>
              <a:rPr lang="it-IT" sz="1500" b="1" dirty="0" err="1">
                <a:solidFill>
                  <a:schemeClr val="tx2">
                    <a:lumMod val="75000"/>
                  </a:schemeClr>
                </a:solidFill>
              </a:rPr>
              <a:t>Fluency</a:t>
            </a:r>
            <a:r>
              <a:rPr lang="it-IT" sz="1500" b="1" dirty="0">
                <a:solidFill>
                  <a:schemeClr val="tx2">
                    <a:lumMod val="75000"/>
                  </a:schemeClr>
                </a:solidFill>
              </a:rPr>
              <a:t> first»</a:t>
            </a:r>
          </a:p>
          <a:p>
            <a:pPr marL="285750" indent="-285750">
              <a:lnSpc>
                <a:spcPct val="90000"/>
              </a:lnSpc>
              <a:buFont typeface="Arial" panose="020B0604020202020204" pitchFamily="34" charset="0"/>
              <a:buChar char="•"/>
            </a:pPr>
            <a:endParaRPr lang="it-IT" sz="1500" dirty="0">
              <a:solidFill>
                <a:schemeClr val="tx2">
                  <a:lumMod val="75000"/>
                </a:schemeClr>
              </a:solidFill>
            </a:endParaRPr>
          </a:p>
          <a:p>
            <a:pPr marL="285750" indent="-285750">
              <a:lnSpc>
                <a:spcPct val="90000"/>
              </a:lnSpc>
              <a:buFont typeface="Arial" panose="020B0604020202020204" pitchFamily="34" charset="0"/>
              <a:buChar char="•"/>
            </a:pPr>
            <a:r>
              <a:rPr lang="it-IT" sz="1500" b="1" dirty="0">
                <a:solidFill>
                  <a:schemeClr val="tx2">
                    <a:lumMod val="75000"/>
                  </a:schemeClr>
                </a:solidFill>
              </a:rPr>
              <a:t>Teoria socioculturale </a:t>
            </a:r>
            <a:r>
              <a:rPr lang="it-IT" sz="1500" dirty="0">
                <a:solidFill>
                  <a:schemeClr val="tx2">
                    <a:lumMod val="75000"/>
                  </a:schemeClr>
                </a:solidFill>
              </a:rPr>
              <a:t>dell’apprendimento/</a:t>
            </a:r>
            <a:r>
              <a:rPr lang="it-IT" sz="1500" b="1" dirty="0">
                <a:solidFill>
                  <a:schemeClr val="tx2">
                    <a:lumMod val="75000"/>
                  </a:schemeClr>
                </a:solidFill>
              </a:rPr>
              <a:t>costruttivismo sociale</a:t>
            </a:r>
          </a:p>
          <a:p>
            <a:pPr marL="285750" indent="-285750">
              <a:lnSpc>
                <a:spcPct val="90000"/>
              </a:lnSpc>
              <a:buFont typeface="Arial" panose="020B0604020202020204" pitchFamily="34" charset="0"/>
              <a:buChar char="•"/>
            </a:pPr>
            <a:endParaRPr lang="it-IT" sz="1500" dirty="0">
              <a:solidFill>
                <a:schemeClr val="tx2">
                  <a:lumMod val="75000"/>
                </a:schemeClr>
              </a:solidFill>
            </a:endParaRPr>
          </a:p>
          <a:p>
            <a:pPr marL="285750" indent="-285750">
              <a:lnSpc>
                <a:spcPct val="90000"/>
              </a:lnSpc>
              <a:buFont typeface="Arial" panose="020B0604020202020204" pitchFamily="34" charset="0"/>
              <a:buChar char="•"/>
            </a:pPr>
            <a:r>
              <a:rPr lang="it-IT" sz="1500" dirty="0">
                <a:solidFill>
                  <a:schemeClr val="tx2">
                    <a:lumMod val="75000"/>
                  </a:schemeClr>
                </a:solidFill>
              </a:rPr>
              <a:t>Pedagogia </a:t>
            </a:r>
            <a:r>
              <a:rPr lang="it-IT" sz="1500" b="1" dirty="0">
                <a:solidFill>
                  <a:schemeClr val="tx2">
                    <a:lumMod val="75000"/>
                  </a:schemeClr>
                </a:solidFill>
              </a:rPr>
              <a:t>critica e progressista </a:t>
            </a:r>
          </a:p>
          <a:p>
            <a:pPr marL="285750" indent="-285750">
              <a:lnSpc>
                <a:spcPct val="90000"/>
              </a:lnSpc>
              <a:buFont typeface="Arial" panose="020B0604020202020204" pitchFamily="34" charset="0"/>
              <a:buChar char="•"/>
            </a:pPr>
            <a:endParaRPr lang="it-IT" sz="1500" dirty="0">
              <a:solidFill>
                <a:schemeClr val="tx2">
                  <a:lumMod val="75000"/>
                </a:schemeClr>
              </a:solidFill>
            </a:endParaRPr>
          </a:p>
          <a:p>
            <a:pPr marL="285750" indent="-285750">
              <a:lnSpc>
                <a:spcPct val="90000"/>
              </a:lnSpc>
              <a:buFont typeface="Arial" panose="020B0604020202020204" pitchFamily="34" charset="0"/>
              <a:buChar char="•"/>
            </a:pPr>
            <a:r>
              <a:rPr lang="it-IT" sz="1500" b="1" dirty="0">
                <a:solidFill>
                  <a:schemeClr val="tx2">
                    <a:lumMod val="75000"/>
                  </a:schemeClr>
                </a:solidFill>
              </a:rPr>
              <a:t>Olistico dal punto di vista linguistico </a:t>
            </a:r>
            <a:r>
              <a:rPr lang="it-IT" sz="1500" dirty="0">
                <a:solidFill>
                  <a:schemeClr val="tx2">
                    <a:lumMod val="75000"/>
                  </a:schemeClr>
                </a:solidFill>
              </a:rPr>
              <a:t>(la lingua non è composta da frasi o parole isolate) e </a:t>
            </a:r>
            <a:r>
              <a:rPr lang="it-IT" sz="1500" b="1" dirty="0">
                <a:solidFill>
                  <a:schemeClr val="tx2">
                    <a:lumMod val="75000"/>
                  </a:schemeClr>
                </a:solidFill>
              </a:rPr>
              <a:t>della persona </a:t>
            </a:r>
            <a:r>
              <a:rPr lang="it-IT" sz="1500" dirty="0">
                <a:solidFill>
                  <a:schemeClr val="tx2">
                    <a:lumMod val="75000"/>
                  </a:schemeClr>
                </a:solidFill>
              </a:rPr>
              <a:t>(gli studenti sono coinvolti cognitivamente ed emotivamente. L</a:t>
            </a:r>
            <a:r>
              <a:rPr lang="it-IT" sz="1500" dirty="0">
                <a:solidFill>
                  <a:schemeClr val="tx2">
                    <a:lumMod val="75000"/>
                  </a:schemeClr>
                </a:solidFill>
                <a:effectLst/>
              </a:rPr>
              <a:t>e loro esperienze personali, i loro sentimenti, e le loro opinioni sono parte fondamentale del processo di apprendimento)</a:t>
            </a:r>
            <a:endParaRPr lang="it-IT" sz="1500" dirty="0">
              <a:solidFill>
                <a:schemeClr val="tx2">
                  <a:lumMod val="75000"/>
                </a:schemeClr>
              </a:solidFill>
            </a:endParaRPr>
          </a:p>
          <a:p>
            <a:pPr marL="285750" indent="-285750">
              <a:lnSpc>
                <a:spcPct val="90000"/>
              </a:lnSpc>
              <a:buFont typeface="Arial" panose="020B0604020202020204" pitchFamily="34" charset="0"/>
              <a:buChar char="•"/>
            </a:pPr>
            <a:endParaRPr lang="it-IT" sz="1500" dirty="0">
              <a:solidFill>
                <a:schemeClr val="tx2">
                  <a:lumMod val="75000"/>
                </a:schemeClr>
              </a:solidFill>
            </a:endParaRPr>
          </a:p>
          <a:p>
            <a:pPr marL="285750" indent="-285750">
              <a:lnSpc>
                <a:spcPct val="90000"/>
              </a:lnSpc>
              <a:buFont typeface="Arial" panose="020B0604020202020204" pitchFamily="34" charset="0"/>
              <a:buChar char="•"/>
            </a:pPr>
            <a:r>
              <a:rPr lang="it-IT" sz="1500" dirty="0">
                <a:solidFill>
                  <a:schemeClr val="tx2">
                    <a:lumMod val="75000"/>
                  </a:schemeClr>
                </a:solidFill>
              </a:rPr>
              <a:t>L’apprendimento linguistico è visto </a:t>
            </a:r>
            <a:r>
              <a:rPr lang="it-IT" sz="1500" b="1" dirty="0">
                <a:solidFill>
                  <a:schemeClr val="tx2">
                    <a:lumMod val="75000"/>
                  </a:schemeClr>
                </a:solidFill>
              </a:rPr>
              <a:t>un processo emergente </a:t>
            </a:r>
            <a:r>
              <a:rPr lang="it-IT" sz="1500" dirty="0">
                <a:solidFill>
                  <a:schemeClr val="tx2">
                    <a:lumMod val="75000"/>
                  </a:schemeClr>
                </a:solidFill>
              </a:rPr>
              <a:t>che segue il sillabo interno degli studenti</a:t>
            </a:r>
          </a:p>
          <a:p>
            <a:pPr marL="285750" indent="-285750">
              <a:lnSpc>
                <a:spcPct val="90000"/>
              </a:lnSpc>
              <a:buFont typeface="Arial" panose="020B0604020202020204" pitchFamily="34" charset="0"/>
              <a:buChar char="•"/>
            </a:pPr>
            <a:endParaRPr lang="it-IT" sz="1500" dirty="0">
              <a:solidFill>
                <a:schemeClr val="tx2">
                  <a:lumMod val="75000"/>
                </a:schemeClr>
              </a:solidFill>
            </a:endParaRPr>
          </a:p>
          <a:p>
            <a:pPr marL="285750" indent="-285750">
              <a:lnSpc>
                <a:spcPct val="90000"/>
              </a:lnSpc>
              <a:buFont typeface="Arial" panose="020B0604020202020204" pitchFamily="34" charset="0"/>
              <a:buChar char="•"/>
            </a:pPr>
            <a:r>
              <a:rPr lang="it-IT" sz="1500" dirty="0">
                <a:solidFill>
                  <a:schemeClr val="tx2">
                    <a:lumMod val="75000"/>
                  </a:schemeClr>
                </a:solidFill>
              </a:rPr>
              <a:t>Il «</a:t>
            </a:r>
            <a:r>
              <a:rPr lang="it-IT" sz="1500" b="1" dirty="0">
                <a:solidFill>
                  <a:schemeClr val="tx2">
                    <a:lumMod val="75000"/>
                  </a:schemeClr>
                </a:solidFill>
              </a:rPr>
              <a:t>focus on </a:t>
            </a:r>
            <a:r>
              <a:rPr lang="it-IT" sz="1500" b="1" dirty="0" err="1">
                <a:solidFill>
                  <a:schemeClr val="tx2">
                    <a:lumMod val="75000"/>
                  </a:schemeClr>
                </a:solidFill>
              </a:rPr>
              <a:t>form</a:t>
            </a:r>
            <a:r>
              <a:rPr lang="it-IT" sz="1500" dirty="0">
                <a:solidFill>
                  <a:schemeClr val="tx2">
                    <a:lumMod val="75000"/>
                  </a:schemeClr>
                </a:solidFill>
              </a:rPr>
              <a:t>» è parte essenziale </a:t>
            </a:r>
          </a:p>
          <a:p>
            <a:pPr marL="285750" indent="-285750">
              <a:lnSpc>
                <a:spcPct val="90000"/>
              </a:lnSpc>
              <a:buFont typeface="Arial" panose="020B0604020202020204" pitchFamily="34" charset="0"/>
              <a:buChar char="•"/>
            </a:pPr>
            <a:endParaRPr lang="it-IT" sz="1500" dirty="0">
              <a:solidFill>
                <a:schemeClr val="tx2">
                  <a:lumMod val="75000"/>
                </a:schemeClr>
              </a:solidFill>
            </a:endParaRPr>
          </a:p>
        </p:txBody>
      </p:sp>
      <p:grpSp>
        <p:nvGrpSpPr>
          <p:cNvPr id="6" name="Group 5">
            <a:extLst>
              <a:ext uri="{FF2B5EF4-FFF2-40B4-BE49-F238E27FC236}">
                <a16:creationId xmlns:a16="http://schemas.microsoft.com/office/drawing/2014/main" id="{BE0F5A31-91E0-D4F4-7DCB-C371F98DCD1F}"/>
              </a:ext>
            </a:extLst>
          </p:cNvPr>
          <p:cNvGrpSpPr/>
          <p:nvPr/>
        </p:nvGrpSpPr>
        <p:grpSpPr>
          <a:xfrm>
            <a:off x="6007933" y="782292"/>
            <a:ext cx="2844000" cy="3963722"/>
            <a:chOff x="0" y="43031"/>
            <a:chExt cx="3806578" cy="7818694"/>
          </a:xfrm>
          <a:scene3d>
            <a:camera prst="orthographicFront">
              <a:rot lat="0" lon="0" rev="0"/>
            </a:camera>
            <a:lightRig rig="contrasting" dir="t">
              <a:rot lat="0" lon="0" rev="1500000"/>
            </a:lightRig>
          </a:scene3d>
        </p:grpSpPr>
        <p:sp>
          <p:nvSpPr>
            <p:cNvPr id="11" name="Rectangle: Rounded Corners 15">
              <a:extLst>
                <a:ext uri="{FF2B5EF4-FFF2-40B4-BE49-F238E27FC236}">
                  <a16:creationId xmlns:a16="http://schemas.microsoft.com/office/drawing/2014/main" id="{862F2E0F-A57C-AD85-8C16-8ECE93B821A5}"/>
                </a:ext>
              </a:extLst>
            </p:cNvPr>
            <p:cNvSpPr/>
            <p:nvPr/>
          </p:nvSpPr>
          <p:spPr>
            <a:xfrm>
              <a:off x="0" y="43031"/>
              <a:ext cx="3806578" cy="7818694"/>
            </a:xfrm>
            <a:prstGeom prst="roundRect">
              <a:avLst/>
            </a:prstGeom>
            <a:solidFill>
              <a:schemeClr val="accent1">
                <a:lumMod val="5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12" name="Rectangle: Rounded Corners 4">
              <a:extLst>
                <a:ext uri="{FF2B5EF4-FFF2-40B4-BE49-F238E27FC236}">
                  <a16:creationId xmlns:a16="http://schemas.microsoft.com/office/drawing/2014/main" id="{A5964C89-B31C-B070-B5DC-53F1A090325F}"/>
                </a:ext>
              </a:extLst>
            </p:cNvPr>
            <p:cNvSpPr txBox="1"/>
            <p:nvPr/>
          </p:nvSpPr>
          <p:spPr>
            <a:xfrm>
              <a:off x="189994" y="150904"/>
              <a:ext cx="3616583" cy="73680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defTabSz="977900">
                <a:lnSpc>
                  <a:spcPct val="130000"/>
                </a:lnSpc>
                <a:spcBef>
                  <a:spcPct val="0"/>
                </a:spcBef>
                <a:spcAft>
                  <a:spcPct val="35000"/>
                </a:spcAft>
              </a:pPr>
              <a:endParaRPr lang="en-GB" sz="1400" b="0" kern="1200" dirty="0">
                <a:effectLst>
                  <a:outerShdw blurRad="38100" dist="38100" dir="2700000" algn="tl">
                    <a:srgbClr val="000000">
                      <a:alpha val="43137"/>
                    </a:srgbClr>
                  </a:outerShdw>
                </a:effectLst>
              </a:endParaRPr>
            </a:p>
            <a:p>
              <a:pPr>
                <a:lnSpc>
                  <a:spcPct val="150000"/>
                </a:lnSpc>
              </a:pPr>
              <a:r>
                <a:rPr lang="en-GB" sz="1400" dirty="0">
                  <a:effectLst/>
                </a:rPr>
                <a:t>“The beliefs and practices embodied in what is known as the Dogme ELT philosophy offer the ways and means to work with nothing more than the ‘raw materials’ provided by the people in the room. These beliefs and practices, in turn, draw on a rich tradition of alternative, progressive, critical, and humanist educational theory.</a:t>
              </a:r>
              <a:r>
                <a:rPr lang="en-GB" sz="1400" b="0" kern="1200" dirty="0">
                  <a:effectLst>
                    <a:outerShdw blurRad="38100" dist="38100" dir="2700000" algn="tl">
                      <a:srgbClr val="000000">
                        <a:alpha val="43137"/>
                      </a:srgbClr>
                    </a:outerShdw>
                  </a:effectLst>
                </a:rPr>
                <a:t>” </a:t>
              </a:r>
            </a:p>
            <a:p>
              <a:pPr defTabSz="977900">
                <a:lnSpc>
                  <a:spcPct val="130000"/>
                </a:lnSpc>
                <a:spcBef>
                  <a:spcPct val="0"/>
                </a:spcBef>
                <a:spcAft>
                  <a:spcPct val="35000"/>
                </a:spcAft>
              </a:pPr>
              <a:r>
                <a:rPr lang="en-GB" sz="1200" dirty="0">
                  <a:effectLst>
                    <a:outerShdw blurRad="38100" dist="38100" dir="2700000" algn="tl">
                      <a:srgbClr val="000000">
                        <a:alpha val="43137"/>
                      </a:srgbClr>
                    </a:outerShdw>
                  </a:effectLst>
                </a:rPr>
                <a:t>(</a:t>
              </a:r>
              <a:r>
                <a:rPr lang="en-US" sz="1200" dirty="0" err="1"/>
                <a:t>Meddings</a:t>
              </a:r>
              <a:r>
                <a:rPr lang="en-US" sz="1200" dirty="0"/>
                <a:t> &amp; </a:t>
              </a:r>
              <a:r>
                <a:rPr lang="en-US" sz="1200" dirty="0" err="1"/>
                <a:t>Thornbury</a:t>
              </a:r>
              <a:r>
                <a:rPr lang="en-US" sz="1200" dirty="0"/>
                <a:t> 2009:7)</a:t>
              </a:r>
              <a:endParaRPr lang="en-US" sz="1200" dirty="0">
                <a:effectLst>
                  <a:outerShdw blurRad="38100" dist="38100" dir="2700000" algn="tl">
                    <a:srgbClr val="000000">
                      <a:alpha val="43137"/>
                    </a:srgbClr>
                  </a:outerShdw>
                </a:effectLst>
              </a:endParaRPr>
            </a:p>
            <a:p>
              <a:pPr lvl="0" defTabSz="977900">
                <a:lnSpc>
                  <a:spcPct val="130000"/>
                </a:lnSpc>
                <a:spcBef>
                  <a:spcPct val="0"/>
                </a:spcBef>
                <a:spcAft>
                  <a:spcPct val="35000"/>
                </a:spcAft>
              </a:pPr>
              <a:endParaRPr lang="en-GB" sz="1400" b="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02639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blinds(horizontal)">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blinds(horizontal)">
                                      <p:cBhvr>
                                        <p:cTn id="27" dur="5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blinds(horizontal)">
                                      <p:cBhvr>
                                        <p:cTn id="32" dur="500"/>
                                        <p:tgtEl>
                                          <p:spTgt spid="10">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12" end="12"/>
                                            </p:txEl>
                                          </p:spTgt>
                                        </p:tgtEl>
                                        <p:attrNameLst>
                                          <p:attrName>style.visibility</p:attrName>
                                        </p:attrNameLst>
                                      </p:cBhvr>
                                      <p:to>
                                        <p:strVal val="visible"/>
                                      </p:to>
                                    </p:set>
                                    <p:animEffect transition="in" filter="blinds(horizontal)">
                                      <p:cBhvr>
                                        <p:cTn id="37" dur="500"/>
                                        <p:tgtEl>
                                          <p:spTgt spid="10">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14" end="14"/>
                                            </p:txEl>
                                          </p:spTgt>
                                        </p:tgtEl>
                                        <p:attrNameLst>
                                          <p:attrName>style.visibility</p:attrName>
                                        </p:attrNameLst>
                                      </p:cBhvr>
                                      <p:to>
                                        <p:strVal val="visible"/>
                                      </p:to>
                                    </p:set>
                                    <p:animEffect transition="in" filter="blinds(horizontal)">
                                      <p:cBhvr>
                                        <p:cTn id="42"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773D561F-C9E5-C5EF-76E1-D4BE09DEADFF}"/>
              </a:ext>
            </a:extLst>
          </p:cNvPr>
          <p:cNvGraphicFramePr/>
          <p:nvPr>
            <p:extLst>
              <p:ext uri="{D42A27DB-BD31-4B8C-83A1-F6EECF244321}">
                <p14:modId xmlns:p14="http://schemas.microsoft.com/office/powerpoint/2010/main" val="3533487091"/>
              </p:ext>
            </p:extLst>
          </p:nvPr>
        </p:nvGraphicFramePr>
        <p:xfrm>
          <a:off x="455612" y="281783"/>
          <a:ext cx="8216901"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22CBFBE9-9E84-CA48-192D-552A887D26D6}"/>
              </a:ext>
            </a:extLst>
          </p:cNvPr>
          <p:cNvSpPr txBox="1"/>
          <p:nvPr/>
        </p:nvSpPr>
        <p:spPr>
          <a:xfrm>
            <a:off x="455612" y="4090248"/>
            <a:ext cx="9183461" cy="535531"/>
          </a:xfrm>
          <a:prstGeom prst="rect">
            <a:avLst/>
          </a:prstGeom>
          <a:noFill/>
        </p:spPr>
        <p:txBody>
          <a:bodyPr wrap="square" rtlCol="0">
            <a:spAutoFit/>
          </a:bodyPr>
          <a:lstStyle/>
          <a:p>
            <a:pPr>
              <a:lnSpc>
                <a:spcPct val="90000"/>
              </a:lnSpc>
            </a:pPr>
            <a:r>
              <a:rPr lang="it-IT" sz="1600" dirty="0">
                <a:solidFill>
                  <a:schemeClr val="tx2">
                    <a:lumMod val="75000"/>
                  </a:schemeClr>
                </a:solidFill>
              </a:rPr>
              <a:t>Invece di usare la “strada panoramica” dell’apprendimento linguistico mediato dai materiali,</a:t>
            </a:r>
          </a:p>
          <a:p>
            <a:pPr>
              <a:lnSpc>
                <a:spcPct val="90000"/>
              </a:lnSpc>
            </a:pPr>
            <a:r>
              <a:rPr lang="it-IT" sz="1600" dirty="0" err="1">
                <a:solidFill>
                  <a:schemeClr val="tx2">
                    <a:lumMod val="75000"/>
                  </a:schemeClr>
                </a:solidFill>
              </a:rPr>
              <a:t>Dogme</a:t>
            </a:r>
            <a:r>
              <a:rPr lang="it-IT" sz="1600" dirty="0">
                <a:solidFill>
                  <a:schemeClr val="tx2">
                    <a:lumMod val="75000"/>
                  </a:schemeClr>
                </a:solidFill>
              </a:rPr>
              <a:t> prende spunto e sfrutta quello che accade “</a:t>
            </a:r>
            <a:r>
              <a:rPr lang="it-IT" sz="1600" b="1" dirty="0">
                <a:solidFill>
                  <a:schemeClr val="tx2">
                    <a:lumMod val="75000"/>
                  </a:schemeClr>
                </a:solidFill>
              </a:rPr>
              <a:t>dentro e tra</a:t>
            </a:r>
            <a:r>
              <a:rPr lang="it-IT" sz="1600" dirty="0">
                <a:solidFill>
                  <a:schemeClr val="tx2">
                    <a:lumMod val="75000"/>
                  </a:schemeClr>
                </a:solidFill>
              </a:rPr>
              <a:t>” le persone presenti nella classe </a:t>
            </a:r>
          </a:p>
        </p:txBody>
      </p:sp>
      <p:sp>
        <p:nvSpPr>
          <p:cNvPr id="11" name="Freeform: Shape 4">
            <a:extLst>
              <a:ext uri="{FF2B5EF4-FFF2-40B4-BE49-F238E27FC236}">
                <a16:creationId xmlns:a16="http://schemas.microsoft.com/office/drawing/2014/main" id="{1FE2F04F-13EB-74B1-DF8E-1852BD566E44}"/>
              </a:ext>
            </a:extLst>
          </p:cNvPr>
          <p:cNvSpPr/>
          <p:nvPr/>
        </p:nvSpPr>
        <p:spPr>
          <a:xfrm>
            <a:off x="3596970" y="1002567"/>
            <a:ext cx="1950060" cy="757478"/>
          </a:xfrm>
          <a:custGeom>
            <a:avLst/>
            <a:gdLst>
              <a:gd name="connsiteX0" fmla="*/ 0 w 1855440"/>
              <a:gd name="connsiteY0" fmla="*/ 92772 h 927720"/>
              <a:gd name="connsiteX1" fmla="*/ 92772 w 1855440"/>
              <a:gd name="connsiteY1" fmla="*/ 0 h 927720"/>
              <a:gd name="connsiteX2" fmla="*/ 1762668 w 1855440"/>
              <a:gd name="connsiteY2" fmla="*/ 0 h 927720"/>
              <a:gd name="connsiteX3" fmla="*/ 1855440 w 1855440"/>
              <a:gd name="connsiteY3" fmla="*/ 92772 h 927720"/>
              <a:gd name="connsiteX4" fmla="*/ 1855440 w 1855440"/>
              <a:gd name="connsiteY4" fmla="*/ 834948 h 927720"/>
              <a:gd name="connsiteX5" fmla="*/ 1762668 w 1855440"/>
              <a:gd name="connsiteY5" fmla="*/ 927720 h 927720"/>
              <a:gd name="connsiteX6" fmla="*/ 92772 w 1855440"/>
              <a:gd name="connsiteY6" fmla="*/ 927720 h 927720"/>
              <a:gd name="connsiteX7" fmla="*/ 0 w 1855440"/>
              <a:gd name="connsiteY7" fmla="*/ 834948 h 927720"/>
              <a:gd name="connsiteX8" fmla="*/ 0 w 1855440"/>
              <a:gd name="connsiteY8" fmla="*/ 92772 h 92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440" h="927720">
                <a:moveTo>
                  <a:pt x="0" y="92772"/>
                </a:moveTo>
                <a:cubicBezTo>
                  <a:pt x="0" y="41535"/>
                  <a:pt x="41535" y="0"/>
                  <a:pt x="92772" y="0"/>
                </a:cubicBezTo>
                <a:lnTo>
                  <a:pt x="1762668" y="0"/>
                </a:lnTo>
                <a:cubicBezTo>
                  <a:pt x="1813905" y="0"/>
                  <a:pt x="1855440" y="41535"/>
                  <a:pt x="1855440" y="92772"/>
                </a:cubicBezTo>
                <a:lnTo>
                  <a:pt x="1855440" y="834948"/>
                </a:lnTo>
                <a:cubicBezTo>
                  <a:pt x="1855440" y="886185"/>
                  <a:pt x="1813905" y="927720"/>
                  <a:pt x="1762668" y="927720"/>
                </a:cubicBezTo>
                <a:lnTo>
                  <a:pt x="92772" y="927720"/>
                </a:lnTo>
                <a:cubicBezTo>
                  <a:pt x="41535" y="927720"/>
                  <a:pt x="0" y="886185"/>
                  <a:pt x="0" y="834948"/>
                </a:cubicBezTo>
                <a:lnTo>
                  <a:pt x="0" y="92772"/>
                </a:lnTo>
                <a:close/>
              </a:path>
            </a:pathLst>
          </a:custGeom>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txBody>
          <a:bodyPr spcFirstLastPara="0" vert="horz" wrap="square" lIns="141472" tIns="141472" rIns="141472" bIns="141472" numCol="1" spcCol="1270" anchor="ctr" anchorCtr="0">
            <a:noAutofit/>
          </a:bodyPr>
          <a:lstStyle/>
          <a:p>
            <a:pPr marL="0" lvl="0" indent="0" algn="ctr" defTabSz="1333500">
              <a:lnSpc>
                <a:spcPct val="90000"/>
              </a:lnSpc>
              <a:spcBef>
                <a:spcPct val="0"/>
              </a:spcBef>
              <a:spcAft>
                <a:spcPct val="35000"/>
              </a:spcAft>
              <a:buNone/>
            </a:pPr>
            <a:r>
              <a:rPr lang="en-GB" sz="2000" dirty="0">
                <a:effectLst>
                  <a:outerShdw blurRad="38100" dist="38100" dir="2700000" algn="tl">
                    <a:srgbClr val="000000">
                      <a:alpha val="43137"/>
                    </a:srgbClr>
                  </a:outerShdw>
                </a:effectLst>
              </a:rPr>
              <a:t>Libri di testo/</a:t>
            </a:r>
            <a:r>
              <a:rPr lang="en-GB" sz="2000" dirty="0" err="1">
                <a:effectLst>
                  <a:outerShdw blurRad="38100" dist="38100" dir="2700000" algn="tl">
                    <a:srgbClr val="000000">
                      <a:alpha val="43137"/>
                    </a:srgbClr>
                  </a:outerShdw>
                </a:effectLst>
              </a:rPr>
              <a:t>materiali</a:t>
            </a:r>
            <a:endParaRPr lang="en-US" sz="2000" kern="1200" dirty="0">
              <a:effectLst>
                <a:outerShdw blurRad="38100" dist="38100" dir="2700000" algn="tl">
                  <a:srgbClr val="000000">
                    <a:alpha val="43137"/>
                  </a:srgbClr>
                </a:outerShdw>
              </a:effectLst>
            </a:endParaRPr>
          </a:p>
        </p:txBody>
      </p:sp>
      <p:sp>
        <p:nvSpPr>
          <p:cNvPr id="12" name="Freeform: Shape 5">
            <a:extLst>
              <a:ext uri="{FF2B5EF4-FFF2-40B4-BE49-F238E27FC236}">
                <a16:creationId xmlns:a16="http://schemas.microsoft.com/office/drawing/2014/main" id="{09FC6241-97D4-5D69-625D-C2E585C10123}"/>
              </a:ext>
            </a:extLst>
          </p:cNvPr>
          <p:cNvSpPr/>
          <p:nvPr/>
        </p:nvSpPr>
        <p:spPr>
          <a:xfrm rot="2901443">
            <a:off x="5288109" y="2228246"/>
            <a:ext cx="1496988" cy="279411"/>
          </a:xfrm>
          <a:custGeom>
            <a:avLst/>
            <a:gdLst>
              <a:gd name="connsiteX0" fmla="*/ 0 w 1833434"/>
              <a:gd name="connsiteY0" fmla="*/ 162351 h 324702"/>
              <a:gd name="connsiteX1" fmla="*/ 162351 w 1833434"/>
              <a:gd name="connsiteY1" fmla="*/ 0 h 324702"/>
              <a:gd name="connsiteX2" fmla="*/ 162351 w 1833434"/>
              <a:gd name="connsiteY2" fmla="*/ 64940 h 324702"/>
              <a:gd name="connsiteX3" fmla="*/ 1671083 w 1833434"/>
              <a:gd name="connsiteY3" fmla="*/ 64940 h 324702"/>
              <a:gd name="connsiteX4" fmla="*/ 1671083 w 1833434"/>
              <a:gd name="connsiteY4" fmla="*/ 0 h 324702"/>
              <a:gd name="connsiteX5" fmla="*/ 1833434 w 1833434"/>
              <a:gd name="connsiteY5" fmla="*/ 162351 h 324702"/>
              <a:gd name="connsiteX6" fmla="*/ 1671083 w 1833434"/>
              <a:gd name="connsiteY6" fmla="*/ 324702 h 324702"/>
              <a:gd name="connsiteX7" fmla="*/ 1671083 w 1833434"/>
              <a:gd name="connsiteY7" fmla="*/ 259762 h 324702"/>
              <a:gd name="connsiteX8" fmla="*/ 162351 w 1833434"/>
              <a:gd name="connsiteY8" fmla="*/ 259762 h 324702"/>
              <a:gd name="connsiteX9" fmla="*/ 162351 w 1833434"/>
              <a:gd name="connsiteY9" fmla="*/ 324702 h 324702"/>
              <a:gd name="connsiteX10" fmla="*/ 0 w 1833434"/>
              <a:gd name="connsiteY10" fmla="*/ 162351 h 32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3434" h="324702">
                <a:moveTo>
                  <a:pt x="0" y="162351"/>
                </a:moveTo>
                <a:lnTo>
                  <a:pt x="162351" y="0"/>
                </a:lnTo>
                <a:lnTo>
                  <a:pt x="162351" y="64940"/>
                </a:lnTo>
                <a:lnTo>
                  <a:pt x="1671083" y="64940"/>
                </a:lnTo>
                <a:lnTo>
                  <a:pt x="1671083" y="0"/>
                </a:lnTo>
                <a:lnTo>
                  <a:pt x="1833434" y="162351"/>
                </a:lnTo>
                <a:lnTo>
                  <a:pt x="1671083" y="324702"/>
                </a:lnTo>
                <a:lnTo>
                  <a:pt x="1671083" y="259762"/>
                </a:lnTo>
                <a:lnTo>
                  <a:pt x="162351" y="259762"/>
                </a:lnTo>
                <a:lnTo>
                  <a:pt x="162351" y="324702"/>
                </a:lnTo>
                <a:lnTo>
                  <a:pt x="0" y="162351"/>
                </a:lnTo>
                <a:close/>
              </a:path>
            </a:pathLst>
          </a:custGeom>
        </p:spPr>
        <p:style>
          <a:lnRef idx="0">
            <a:schemeClr val="accent1">
              <a:shade val="90000"/>
              <a:hueOff val="0"/>
              <a:satOff val="0"/>
              <a:lumOff val="0"/>
              <a:alphaOff val="0"/>
            </a:schemeClr>
          </a:lnRef>
          <a:fillRef idx="3">
            <a:schemeClr val="accent1">
              <a:shade val="90000"/>
              <a:hueOff val="0"/>
              <a:satOff val="0"/>
              <a:lumOff val="0"/>
              <a:alphaOff val="0"/>
            </a:schemeClr>
          </a:fillRef>
          <a:effectRef idx="3">
            <a:schemeClr val="accent1">
              <a:shade val="90000"/>
              <a:hueOff val="0"/>
              <a:satOff val="0"/>
              <a:lumOff val="0"/>
              <a:alphaOff val="0"/>
            </a:schemeClr>
          </a:effectRef>
          <a:fontRef idx="minor">
            <a:schemeClr val="lt1"/>
          </a:fontRef>
        </p:style>
        <p:txBody>
          <a:bodyPr spcFirstLastPara="0" vert="horz" wrap="square" lIns="97410" tIns="64939" rIns="97411" bIns="64940" numCol="1" spcCol="1270" anchor="ctr" anchorCtr="0">
            <a:noAutofit/>
          </a:bodyPr>
          <a:lstStyle/>
          <a:p>
            <a:pPr marL="0" lvl="0" indent="0" algn="ctr" defTabSz="577850">
              <a:lnSpc>
                <a:spcPct val="90000"/>
              </a:lnSpc>
              <a:spcBef>
                <a:spcPct val="0"/>
              </a:spcBef>
              <a:spcAft>
                <a:spcPct val="35000"/>
              </a:spcAft>
              <a:buNone/>
            </a:pPr>
            <a:endParaRPr lang="en-US" sz="1100" kern="1200"/>
          </a:p>
        </p:txBody>
      </p:sp>
      <p:sp>
        <p:nvSpPr>
          <p:cNvPr id="13" name="Freeform: Shape 6">
            <a:extLst>
              <a:ext uri="{FF2B5EF4-FFF2-40B4-BE49-F238E27FC236}">
                <a16:creationId xmlns:a16="http://schemas.microsoft.com/office/drawing/2014/main" id="{3011A34F-6807-A52A-F637-57ED6AD7C431}"/>
              </a:ext>
            </a:extLst>
          </p:cNvPr>
          <p:cNvSpPr/>
          <p:nvPr/>
        </p:nvSpPr>
        <p:spPr>
          <a:xfrm>
            <a:off x="6036603" y="3020136"/>
            <a:ext cx="1845522" cy="757478"/>
          </a:xfrm>
          <a:custGeom>
            <a:avLst/>
            <a:gdLst>
              <a:gd name="connsiteX0" fmla="*/ 0 w 2127726"/>
              <a:gd name="connsiteY0" fmla="*/ 92772 h 927720"/>
              <a:gd name="connsiteX1" fmla="*/ 92772 w 2127726"/>
              <a:gd name="connsiteY1" fmla="*/ 0 h 927720"/>
              <a:gd name="connsiteX2" fmla="*/ 2034954 w 2127726"/>
              <a:gd name="connsiteY2" fmla="*/ 0 h 927720"/>
              <a:gd name="connsiteX3" fmla="*/ 2127726 w 2127726"/>
              <a:gd name="connsiteY3" fmla="*/ 92772 h 927720"/>
              <a:gd name="connsiteX4" fmla="*/ 2127726 w 2127726"/>
              <a:gd name="connsiteY4" fmla="*/ 834948 h 927720"/>
              <a:gd name="connsiteX5" fmla="*/ 2034954 w 2127726"/>
              <a:gd name="connsiteY5" fmla="*/ 927720 h 927720"/>
              <a:gd name="connsiteX6" fmla="*/ 92772 w 2127726"/>
              <a:gd name="connsiteY6" fmla="*/ 927720 h 927720"/>
              <a:gd name="connsiteX7" fmla="*/ 0 w 2127726"/>
              <a:gd name="connsiteY7" fmla="*/ 834948 h 927720"/>
              <a:gd name="connsiteX8" fmla="*/ 0 w 2127726"/>
              <a:gd name="connsiteY8" fmla="*/ 92772 h 92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726" h="927720">
                <a:moveTo>
                  <a:pt x="0" y="92772"/>
                </a:moveTo>
                <a:cubicBezTo>
                  <a:pt x="0" y="41535"/>
                  <a:pt x="41535" y="0"/>
                  <a:pt x="92772" y="0"/>
                </a:cubicBezTo>
                <a:lnTo>
                  <a:pt x="2034954" y="0"/>
                </a:lnTo>
                <a:cubicBezTo>
                  <a:pt x="2086191" y="0"/>
                  <a:pt x="2127726" y="41535"/>
                  <a:pt x="2127726" y="92772"/>
                </a:cubicBezTo>
                <a:lnTo>
                  <a:pt x="2127726" y="834948"/>
                </a:lnTo>
                <a:cubicBezTo>
                  <a:pt x="2127726" y="886185"/>
                  <a:pt x="2086191" y="927720"/>
                  <a:pt x="2034954" y="927720"/>
                </a:cubicBezTo>
                <a:lnTo>
                  <a:pt x="92772" y="927720"/>
                </a:lnTo>
                <a:cubicBezTo>
                  <a:pt x="41535" y="927720"/>
                  <a:pt x="0" y="886185"/>
                  <a:pt x="0" y="834948"/>
                </a:cubicBezTo>
                <a:lnTo>
                  <a:pt x="0" y="92772"/>
                </a:lnTo>
                <a:close/>
              </a:path>
            </a:pathLst>
          </a:custGeom>
          <a:solidFill>
            <a:schemeClr val="accent1">
              <a:lumMod val="50000"/>
            </a:schemeClr>
          </a:solidFill>
        </p:spPr>
        <p:style>
          <a:lnRef idx="0">
            <a:schemeClr val="lt1">
              <a:hueOff val="0"/>
              <a:satOff val="0"/>
              <a:lumOff val="0"/>
              <a:alphaOff val="0"/>
            </a:schemeClr>
          </a:lnRef>
          <a:fillRef idx="3">
            <a:scrgbClr r="0" g="0" b="0"/>
          </a:fillRef>
          <a:effectRef idx="3">
            <a:schemeClr val="accent1">
              <a:shade val="50000"/>
              <a:hueOff val="161356"/>
              <a:satOff val="-3010"/>
              <a:lumOff val="28399"/>
              <a:alphaOff val="0"/>
            </a:schemeClr>
          </a:effectRef>
          <a:fontRef idx="minor">
            <a:schemeClr val="lt1"/>
          </a:fontRef>
        </p:style>
        <p:txBody>
          <a:bodyPr spcFirstLastPara="0" vert="horz" wrap="square" lIns="141472" tIns="141472" rIns="141472" bIns="141472" numCol="1" spcCol="1270" anchor="ctr" anchorCtr="0">
            <a:noAutofit/>
          </a:bodyPr>
          <a:lstStyle/>
          <a:p>
            <a:pPr marL="0" lvl="0" indent="0" algn="ctr" defTabSz="1333500">
              <a:lnSpc>
                <a:spcPct val="90000"/>
              </a:lnSpc>
              <a:spcBef>
                <a:spcPct val="0"/>
              </a:spcBef>
              <a:spcAft>
                <a:spcPct val="35000"/>
              </a:spcAft>
              <a:buNone/>
            </a:pPr>
            <a:r>
              <a:rPr lang="en-GB" sz="2400" kern="1200" dirty="0" err="1">
                <a:effectLst>
                  <a:outerShdw blurRad="38100" dist="38100" dir="2700000" algn="tl">
                    <a:srgbClr val="000000">
                      <a:alpha val="43137"/>
                    </a:srgbClr>
                  </a:outerShdw>
                </a:effectLst>
              </a:rPr>
              <a:t>Insegnante</a:t>
            </a:r>
            <a:endParaRPr lang="en-US" sz="2400" kern="1200" dirty="0">
              <a:effectLst>
                <a:outerShdw blurRad="38100" dist="38100" dir="2700000" algn="tl">
                  <a:srgbClr val="000000">
                    <a:alpha val="43137"/>
                  </a:srgbClr>
                </a:outerShdw>
              </a:effectLst>
            </a:endParaRPr>
          </a:p>
        </p:txBody>
      </p:sp>
      <p:sp>
        <p:nvSpPr>
          <p:cNvPr id="14" name="Freeform: Shape 7">
            <a:extLst>
              <a:ext uri="{FF2B5EF4-FFF2-40B4-BE49-F238E27FC236}">
                <a16:creationId xmlns:a16="http://schemas.microsoft.com/office/drawing/2014/main" id="{62E6E027-27D4-D7DC-7B53-8150C1866035}"/>
              </a:ext>
            </a:extLst>
          </p:cNvPr>
          <p:cNvSpPr/>
          <p:nvPr/>
        </p:nvSpPr>
        <p:spPr>
          <a:xfrm rot="24066">
            <a:off x="3597787" y="3251475"/>
            <a:ext cx="2226383" cy="241241"/>
          </a:xfrm>
          <a:custGeom>
            <a:avLst/>
            <a:gdLst>
              <a:gd name="connsiteX0" fmla="*/ 0 w 2566826"/>
              <a:gd name="connsiteY0" fmla="*/ 147730 h 295459"/>
              <a:gd name="connsiteX1" fmla="*/ 147730 w 2566826"/>
              <a:gd name="connsiteY1" fmla="*/ 0 h 295459"/>
              <a:gd name="connsiteX2" fmla="*/ 147730 w 2566826"/>
              <a:gd name="connsiteY2" fmla="*/ 59092 h 295459"/>
              <a:gd name="connsiteX3" fmla="*/ 2419097 w 2566826"/>
              <a:gd name="connsiteY3" fmla="*/ 59092 h 295459"/>
              <a:gd name="connsiteX4" fmla="*/ 2419097 w 2566826"/>
              <a:gd name="connsiteY4" fmla="*/ 0 h 295459"/>
              <a:gd name="connsiteX5" fmla="*/ 2566826 w 2566826"/>
              <a:gd name="connsiteY5" fmla="*/ 147730 h 295459"/>
              <a:gd name="connsiteX6" fmla="*/ 2419097 w 2566826"/>
              <a:gd name="connsiteY6" fmla="*/ 295459 h 295459"/>
              <a:gd name="connsiteX7" fmla="*/ 2419097 w 2566826"/>
              <a:gd name="connsiteY7" fmla="*/ 236367 h 295459"/>
              <a:gd name="connsiteX8" fmla="*/ 147730 w 2566826"/>
              <a:gd name="connsiteY8" fmla="*/ 236367 h 295459"/>
              <a:gd name="connsiteX9" fmla="*/ 147730 w 2566826"/>
              <a:gd name="connsiteY9" fmla="*/ 295459 h 295459"/>
              <a:gd name="connsiteX10" fmla="*/ 0 w 2566826"/>
              <a:gd name="connsiteY10" fmla="*/ 147730 h 29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826" h="295459">
                <a:moveTo>
                  <a:pt x="2566826" y="147729"/>
                </a:moveTo>
                <a:lnTo>
                  <a:pt x="2419096" y="295458"/>
                </a:lnTo>
                <a:lnTo>
                  <a:pt x="2419096" y="236366"/>
                </a:lnTo>
                <a:lnTo>
                  <a:pt x="147729" y="236366"/>
                </a:lnTo>
                <a:lnTo>
                  <a:pt x="147729" y="295458"/>
                </a:lnTo>
                <a:lnTo>
                  <a:pt x="0" y="147729"/>
                </a:lnTo>
                <a:lnTo>
                  <a:pt x="147729" y="1"/>
                </a:lnTo>
                <a:lnTo>
                  <a:pt x="147729" y="59093"/>
                </a:lnTo>
                <a:lnTo>
                  <a:pt x="2419096" y="59093"/>
                </a:lnTo>
                <a:lnTo>
                  <a:pt x="2419096" y="1"/>
                </a:lnTo>
                <a:lnTo>
                  <a:pt x="2566826" y="147729"/>
                </a:lnTo>
                <a:close/>
              </a:path>
            </a:pathLst>
          </a:custGeom>
        </p:spPr>
        <p:style>
          <a:lnRef idx="0">
            <a:schemeClr val="accent1">
              <a:shade val="90000"/>
              <a:hueOff val="169890"/>
              <a:satOff val="-4067"/>
              <a:lumOff val="21525"/>
              <a:alphaOff val="0"/>
            </a:schemeClr>
          </a:lnRef>
          <a:fillRef idx="3">
            <a:schemeClr val="accent1">
              <a:shade val="90000"/>
              <a:hueOff val="169890"/>
              <a:satOff val="-4067"/>
              <a:lumOff val="21525"/>
              <a:alphaOff val="0"/>
            </a:schemeClr>
          </a:fillRef>
          <a:effectRef idx="3">
            <a:schemeClr val="accent1">
              <a:shade val="90000"/>
              <a:hueOff val="169890"/>
              <a:satOff val="-4067"/>
              <a:lumOff val="21525"/>
              <a:alphaOff val="0"/>
            </a:schemeClr>
          </a:effectRef>
          <a:fontRef idx="minor">
            <a:schemeClr val="lt1"/>
          </a:fontRef>
        </p:style>
        <p:txBody>
          <a:bodyPr spcFirstLastPara="0" vert="horz" wrap="square" lIns="88638" tIns="59092" rIns="88637" bIns="59092" numCol="1" spcCol="1270" anchor="ctr" anchorCtr="0">
            <a:noAutofit/>
          </a:bodyPr>
          <a:lstStyle/>
          <a:p>
            <a:pPr marL="0" lvl="0" indent="0" algn="ctr" defTabSz="533400">
              <a:lnSpc>
                <a:spcPct val="90000"/>
              </a:lnSpc>
              <a:spcBef>
                <a:spcPct val="0"/>
              </a:spcBef>
              <a:spcAft>
                <a:spcPct val="35000"/>
              </a:spcAft>
              <a:buNone/>
            </a:pPr>
            <a:endParaRPr lang="en-US" sz="1050" kern="1200"/>
          </a:p>
        </p:txBody>
      </p:sp>
      <p:sp>
        <p:nvSpPr>
          <p:cNvPr id="15" name="Freeform: Shape 8">
            <a:extLst>
              <a:ext uri="{FF2B5EF4-FFF2-40B4-BE49-F238E27FC236}">
                <a16:creationId xmlns:a16="http://schemas.microsoft.com/office/drawing/2014/main" id="{C81945CA-7E21-74CA-7D7C-D21F35BF3777}"/>
              </a:ext>
            </a:extLst>
          </p:cNvPr>
          <p:cNvSpPr/>
          <p:nvPr/>
        </p:nvSpPr>
        <p:spPr>
          <a:xfrm>
            <a:off x="1444719" y="2993356"/>
            <a:ext cx="2041066" cy="757478"/>
          </a:xfrm>
          <a:custGeom>
            <a:avLst/>
            <a:gdLst>
              <a:gd name="connsiteX0" fmla="*/ 0 w 1855440"/>
              <a:gd name="connsiteY0" fmla="*/ 92772 h 927720"/>
              <a:gd name="connsiteX1" fmla="*/ 92772 w 1855440"/>
              <a:gd name="connsiteY1" fmla="*/ 0 h 927720"/>
              <a:gd name="connsiteX2" fmla="*/ 1762668 w 1855440"/>
              <a:gd name="connsiteY2" fmla="*/ 0 h 927720"/>
              <a:gd name="connsiteX3" fmla="*/ 1855440 w 1855440"/>
              <a:gd name="connsiteY3" fmla="*/ 92772 h 927720"/>
              <a:gd name="connsiteX4" fmla="*/ 1855440 w 1855440"/>
              <a:gd name="connsiteY4" fmla="*/ 834948 h 927720"/>
              <a:gd name="connsiteX5" fmla="*/ 1762668 w 1855440"/>
              <a:gd name="connsiteY5" fmla="*/ 927720 h 927720"/>
              <a:gd name="connsiteX6" fmla="*/ 92772 w 1855440"/>
              <a:gd name="connsiteY6" fmla="*/ 927720 h 927720"/>
              <a:gd name="connsiteX7" fmla="*/ 0 w 1855440"/>
              <a:gd name="connsiteY7" fmla="*/ 834948 h 927720"/>
              <a:gd name="connsiteX8" fmla="*/ 0 w 1855440"/>
              <a:gd name="connsiteY8" fmla="*/ 92772 h 92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440" h="927720">
                <a:moveTo>
                  <a:pt x="0" y="92772"/>
                </a:moveTo>
                <a:cubicBezTo>
                  <a:pt x="0" y="41535"/>
                  <a:pt x="41535" y="0"/>
                  <a:pt x="92772" y="0"/>
                </a:cubicBezTo>
                <a:lnTo>
                  <a:pt x="1762668" y="0"/>
                </a:lnTo>
                <a:cubicBezTo>
                  <a:pt x="1813905" y="0"/>
                  <a:pt x="1855440" y="41535"/>
                  <a:pt x="1855440" y="92772"/>
                </a:cubicBezTo>
                <a:lnTo>
                  <a:pt x="1855440" y="834948"/>
                </a:lnTo>
                <a:cubicBezTo>
                  <a:pt x="1855440" y="886185"/>
                  <a:pt x="1813905" y="927720"/>
                  <a:pt x="1762668" y="927720"/>
                </a:cubicBezTo>
                <a:lnTo>
                  <a:pt x="92772" y="927720"/>
                </a:lnTo>
                <a:cubicBezTo>
                  <a:pt x="41535" y="927720"/>
                  <a:pt x="0" y="886185"/>
                  <a:pt x="0" y="834948"/>
                </a:cubicBezTo>
                <a:lnTo>
                  <a:pt x="0" y="92772"/>
                </a:lnTo>
                <a:close/>
              </a:path>
            </a:pathLst>
          </a:custGeom>
          <a:solidFill>
            <a:schemeClr val="accent1"/>
          </a:solidFill>
        </p:spPr>
        <p:style>
          <a:lnRef idx="0">
            <a:schemeClr val="lt1">
              <a:hueOff val="0"/>
              <a:satOff val="0"/>
              <a:lumOff val="0"/>
              <a:alphaOff val="0"/>
            </a:schemeClr>
          </a:lnRef>
          <a:fillRef idx="3">
            <a:scrgbClr r="0" g="0" b="0"/>
          </a:fillRef>
          <a:effectRef idx="3">
            <a:schemeClr val="accent1">
              <a:shade val="50000"/>
              <a:hueOff val="161356"/>
              <a:satOff val="-3010"/>
              <a:lumOff val="28399"/>
              <a:alphaOff val="0"/>
            </a:schemeClr>
          </a:effectRef>
          <a:fontRef idx="minor">
            <a:schemeClr val="lt1"/>
          </a:fontRef>
        </p:style>
        <p:txBody>
          <a:bodyPr spcFirstLastPara="0" vert="horz" wrap="square" lIns="141472" tIns="141472" rIns="141472" bIns="141472" numCol="1" spcCol="1270" anchor="ctr" anchorCtr="0">
            <a:noAutofit/>
          </a:bodyPr>
          <a:lstStyle/>
          <a:p>
            <a:pPr marL="0" lvl="0" indent="0" algn="ctr" defTabSz="1333500">
              <a:lnSpc>
                <a:spcPct val="90000"/>
              </a:lnSpc>
              <a:spcBef>
                <a:spcPct val="0"/>
              </a:spcBef>
              <a:spcAft>
                <a:spcPct val="35000"/>
              </a:spcAft>
              <a:buNone/>
            </a:pPr>
            <a:r>
              <a:rPr lang="en-GB" sz="2000" kern="1200" dirty="0" err="1">
                <a:effectLst>
                  <a:outerShdw blurRad="38100" dist="38100" dir="2700000" algn="tl">
                    <a:srgbClr val="000000">
                      <a:alpha val="43137"/>
                    </a:srgbClr>
                  </a:outerShdw>
                </a:effectLst>
              </a:rPr>
              <a:t>Apprendenti</a:t>
            </a:r>
            <a:endParaRPr lang="en-US" sz="2000" kern="1200" dirty="0">
              <a:effectLst>
                <a:outerShdw blurRad="38100" dist="38100" dir="2700000" algn="tl">
                  <a:srgbClr val="000000">
                    <a:alpha val="43137"/>
                  </a:srgbClr>
                </a:outerShdw>
              </a:effectLst>
            </a:endParaRPr>
          </a:p>
        </p:txBody>
      </p:sp>
      <p:sp>
        <p:nvSpPr>
          <p:cNvPr id="16" name="Freeform: Shape 9">
            <a:extLst>
              <a:ext uri="{FF2B5EF4-FFF2-40B4-BE49-F238E27FC236}">
                <a16:creationId xmlns:a16="http://schemas.microsoft.com/office/drawing/2014/main" id="{9C23176A-7530-CA50-F5F8-D98DF3847572}"/>
              </a:ext>
            </a:extLst>
          </p:cNvPr>
          <p:cNvSpPr/>
          <p:nvPr/>
        </p:nvSpPr>
        <p:spPr>
          <a:xfrm rot="18743309">
            <a:off x="2318939" y="2191398"/>
            <a:ext cx="1496989" cy="264237"/>
          </a:xfrm>
          <a:custGeom>
            <a:avLst/>
            <a:gdLst>
              <a:gd name="connsiteX0" fmla="*/ 0 w 1833434"/>
              <a:gd name="connsiteY0" fmla="*/ 162351 h 324702"/>
              <a:gd name="connsiteX1" fmla="*/ 162351 w 1833434"/>
              <a:gd name="connsiteY1" fmla="*/ 0 h 324702"/>
              <a:gd name="connsiteX2" fmla="*/ 162351 w 1833434"/>
              <a:gd name="connsiteY2" fmla="*/ 64940 h 324702"/>
              <a:gd name="connsiteX3" fmla="*/ 1671083 w 1833434"/>
              <a:gd name="connsiteY3" fmla="*/ 64940 h 324702"/>
              <a:gd name="connsiteX4" fmla="*/ 1671083 w 1833434"/>
              <a:gd name="connsiteY4" fmla="*/ 0 h 324702"/>
              <a:gd name="connsiteX5" fmla="*/ 1833434 w 1833434"/>
              <a:gd name="connsiteY5" fmla="*/ 162351 h 324702"/>
              <a:gd name="connsiteX6" fmla="*/ 1671083 w 1833434"/>
              <a:gd name="connsiteY6" fmla="*/ 324702 h 324702"/>
              <a:gd name="connsiteX7" fmla="*/ 1671083 w 1833434"/>
              <a:gd name="connsiteY7" fmla="*/ 259762 h 324702"/>
              <a:gd name="connsiteX8" fmla="*/ 162351 w 1833434"/>
              <a:gd name="connsiteY8" fmla="*/ 259762 h 324702"/>
              <a:gd name="connsiteX9" fmla="*/ 162351 w 1833434"/>
              <a:gd name="connsiteY9" fmla="*/ 324702 h 324702"/>
              <a:gd name="connsiteX10" fmla="*/ 0 w 1833434"/>
              <a:gd name="connsiteY10" fmla="*/ 162351 h 32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3434" h="324702">
                <a:moveTo>
                  <a:pt x="0" y="162351"/>
                </a:moveTo>
                <a:lnTo>
                  <a:pt x="162351" y="0"/>
                </a:lnTo>
                <a:lnTo>
                  <a:pt x="162351" y="64940"/>
                </a:lnTo>
                <a:lnTo>
                  <a:pt x="1671083" y="64940"/>
                </a:lnTo>
                <a:lnTo>
                  <a:pt x="1671083" y="0"/>
                </a:lnTo>
                <a:lnTo>
                  <a:pt x="1833434" y="162351"/>
                </a:lnTo>
                <a:lnTo>
                  <a:pt x="1671083" y="324702"/>
                </a:lnTo>
                <a:lnTo>
                  <a:pt x="1671083" y="259762"/>
                </a:lnTo>
                <a:lnTo>
                  <a:pt x="162351" y="259762"/>
                </a:lnTo>
                <a:lnTo>
                  <a:pt x="162351" y="324702"/>
                </a:lnTo>
                <a:lnTo>
                  <a:pt x="0" y="162351"/>
                </a:lnTo>
                <a:close/>
              </a:path>
            </a:pathLst>
          </a:custGeom>
        </p:spPr>
        <p:style>
          <a:lnRef idx="0">
            <a:schemeClr val="accent1">
              <a:shade val="90000"/>
              <a:hueOff val="169890"/>
              <a:satOff val="-4067"/>
              <a:lumOff val="21525"/>
              <a:alphaOff val="0"/>
            </a:schemeClr>
          </a:lnRef>
          <a:fillRef idx="3">
            <a:schemeClr val="accent1">
              <a:shade val="90000"/>
              <a:hueOff val="169890"/>
              <a:satOff val="-4067"/>
              <a:lumOff val="21525"/>
              <a:alphaOff val="0"/>
            </a:schemeClr>
          </a:fillRef>
          <a:effectRef idx="3">
            <a:schemeClr val="accent1">
              <a:shade val="90000"/>
              <a:hueOff val="169890"/>
              <a:satOff val="-4067"/>
              <a:lumOff val="21525"/>
              <a:alphaOff val="0"/>
            </a:schemeClr>
          </a:effectRef>
          <a:fontRef idx="minor">
            <a:schemeClr val="lt1"/>
          </a:fontRef>
        </p:style>
        <p:txBody>
          <a:bodyPr spcFirstLastPara="0" vert="horz" wrap="square" lIns="97410" tIns="64939" rIns="97411" bIns="64940" numCol="1" spcCol="1270" anchor="ctr" anchorCtr="0">
            <a:noAutofit/>
          </a:bodyPr>
          <a:lstStyle/>
          <a:p>
            <a:pPr marL="0" lvl="0" indent="0" algn="ctr" defTabSz="577850">
              <a:lnSpc>
                <a:spcPct val="90000"/>
              </a:lnSpc>
              <a:spcBef>
                <a:spcPct val="0"/>
              </a:spcBef>
              <a:spcAft>
                <a:spcPct val="35000"/>
              </a:spcAft>
              <a:buNone/>
            </a:pPr>
            <a:endParaRPr lang="en-US" sz="1100" kern="1200"/>
          </a:p>
        </p:txBody>
      </p:sp>
      <p:sp>
        <p:nvSpPr>
          <p:cNvPr id="18" name="Freeform: Shape 8">
            <a:extLst>
              <a:ext uri="{FF2B5EF4-FFF2-40B4-BE49-F238E27FC236}">
                <a16:creationId xmlns:a16="http://schemas.microsoft.com/office/drawing/2014/main" id="{5A72CD39-0C33-86D5-41A5-1839423E0A91}"/>
              </a:ext>
            </a:extLst>
          </p:cNvPr>
          <p:cNvSpPr/>
          <p:nvPr/>
        </p:nvSpPr>
        <p:spPr>
          <a:xfrm>
            <a:off x="6036603" y="3001952"/>
            <a:ext cx="1845522" cy="806361"/>
          </a:xfrm>
          <a:custGeom>
            <a:avLst/>
            <a:gdLst>
              <a:gd name="connsiteX0" fmla="*/ 0 w 1855440"/>
              <a:gd name="connsiteY0" fmla="*/ 92772 h 927720"/>
              <a:gd name="connsiteX1" fmla="*/ 92772 w 1855440"/>
              <a:gd name="connsiteY1" fmla="*/ 0 h 927720"/>
              <a:gd name="connsiteX2" fmla="*/ 1762668 w 1855440"/>
              <a:gd name="connsiteY2" fmla="*/ 0 h 927720"/>
              <a:gd name="connsiteX3" fmla="*/ 1855440 w 1855440"/>
              <a:gd name="connsiteY3" fmla="*/ 92772 h 927720"/>
              <a:gd name="connsiteX4" fmla="*/ 1855440 w 1855440"/>
              <a:gd name="connsiteY4" fmla="*/ 834948 h 927720"/>
              <a:gd name="connsiteX5" fmla="*/ 1762668 w 1855440"/>
              <a:gd name="connsiteY5" fmla="*/ 927720 h 927720"/>
              <a:gd name="connsiteX6" fmla="*/ 92772 w 1855440"/>
              <a:gd name="connsiteY6" fmla="*/ 927720 h 927720"/>
              <a:gd name="connsiteX7" fmla="*/ 0 w 1855440"/>
              <a:gd name="connsiteY7" fmla="*/ 834948 h 927720"/>
              <a:gd name="connsiteX8" fmla="*/ 0 w 1855440"/>
              <a:gd name="connsiteY8" fmla="*/ 92772 h 92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440" h="927720">
                <a:moveTo>
                  <a:pt x="0" y="92772"/>
                </a:moveTo>
                <a:cubicBezTo>
                  <a:pt x="0" y="41535"/>
                  <a:pt x="41535" y="0"/>
                  <a:pt x="92772" y="0"/>
                </a:cubicBezTo>
                <a:lnTo>
                  <a:pt x="1762668" y="0"/>
                </a:lnTo>
                <a:cubicBezTo>
                  <a:pt x="1813905" y="0"/>
                  <a:pt x="1855440" y="41535"/>
                  <a:pt x="1855440" y="92772"/>
                </a:cubicBezTo>
                <a:lnTo>
                  <a:pt x="1855440" y="834948"/>
                </a:lnTo>
                <a:cubicBezTo>
                  <a:pt x="1855440" y="886185"/>
                  <a:pt x="1813905" y="927720"/>
                  <a:pt x="1762668" y="927720"/>
                </a:cubicBezTo>
                <a:lnTo>
                  <a:pt x="92772" y="927720"/>
                </a:lnTo>
                <a:cubicBezTo>
                  <a:pt x="41535" y="927720"/>
                  <a:pt x="0" y="886185"/>
                  <a:pt x="0" y="834948"/>
                </a:cubicBezTo>
                <a:lnTo>
                  <a:pt x="0" y="92772"/>
                </a:lnTo>
                <a:close/>
              </a:path>
            </a:pathLst>
          </a:custGeom>
          <a:solidFill>
            <a:schemeClr val="accent1"/>
          </a:solidFill>
        </p:spPr>
        <p:style>
          <a:lnRef idx="0">
            <a:schemeClr val="lt1">
              <a:hueOff val="0"/>
              <a:satOff val="0"/>
              <a:lumOff val="0"/>
              <a:alphaOff val="0"/>
            </a:schemeClr>
          </a:lnRef>
          <a:fillRef idx="3">
            <a:scrgbClr r="0" g="0" b="0"/>
          </a:fillRef>
          <a:effectRef idx="3">
            <a:schemeClr val="accent1">
              <a:shade val="50000"/>
              <a:hueOff val="161356"/>
              <a:satOff val="-3010"/>
              <a:lumOff val="28399"/>
              <a:alphaOff val="0"/>
            </a:schemeClr>
          </a:effectRef>
          <a:fontRef idx="minor">
            <a:schemeClr val="lt1"/>
          </a:fontRef>
        </p:style>
        <p:txBody>
          <a:bodyPr spcFirstLastPara="0" vert="horz" wrap="square" lIns="141472" tIns="141472" rIns="141472" bIns="141472" numCol="1" spcCol="1270" anchor="ctr" anchorCtr="0">
            <a:noAutofit/>
          </a:bodyPr>
          <a:lstStyle/>
          <a:p>
            <a:pPr marL="0" lvl="0" indent="0" algn="ctr" defTabSz="1333500">
              <a:lnSpc>
                <a:spcPct val="90000"/>
              </a:lnSpc>
              <a:spcBef>
                <a:spcPct val="0"/>
              </a:spcBef>
              <a:spcAft>
                <a:spcPct val="35000"/>
              </a:spcAft>
              <a:buNone/>
            </a:pPr>
            <a:r>
              <a:rPr lang="en-GB" sz="2000" kern="1200" dirty="0" err="1">
                <a:effectLst>
                  <a:outerShdw blurRad="38100" dist="38100" dir="2700000" algn="tl">
                    <a:srgbClr val="000000">
                      <a:alpha val="43137"/>
                    </a:srgbClr>
                  </a:outerShdw>
                </a:effectLst>
              </a:rPr>
              <a:t>Apprendenti</a:t>
            </a:r>
            <a:endParaRPr lang="en-US" sz="2000"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17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22" presetClass="exit" presetSubtype="4" fill="hold" grpId="0" nodeType="withEffect">
                                  <p:stCondLst>
                                    <p:cond delay="0"/>
                                  </p:stCondLst>
                                  <p:childTnLst>
                                    <p:animEffect transition="out" filter="wipe(down)">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3" presetClass="exit" presetSubtype="10" fill="hold" grpId="1" nodeType="withEffect">
                                  <p:stCondLst>
                                    <p:cond delay="0"/>
                                  </p:stCondLst>
                                  <p:childTnLst>
                                    <p:animEffect transition="out" filter="blinds(horizontal)">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9"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2"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par>
                                <p:cTn id="39" presetID="3" presetClass="exit" presetSubtype="10" fill="hold" grpId="2" nodeType="withEffect">
                                  <p:stCondLst>
                                    <p:cond delay="0"/>
                                  </p:stCondLst>
                                  <p:childTnLst>
                                    <p:animEffect transition="out" filter="blinds(horizontal)">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3" presetClass="exit" presetSubtype="10" fill="hold" grpId="2" nodeType="withEffect">
                                  <p:stCondLst>
                                    <p:cond delay="0"/>
                                  </p:stCondLst>
                                  <p:childTnLst>
                                    <p:animEffect transition="out" filter="blinds(horizontal)">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3" presetClass="exit" presetSubtype="10" fill="hold" grpId="2" nodeType="withEffect">
                                  <p:stCondLst>
                                    <p:cond delay="0"/>
                                  </p:stCondLst>
                                  <p:childTnLst>
                                    <p:animEffect transition="out" filter="blinds(horizontal)">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4" grpId="0" animBg="1"/>
      <p:bldP spid="14" grpId="1" animBg="1"/>
      <p:bldP spid="14" grpId="2" animBg="1"/>
      <p:bldP spid="16" grpId="0" animBg="1"/>
      <p:bldP spid="16" grpId="1" animBg="1"/>
      <p:bldP spid="16" grpId="2"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pic>
        <p:nvPicPr>
          <p:cNvPr id="8" name="Picture 7">
            <a:extLst>
              <a:ext uri="{FF2B5EF4-FFF2-40B4-BE49-F238E27FC236}">
                <a16:creationId xmlns:a16="http://schemas.microsoft.com/office/drawing/2014/main" id="{08184E14-8359-BC10-DBC7-27FF490B2DFB}"/>
              </a:ext>
            </a:extLst>
          </p:cNvPr>
          <p:cNvPicPr>
            <a:picLocks noChangeAspect="1"/>
          </p:cNvPicPr>
          <p:nvPr/>
        </p:nvPicPr>
        <p:blipFill>
          <a:blip r:embed="rId5"/>
          <a:stretch>
            <a:fillRect/>
          </a:stretch>
        </p:blipFill>
        <p:spPr>
          <a:xfrm>
            <a:off x="893915" y="1705313"/>
            <a:ext cx="3192212" cy="2033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 name="Diagram 9">
            <a:extLst>
              <a:ext uri="{FF2B5EF4-FFF2-40B4-BE49-F238E27FC236}">
                <a16:creationId xmlns:a16="http://schemas.microsoft.com/office/drawing/2014/main" id="{B845F792-3578-F2AF-D50C-BC92F3B96665}"/>
              </a:ext>
            </a:extLst>
          </p:cNvPr>
          <p:cNvGraphicFramePr/>
          <p:nvPr>
            <p:extLst>
              <p:ext uri="{D42A27DB-BD31-4B8C-83A1-F6EECF244321}">
                <p14:modId xmlns:p14="http://schemas.microsoft.com/office/powerpoint/2010/main" val="308584970"/>
              </p:ext>
            </p:extLst>
          </p:nvPr>
        </p:nvGraphicFramePr>
        <p:xfrm>
          <a:off x="455612" y="281783"/>
          <a:ext cx="8245476" cy="6397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E3996B74-3DF1-AB70-D612-1D5193B8BB5D}"/>
              </a:ext>
            </a:extLst>
          </p:cNvPr>
          <p:cNvSpPr txBox="1"/>
          <p:nvPr/>
        </p:nvSpPr>
        <p:spPr>
          <a:xfrm>
            <a:off x="428266" y="1152202"/>
            <a:ext cx="9813444" cy="1754326"/>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it-IT" sz="2000" dirty="0">
                <a:solidFill>
                  <a:srgbClr val="083A30"/>
                </a:solidFill>
                <a:effectLst>
                  <a:outerShdw blurRad="50800" dist="38100" dir="2700000" algn="tl" rotWithShape="0">
                    <a:prstClr val="black">
                      <a:alpha val="22000"/>
                    </a:prstClr>
                  </a:outerShdw>
                </a:effectLst>
              </a:rPr>
              <a:t>È incentrata su </a:t>
            </a:r>
            <a:r>
              <a:rPr lang="it-IT" sz="2000" b="1" dirty="0">
                <a:solidFill>
                  <a:srgbClr val="083A30"/>
                </a:solidFill>
                <a:effectLst>
                  <a:outerShdw blurRad="50800" dist="38100" dir="2700000" algn="tl" rotWithShape="0">
                    <a:prstClr val="black">
                      <a:alpha val="22000"/>
                    </a:prstClr>
                  </a:outerShdw>
                </a:effectLst>
              </a:rPr>
              <a:t>attività di conversazione</a:t>
            </a:r>
          </a:p>
          <a:p>
            <a:pPr>
              <a:lnSpc>
                <a:spcPct val="90000"/>
              </a:lnSpc>
            </a:pPr>
            <a:endParaRPr lang="it-IT" sz="2000" dirty="0">
              <a:solidFill>
                <a:srgbClr val="083A30"/>
              </a:solidFill>
              <a:effectLst>
                <a:outerShdw blurRad="50800" dist="38100" dir="2700000" algn="tl" rotWithShape="0">
                  <a:prstClr val="black">
                    <a:alpha val="22000"/>
                  </a:prstClr>
                </a:outerShdw>
              </a:effectLst>
            </a:endParaRPr>
          </a:p>
          <a:p>
            <a:pPr>
              <a:lnSpc>
                <a:spcPct val="90000"/>
              </a:lnSpc>
            </a:pPr>
            <a:endParaRPr lang="it-IT" sz="2000" dirty="0">
              <a:solidFill>
                <a:srgbClr val="083A30"/>
              </a:solidFill>
              <a:effectLst>
                <a:outerShdw blurRad="50800" dist="38100" dir="2700000" algn="tl" rotWithShape="0">
                  <a:prstClr val="black">
                    <a:alpha val="22000"/>
                  </a:prstClr>
                </a:outerShdw>
              </a:effectLst>
            </a:endParaRPr>
          </a:p>
          <a:p>
            <a:pPr marL="342900" indent="-342900">
              <a:lnSpc>
                <a:spcPct val="90000"/>
              </a:lnSpc>
              <a:buFont typeface="Arial" panose="020B0604020202020204" pitchFamily="34" charset="0"/>
              <a:buChar char="•"/>
            </a:pPr>
            <a:r>
              <a:rPr lang="it-IT" sz="2000" dirty="0">
                <a:solidFill>
                  <a:srgbClr val="083A30"/>
                </a:solidFill>
                <a:effectLst>
                  <a:outerShdw blurRad="50800" dist="38100" dir="2700000" algn="tl" rotWithShape="0">
                    <a:prstClr val="black">
                      <a:alpha val="22000"/>
                    </a:prstClr>
                  </a:outerShdw>
                </a:effectLst>
              </a:rPr>
              <a:t>È </a:t>
            </a:r>
            <a:r>
              <a:rPr lang="it-IT" sz="2000" b="1" dirty="0" err="1">
                <a:solidFill>
                  <a:srgbClr val="083A30"/>
                </a:solidFill>
                <a:effectLst>
                  <a:outerShdw blurRad="50800" dist="38100" dir="2700000" algn="tl" rotWithShape="0">
                    <a:prstClr val="black">
                      <a:alpha val="22000"/>
                    </a:prstClr>
                  </a:outerShdw>
                </a:effectLst>
              </a:rPr>
              <a:t>Material</a:t>
            </a:r>
            <a:r>
              <a:rPr lang="it-IT" sz="2000" b="1" dirty="0">
                <a:solidFill>
                  <a:srgbClr val="083A30"/>
                </a:solidFill>
                <a:effectLst>
                  <a:outerShdw blurRad="50800" dist="38100" dir="2700000" algn="tl" rotWithShape="0">
                    <a:prstClr val="black">
                      <a:alpha val="22000"/>
                    </a:prstClr>
                  </a:outerShdw>
                </a:effectLst>
              </a:rPr>
              <a:t> light</a:t>
            </a:r>
          </a:p>
          <a:p>
            <a:pPr>
              <a:lnSpc>
                <a:spcPct val="90000"/>
              </a:lnSpc>
            </a:pPr>
            <a:endParaRPr lang="it-IT" sz="2000" dirty="0">
              <a:solidFill>
                <a:srgbClr val="083A30"/>
              </a:solidFill>
              <a:effectLst>
                <a:outerShdw blurRad="50800" dist="38100" dir="2700000" algn="tl" rotWithShape="0">
                  <a:prstClr val="black">
                    <a:alpha val="22000"/>
                  </a:prstClr>
                </a:outerShdw>
              </a:effectLst>
            </a:endParaRPr>
          </a:p>
          <a:p>
            <a:pPr marL="342900" indent="-342900">
              <a:lnSpc>
                <a:spcPct val="90000"/>
              </a:lnSpc>
              <a:buFont typeface="Arial" panose="020B0604020202020204" pitchFamily="34" charset="0"/>
              <a:buChar char="•"/>
            </a:pPr>
            <a:endParaRPr lang="it-IT" sz="2000" dirty="0">
              <a:solidFill>
                <a:srgbClr val="083A30"/>
              </a:solidFill>
              <a:effectLst>
                <a:outerShdw blurRad="50800" dist="38100" dir="2700000" algn="tl" rotWithShape="0">
                  <a:prstClr val="black">
                    <a:alpha val="22000"/>
                  </a:prstClr>
                </a:outerShdw>
              </a:effectLst>
            </a:endParaRPr>
          </a:p>
        </p:txBody>
      </p:sp>
      <p:grpSp>
        <p:nvGrpSpPr>
          <p:cNvPr id="12" name="Group 11">
            <a:extLst>
              <a:ext uri="{FF2B5EF4-FFF2-40B4-BE49-F238E27FC236}">
                <a16:creationId xmlns:a16="http://schemas.microsoft.com/office/drawing/2014/main" id="{80FBFA07-71F4-2733-024A-DB4F1A69DBC3}"/>
              </a:ext>
            </a:extLst>
          </p:cNvPr>
          <p:cNvGrpSpPr/>
          <p:nvPr/>
        </p:nvGrpSpPr>
        <p:grpSpPr>
          <a:xfrm>
            <a:off x="2367864" y="2047725"/>
            <a:ext cx="2579601" cy="2378776"/>
            <a:chOff x="5103812" y="3573988"/>
            <a:chExt cx="3005344" cy="3220920"/>
          </a:xfrm>
        </p:grpSpPr>
        <p:pic>
          <p:nvPicPr>
            <p:cNvPr id="13" name="Picture 12">
              <a:extLst>
                <a:ext uri="{FF2B5EF4-FFF2-40B4-BE49-F238E27FC236}">
                  <a16:creationId xmlns:a16="http://schemas.microsoft.com/office/drawing/2014/main" id="{1FCB8383-1754-2738-F79F-DDE02F055052}"/>
                </a:ext>
              </a:extLst>
            </p:cNvPr>
            <p:cNvPicPr>
              <a:picLocks noChangeAspect="1"/>
            </p:cNvPicPr>
            <p:nvPr/>
          </p:nvPicPr>
          <p:blipFill>
            <a:blip r:embed="rId11"/>
            <a:stretch>
              <a:fillRect/>
            </a:stretch>
          </p:blipFill>
          <p:spPr>
            <a:xfrm>
              <a:off x="5463057" y="3573988"/>
              <a:ext cx="2286853" cy="32209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37252311-80FE-392D-CF1F-A6265A01E25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03812" y="3789564"/>
              <a:ext cx="3005344" cy="3005344"/>
            </a:xfrm>
            <a:prstGeom prst="rect">
              <a:avLst/>
            </a:prstGeom>
          </p:spPr>
        </p:pic>
      </p:grpSp>
      <p:grpSp>
        <p:nvGrpSpPr>
          <p:cNvPr id="15" name="Group 14">
            <a:extLst>
              <a:ext uri="{FF2B5EF4-FFF2-40B4-BE49-F238E27FC236}">
                <a16:creationId xmlns:a16="http://schemas.microsoft.com/office/drawing/2014/main" id="{4183AACC-844B-585D-7243-766BE3BFAC3E}"/>
              </a:ext>
            </a:extLst>
          </p:cNvPr>
          <p:cNvGrpSpPr/>
          <p:nvPr/>
        </p:nvGrpSpPr>
        <p:grpSpPr>
          <a:xfrm>
            <a:off x="5410200" y="1076644"/>
            <a:ext cx="3305534" cy="3243262"/>
            <a:chOff x="-103607" y="155669"/>
            <a:chExt cx="4419600" cy="3813775"/>
          </a:xfrm>
          <a:scene3d>
            <a:camera prst="orthographicFront">
              <a:rot lat="0" lon="0" rev="0"/>
            </a:camera>
            <a:lightRig rig="contrasting" dir="t">
              <a:rot lat="0" lon="0" rev="1500000"/>
            </a:lightRig>
          </a:scene3d>
        </p:grpSpPr>
        <p:sp>
          <p:nvSpPr>
            <p:cNvPr id="16" name="Rectangle: Rounded Corners 4">
              <a:extLst>
                <a:ext uri="{FF2B5EF4-FFF2-40B4-BE49-F238E27FC236}">
                  <a16:creationId xmlns:a16="http://schemas.microsoft.com/office/drawing/2014/main" id="{5DDA22B5-DAD8-C925-CECC-314FE3C162D9}"/>
                </a:ext>
              </a:extLst>
            </p:cNvPr>
            <p:cNvSpPr/>
            <p:nvPr/>
          </p:nvSpPr>
          <p:spPr>
            <a:xfrm>
              <a:off x="-103607" y="155669"/>
              <a:ext cx="4419600" cy="3813775"/>
            </a:xfrm>
            <a:prstGeom prst="roundRect">
              <a:avLst/>
            </a:prstGeom>
            <a:solidFill>
              <a:schemeClr val="accent1">
                <a:lumMod val="5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18" name="Rectangle: Rounded Corners 4">
              <a:extLst>
                <a:ext uri="{FF2B5EF4-FFF2-40B4-BE49-F238E27FC236}">
                  <a16:creationId xmlns:a16="http://schemas.microsoft.com/office/drawing/2014/main" id="{A78DF14E-4EEE-6478-9135-5A04DC6972D3}"/>
                </a:ext>
              </a:extLst>
            </p:cNvPr>
            <p:cNvSpPr txBox="1"/>
            <p:nvPr/>
          </p:nvSpPr>
          <p:spPr>
            <a:xfrm>
              <a:off x="52112" y="758117"/>
              <a:ext cx="4150533" cy="2905486"/>
            </a:xfrm>
            <a:prstGeom prst="rect">
              <a:avLst/>
            </a:prstGeom>
            <a:effectLst>
              <a:outerShdw blurRad="50800" dist="38100" dir="2700000" algn="tl" rotWithShape="0">
                <a:schemeClr val="accent1">
                  <a:lumMod val="50000"/>
                  <a:alpha val="40000"/>
                </a:schemeClr>
              </a:outerShdw>
            </a:effectLst>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defTabSz="977900">
                <a:lnSpc>
                  <a:spcPct val="130000"/>
                </a:lnSpc>
                <a:spcBef>
                  <a:spcPct val="0"/>
                </a:spcBef>
                <a:spcAft>
                  <a:spcPct val="35000"/>
                </a:spcAft>
                <a:buNone/>
              </a:pPr>
              <a:r>
                <a:rPr lang="en-GB" sz="1800" b="0" kern="1200" dirty="0">
                  <a:effectLst>
                    <a:outerShdw blurRad="38100" dist="38100" dir="2700000" algn="tl">
                      <a:srgbClr val="000000">
                        <a:alpha val="43137"/>
                      </a:srgbClr>
                    </a:outerShdw>
                  </a:effectLst>
                </a:rPr>
                <a:t>“Dogme is more than simply a new set of techniques and procedures. It is more an attitude shift, a state of mind, a different way of </a:t>
              </a:r>
              <a:r>
                <a:rPr lang="en-GB" sz="1800" b="0" i="1" kern="1200" dirty="0">
                  <a:effectLst>
                    <a:outerShdw blurRad="38100" dist="38100" dir="2700000" algn="tl">
                      <a:srgbClr val="000000">
                        <a:alpha val="43137"/>
                      </a:srgbClr>
                    </a:outerShdw>
                  </a:effectLst>
                </a:rPr>
                <a:t>being</a:t>
              </a:r>
              <a:r>
                <a:rPr lang="en-GB" sz="1800" b="0" kern="1200" dirty="0">
                  <a:effectLst>
                    <a:outerShdw blurRad="38100" dist="38100" dir="2700000" algn="tl">
                      <a:srgbClr val="000000">
                        <a:alpha val="43137"/>
                      </a:srgbClr>
                    </a:outerShdw>
                  </a:effectLst>
                </a:rPr>
                <a:t> a teacher” </a:t>
              </a:r>
            </a:p>
            <a:p>
              <a:pPr lvl="0" defTabSz="977900">
                <a:lnSpc>
                  <a:spcPct val="130000"/>
                </a:lnSpc>
                <a:spcBef>
                  <a:spcPct val="0"/>
                </a:spcBef>
                <a:spcAft>
                  <a:spcPct val="35000"/>
                </a:spcAft>
              </a:pPr>
              <a:r>
                <a:rPr lang="en-GB" sz="1400" b="0" kern="1200" dirty="0">
                  <a:effectLst>
                    <a:outerShdw blurRad="38100" dist="38100" dir="2700000" algn="tl">
                      <a:srgbClr val="000000">
                        <a:alpha val="43137"/>
                      </a:srgbClr>
                    </a:outerShdw>
                  </a:effectLst>
                </a:rPr>
                <a:t>(</a:t>
              </a:r>
              <a:r>
                <a:rPr lang="en-GB" sz="1400" dirty="0" err="1">
                  <a:effectLst>
                    <a:outerShdw blurRad="38100" dist="38100" dir="2700000" algn="tl">
                      <a:srgbClr val="000000">
                        <a:alpha val="43137"/>
                      </a:srgbClr>
                    </a:outerShdw>
                  </a:effectLst>
                </a:rPr>
                <a:t>Meddings</a:t>
              </a:r>
              <a:r>
                <a:rPr lang="en-GB" sz="1400" dirty="0">
                  <a:effectLst>
                    <a:outerShdw blurRad="38100" dist="38100" dir="2700000" algn="tl">
                      <a:srgbClr val="000000">
                        <a:alpha val="43137"/>
                      </a:srgbClr>
                    </a:outerShdw>
                  </a:effectLst>
                </a:rPr>
                <a:t> &amp; Thornbury  </a:t>
              </a:r>
              <a:r>
                <a:rPr lang="en-GB" sz="1400" b="0" kern="1200" dirty="0">
                  <a:effectLst>
                    <a:outerShdw blurRad="38100" dist="38100" dir="2700000" algn="tl">
                      <a:srgbClr val="000000">
                        <a:alpha val="43137"/>
                      </a:srgbClr>
                    </a:outerShdw>
                  </a:effectLst>
                </a:rPr>
                <a:t>2009: 21)</a:t>
              </a:r>
              <a:endParaRPr lang="en-US" sz="1400" b="0" kern="1200" dirty="0">
                <a:effectLst>
                  <a:outerShdw blurRad="38100" dist="38100" dir="2700000" algn="tl">
                    <a:srgbClr val="000000">
                      <a:alpha val="43137"/>
                    </a:srgbClr>
                  </a:outerShdw>
                </a:effectLst>
              </a:endParaRPr>
            </a:p>
            <a:p>
              <a:pPr lvl="0" defTabSz="977900">
                <a:lnSpc>
                  <a:spcPct val="130000"/>
                </a:lnSpc>
                <a:spcBef>
                  <a:spcPct val="0"/>
                </a:spcBef>
                <a:spcAft>
                  <a:spcPct val="35000"/>
                </a:spcAft>
              </a:pPr>
              <a:endParaRPr lang="en-GB" sz="1600" b="0" kern="1200" dirty="0">
                <a:effectLst>
                  <a:outerShdw blurRad="38100" dist="38100" dir="2700000" algn="tl">
                    <a:srgbClr val="000000">
                      <a:alpha val="43137"/>
                    </a:srgbClr>
                  </a:outerShdw>
                </a:effectLst>
              </a:endParaRPr>
            </a:p>
          </p:txBody>
        </p:sp>
      </p:grpSp>
      <p:pic>
        <p:nvPicPr>
          <p:cNvPr id="20" name="Picture 19">
            <a:extLst>
              <a:ext uri="{FF2B5EF4-FFF2-40B4-BE49-F238E27FC236}">
                <a16:creationId xmlns:a16="http://schemas.microsoft.com/office/drawing/2014/main" id="{0B68131C-16B5-43D0-623F-D630D4993645}"/>
              </a:ext>
            </a:extLst>
          </p:cNvPr>
          <p:cNvPicPr>
            <a:picLocks noChangeAspect="1"/>
          </p:cNvPicPr>
          <p:nvPr/>
        </p:nvPicPr>
        <p:blipFill>
          <a:blip r:embed="rId13"/>
          <a:stretch>
            <a:fillRect/>
          </a:stretch>
        </p:blipFill>
        <p:spPr>
          <a:xfrm>
            <a:off x="3022553" y="3124652"/>
            <a:ext cx="2215227" cy="1956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a:extLst>
              <a:ext uri="{FF2B5EF4-FFF2-40B4-BE49-F238E27FC236}">
                <a16:creationId xmlns:a16="http://schemas.microsoft.com/office/drawing/2014/main" id="{5EA8FC35-4188-C426-FCC3-8EA0BAF96B79}"/>
              </a:ext>
            </a:extLst>
          </p:cNvPr>
          <p:cNvSpPr/>
          <p:nvPr/>
        </p:nvSpPr>
        <p:spPr>
          <a:xfrm>
            <a:off x="455612" y="2795553"/>
            <a:ext cx="4813177" cy="369332"/>
          </a:xfrm>
          <a:prstGeom prst="rect">
            <a:avLst/>
          </a:prstGeom>
        </p:spPr>
        <p:txBody>
          <a:bodyPr wrap="none">
            <a:spAutoFit/>
          </a:bodyPr>
          <a:lstStyle/>
          <a:p>
            <a:pPr marL="342900" indent="-342900">
              <a:lnSpc>
                <a:spcPct val="90000"/>
              </a:lnSpc>
              <a:buFont typeface="Arial" panose="020B0604020202020204" pitchFamily="34" charset="0"/>
              <a:buChar char="•"/>
            </a:pPr>
            <a:r>
              <a:rPr lang="it-IT" sz="2000" dirty="0">
                <a:solidFill>
                  <a:srgbClr val="083A30"/>
                </a:solidFill>
                <a:effectLst>
                  <a:outerShdw blurRad="50800" dist="38100" dir="2700000" algn="tl" rotWithShape="0">
                    <a:prstClr val="black">
                      <a:alpha val="22000"/>
                    </a:prstClr>
                  </a:outerShdw>
                </a:effectLst>
              </a:rPr>
              <a:t>Il </a:t>
            </a:r>
            <a:r>
              <a:rPr lang="it-IT" sz="2000" i="1" dirty="0">
                <a:solidFill>
                  <a:srgbClr val="083A30"/>
                </a:solidFill>
                <a:effectLst>
                  <a:outerShdw blurRad="50800" dist="38100" dir="2700000" algn="tl" rotWithShape="0">
                    <a:prstClr val="black">
                      <a:alpha val="22000"/>
                    </a:prstClr>
                  </a:outerShdw>
                </a:effectLst>
              </a:rPr>
              <a:t>Focus on Form </a:t>
            </a:r>
            <a:r>
              <a:rPr lang="it-IT" sz="2000" dirty="0">
                <a:solidFill>
                  <a:srgbClr val="083A30"/>
                </a:solidFill>
                <a:effectLst>
                  <a:outerShdw blurRad="50800" dist="38100" dir="2700000" algn="tl" rotWithShape="0">
                    <a:prstClr val="black">
                      <a:alpha val="22000"/>
                    </a:prstClr>
                  </a:outerShdw>
                </a:effectLst>
              </a:rPr>
              <a:t>è</a:t>
            </a:r>
            <a:r>
              <a:rPr lang="it-IT" sz="2000" i="1" dirty="0">
                <a:solidFill>
                  <a:srgbClr val="083A30"/>
                </a:solidFill>
                <a:effectLst>
                  <a:outerShdw blurRad="50800" dist="38100" dir="2700000" algn="tl" rotWithShape="0">
                    <a:prstClr val="black">
                      <a:alpha val="22000"/>
                    </a:prstClr>
                  </a:outerShdw>
                </a:effectLst>
              </a:rPr>
              <a:t> </a:t>
            </a:r>
            <a:r>
              <a:rPr lang="it-IT" sz="2000" dirty="0">
                <a:solidFill>
                  <a:srgbClr val="083A30"/>
                </a:solidFill>
                <a:effectLst>
                  <a:outerShdw blurRad="50800" dist="38100" dir="2700000" algn="tl" rotWithShape="0">
                    <a:prstClr val="black">
                      <a:alpha val="22000"/>
                    </a:prstClr>
                  </a:outerShdw>
                </a:effectLst>
              </a:rPr>
              <a:t>sulla </a:t>
            </a:r>
            <a:r>
              <a:rPr lang="it-IT" sz="2000" b="1" dirty="0">
                <a:solidFill>
                  <a:srgbClr val="083A30"/>
                </a:solidFill>
                <a:effectLst>
                  <a:outerShdw blurRad="50800" dist="38100" dir="2700000" algn="tl" rotWithShape="0">
                    <a:prstClr val="black">
                      <a:alpha val="22000"/>
                    </a:prstClr>
                  </a:outerShdw>
                </a:effectLst>
              </a:rPr>
              <a:t>lingua emergente</a:t>
            </a:r>
          </a:p>
        </p:txBody>
      </p:sp>
    </p:spTree>
    <p:extLst>
      <p:ext uri="{BB962C8B-B14F-4D97-AF65-F5344CB8AC3E}">
        <p14:creationId xmlns:p14="http://schemas.microsoft.com/office/powerpoint/2010/main" val="242992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000"/>
                                        <p:tgtEl>
                                          <p:spTgt spid="21"/>
                                        </p:tgtEl>
                                        <p:attrNameLst>
                                          <p:attrName>ppt_y</p:attrName>
                                        </p:attrNameLst>
                                      </p:cBhvr>
                                      <p:tavLst>
                                        <p:tav tm="0">
                                          <p:val>
                                            <p:strVal val="#ppt_y+#ppt_h*1.125000"/>
                                          </p:val>
                                        </p:tav>
                                        <p:tav tm="100000">
                                          <p:val>
                                            <p:strVal val="#ppt_y"/>
                                          </p:val>
                                        </p:tav>
                                      </p:tavLst>
                                    </p:anim>
                                    <p:animEffect transition="in" filter="wipe(up)">
                                      <p:cBhvr>
                                        <p:cTn id="38" dur="1000"/>
                                        <p:tgtEl>
                                          <p:spTgt spid="21"/>
                                        </p:tgtEl>
                                      </p:cBhvr>
                                    </p:animEffect>
                                  </p:childTnLst>
                                </p:cTn>
                              </p:par>
                              <p:par>
                                <p:cTn id="39" presetID="1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p:tgtEl>
                                          <p:spTgt spid="20"/>
                                        </p:tgtEl>
                                        <p:attrNameLst>
                                          <p:attrName>ppt_y</p:attrName>
                                        </p:attrNameLst>
                                      </p:cBhvr>
                                      <p:tavLst>
                                        <p:tav tm="0">
                                          <p:val>
                                            <p:strVal val="#ppt_y+#ppt_h*1.125000"/>
                                          </p:val>
                                        </p:tav>
                                        <p:tav tm="100000">
                                          <p:val>
                                            <p:strVal val="#ppt_y"/>
                                          </p:val>
                                        </p:tav>
                                      </p:tavLst>
                                    </p:anim>
                                    <p:animEffect transition="in" filter="wipe(up)">
                                      <p:cBhvr>
                                        <p:cTn id="4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extLst>
              <p:ext uri="{D42A27DB-BD31-4B8C-83A1-F6EECF244321}">
                <p14:modId xmlns:p14="http://schemas.microsoft.com/office/powerpoint/2010/main" val="2135031871"/>
              </p:ext>
            </p:extLst>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pic>
        <p:nvPicPr>
          <p:cNvPr id="16" name="Picture 15">
            <a:extLst>
              <a:ext uri="{FF2B5EF4-FFF2-40B4-BE49-F238E27FC236}">
                <a16:creationId xmlns:a16="http://schemas.microsoft.com/office/drawing/2014/main" id="{80B46E6D-DE32-7757-8B0B-3DC827F50825}"/>
              </a:ext>
            </a:extLst>
          </p:cNvPr>
          <p:cNvPicPr>
            <a:picLocks noChangeAspect="1"/>
          </p:cNvPicPr>
          <p:nvPr/>
        </p:nvPicPr>
        <p:blipFill>
          <a:blip r:embed="rId10"/>
          <a:stretch>
            <a:fillRect/>
          </a:stretch>
        </p:blipFill>
        <p:spPr>
          <a:xfrm>
            <a:off x="600364" y="991384"/>
            <a:ext cx="4542294" cy="3734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oup 17">
            <a:extLst>
              <a:ext uri="{FF2B5EF4-FFF2-40B4-BE49-F238E27FC236}">
                <a16:creationId xmlns:a16="http://schemas.microsoft.com/office/drawing/2014/main" id="{ED3381C7-FD8B-94DD-FA6B-E8618316D358}"/>
              </a:ext>
            </a:extLst>
          </p:cNvPr>
          <p:cNvGrpSpPr/>
          <p:nvPr/>
        </p:nvGrpSpPr>
        <p:grpSpPr>
          <a:xfrm>
            <a:off x="5331361" y="954817"/>
            <a:ext cx="3411586" cy="3604167"/>
            <a:chOff x="-103607" y="155669"/>
            <a:chExt cx="4419600" cy="5456880"/>
          </a:xfrm>
          <a:scene3d>
            <a:camera prst="orthographicFront">
              <a:rot lat="0" lon="0" rev="0"/>
            </a:camera>
            <a:lightRig rig="contrasting" dir="t">
              <a:rot lat="0" lon="0" rev="1500000"/>
            </a:lightRig>
          </a:scene3d>
        </p:grpSpPr>
        <p:sp>
          <p:nvSpPr>
            <p:cNvPr id="20" name="Rectangle: Rounded Corners 4">
              <a:extLst>
                <a:ext uri="{FF2B5EF4-FFF2-40B4-BE49-F238E27FC236}">
                  <a16:creationId xmlns:a16="http://schemas.microsoft.com/office/drawing/2014/main" id="{4947BEC5-9B8B-66B9-96B6-22554FB627D8}"/>
                </a:ext>
              </a:extLst>
            </p:cNvPr>
            <p:cNvSpPr/>
            <p:nvPr/>
          </p:nvSpPr>
          <p:spPr>
            <a:xfrm>
              <a:off x="-103607" y="155669"/>
              <a:ext cx="4419600" cy="5456880"/>
            </a:xfrm>
            <a:prstGeom prst="roundRect">
              <a:avLst/>
            </a:prstGeom>
            <a:solidFill>
              <a:schemeClr val="accent1">
                <a:lumMod val="5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21" name="Rectangle: Rounded Corners 4">
              <a:extLst>
                <a:ext uri="{FF2B5EF4-FFF2-40B4-BE49-F238E27FC236}">
                  <a16:creationId xmlns:a16="http://schemas.microsoft.com/office/drawing/2014/main" id="{460D88F6-4495-DF09-5C0D-A562CAE07748}"/>
                </a:ext>
              </a:extLst>
            </p:cNvPr>
            <p:cNvSpPr txBox="1"/>
            <p:nvPr/>
          </p:nvSpPr>
          <p:spPr>
            <a:xfrm>
              <a:off x="165460" y="371415"/>
              <a:ext cx="4150533" cy="50253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defTabSz="977900">
                <a:lnSpc>
                  <a:spcPct val="130000"/>
                </a:lnSpc>
                <a:spcBef>
                  <a:spcPct val="0"/>
                </a:spcBef>
                <a:spcAft>
                  <a:spcPct val="35000"/>
                </a:spcAft>
              </a:pPr>
              <a:endParaRPr lang="en-GB" sz="1400" b="0" kern="1200" dirty="0">
                <a:effectLst>
                  <a:outerShdw blurRad="38100" dist="38100" dir="2700000" algn="tl">
                    <a:srgbClr val="000000">
                      <a:alpha val="43137"/>
                    </a:srgbClr>
                  </a:outerShdw>
                </a:effectLst>
              </a:endParaRPr>
            </a:p>
            <a:p>
              <a:pPr defTabSz="977900">
                <a:lnSpc>
                  <a:spcPct val="130000"/>
                </a:lnSpc>
                <a:spcBef>
                  <a:spcPct val="0"/>
                </a:spcBef>
                <a:spcAft>
                  <a:spcPct val="35000"/>
                </a:spcAft>
              </a:pPr>
              <a:r>
                <a:rPr lang="en-GB" sz="1400" b="0" kern="1200" dirty="0">
                  <a:effectLst>
                    <a:outerShdw blurRad="38100" dist="38100" dir="2700000" algn="tl">
                      <a:srgbClr val="000000">
                        <a:alpha val="43137"/>
                      </a:srgbClr>
                    </a:outerShdw>
                  </a:effectLst>
                </a:rPr>
                <a:t>“</a:t>
              </a:r>
              <a:r>
                <a:rPr lang="en-GB" sz="1400" dirty="0"/>
                <a:t>A Dogme lesson can feel like a group of people freed from their expectations of the traditional teacher-student, them-and-us, relationship: a group of people enjoying the freedom of using language to talk about immediate, real concerns; a group of people reassured by the teacher’s interest in them, in their experience, and –critically- in </a:t>
              </a:r>
              <a:r>
                <a:rPr lang="en-GB" sz="1400" b="1" i="1" dirty="0"/>
                <a:t>their</a:t>
              </a:r>
              <a:r>
                <a:rPr lang="en-GB" sz="1400" dirty="0"/>
                <a:t> language use and needs</a:t>
              </a:r>
              <a:r>
                <a:rPr lang="en-GB" sz="1400" b="0" kern="1200" dirty="0">
                  <a:effectLst>
                    <a:outerShdw blurRad="38100" dist="38100" dir="2700000" algn="tl">
                      <a:srgbClr val="000000">
                        <a:alpha val="43137"/>
                      </a:srgbClr>
                    </a:outerShdw>
                  </a:effectLst>
                </a:rPr>
                <a:t>” </a:t>
              </a:r>
            </a:p>
            <a:p>
              <a:pPr defTabSz="977900">
                <a:lnSpc>
                  <a:spcPct val="130000"/>
                </a:lnSpc>
                <a:spcBef>
                  <a:spcPct val="0"/>
                </a:spcBef>
                <a:spcAft>
                  <a:spcPct val="35000"/>
                </a:spcAft>
              </a:pPr>
              <a:r>
                <a:rPr lang="en-GB" sz="1100" dirty="0">
                  <a:effectLst>
                    <a:outerShdw blurRad="38100" dist="38100" dir="2700000" algn="tl">
                      <a:srgbClr val="000000">
                        <a:alpha val="43137"/>
                      </a:srgbClr>
                    </a:outerShdw>
                  </a:effectLst>
                </a:rPr>
                <a:t>(</a:t>
              </a:r>
              <a:r>
                <a:rPr lang="en-US" sz="1100" dirty="0" err="1"/>
                <a:t>Meddings</a:t>
              </a:r>
              <a:r>
                <a:rPr lang="en-US" sz="1100" dirty="0"/>
                <a:t> &amp; Thornbury 2003a)</a:t>
              </a:r>
              <a:endParaRPr lang="en-US" sz="1100" dirty="0">
                <a:effectLst>
                  <a:outerShdw blurRad="38100" dist="38100" dir="2700000" algn="tl">
                    <a:srgbClr val="000000">
                      <a:alpha val="43137"/>
                    </a:srgbClr>
                  </a:outerShdw>
                </a:effectLst>
              </a:endParaRPr>
            </a:p>
            <a:p>
              <a:pPr lvl="0" defTabSz="977900">
                <a:lnSpc>
                  <a:spcPct val="130000"/>
                </a:lnSpc>
                <a:spcBef>
                  <a:spcPct val="0"/>
                </a:spcBef>
                <a:spcAft>
                  <a:spcPct val="35000"/>
                </a:spcAft>
              </a:pPr>
              <a:endParaRPr lang="en-GB" sz="1400" b="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09186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sp>
        <p:nvSpPr>
          <p:cNvPr id="10" name="TextBox 9">
            <a:extLst>
              <a:ext uri="{FF2B5EF4-FFF2-40B4-BE49-F238E27FC236}">
                <a16:creationId xmlns:a16="http://schemas.microsoft.com/office/drawing/2014/main" id="{015D62D0-747C-50EF-03B9-BE7F9639F578}"/>
              </a:ext>
            </a:extLst>
          </p:cNvPr>
          <p:cNvSpPr txBox="1"/>
          <p:nvPr/>
        </p:nvSpPr>
        <p:spPr>
          <a:xfrm>
            <a:off x="397299" y="948219"/>
            <a:ext cx="7779855" cy="2779222"/>
          </a:xfrm>
          <a:prstGeom prst="rect">
            <a:avLst/>
          </a:prstGeom>
          <a:noFill/>
          <a:ln>
            <a:noFill/>
          </a:ln>
        </p:spPr>
        <p:txBody>
          <a:bodyPr wrap="square" rtlCol="0">
            <a:spAutoFit/>
          </a:bodyPr>
          <a:lstStyle/>
          <a:p>
            <a:pPr>
              <a:lnSpc>
                <a:spcPct val="90000"/>
              </a:lnSpc>
            </a:pPr>
            <a:r>
              <a:rPr lang="it-IT" sz="1800" b="1" dirty="0">
                <a:solidFill>
                  <a:srgbClr val="083A30"/>
                </a:solidFill>
              </a:rPr>
              <a:t>1. Selezionare un’attività di conversazione :</a:t>
            </a:r>
          </a:p>
          <a:p>
            <a:pPr marL="457200" indent="-457200">
              <a:lnSpc>
                <a:spcPct val="90000"/>
              </a:lnSpc>
              <a:buAutoNum type="arabicPeriod"/>
            </a:pPr>
            <a:endParaRPr lang="it-IT" sz="1800" b="1" dirty="0">
              <a:solidFill>
                <a:srgbClr val="083A30"/>
              </a:solidFill>
            </a:endParaRPr>
          </a:p>
          <a:p>
            <a:pPr marL="611090" indent="-285750">
              <a:buFont typeface="Arial" panose="020B0604020202020204" pitchFamily="34" charset="0"/>
              <a:buChar char="•"/>
            </a:pPr>
            <a:r>
              <a:rPr lang="it-IT" sz="1800" dirty="0">
                <a:solidFill>
                  <a:srgbClr val="083A30"/>
                </a:solidFill>
              </a:rPr>
              <a:t>Condividere esperienze personali</a:t>
            </a:r>
          </a:p>
          <a:p>
            <a:pPr marL="611090" indent="-285750">
              <a:buFont typeface="Arial" panose="020B0604020202020204" pitchFamily="34" charset="0"/>
              <a:buChar char="•"/>
            </a:pPr>
            <a:r>
              <a:rPr lang="it-IT" sz="1800" dirty="0">
                <a:solidFill>
                  <a:srgbClr val="083A30"/>
                </a:solidFill>
              </a:rPr>
              <a:t>Risolvere un problema</a:t>
            </a:r>
          </a:p>
          <a:p>
            <a:pPr marL="611090" indent="-285750">
              <a:buFont typeface="Arial" panose="020B0604020202020204" pitchFamily="34" charset="0"/>
              <a:buChar char="•"/>
            </a:pPr>
            <a:r>
              <a:rPr lang="it-IT" sz="1800" dirty="0">
                <a:solidFill>
                  <a:srgbClr val="083A30"/>
                </a:solidFill>
              </a:rPr>
              <a:t>Comparare/classificare/preparare liste</a:t>
            </a:r>
          </a:p>
          <a:p>
            <a:pPr marL="611090" indent="-285750">
              <a:buFont typeface="Arial" panose="020B0604020202020204" pitchFamily="34" charset="0"/>
              <a:buChar char="•"/>
            </a:pPr>
            <a:r>
              <a:rPr lang="it-IT" sz="1800" dirty="0">
                <a:solidFill>
                  <a:srgbClr val="083A30"/>
                </a:solidFill>
              </a:rPr>
              <a:t>Sondaggio/questionario</a:t>
            </a:r>
          </a:p>
          <a:p>
            <a:pPr marL="611090" indent="-285750">
              <a:buFont typeface="Arial" panose="020B0604020202020204" pitchFamily="34" charset="0"/>
              <a:buChar char="•"/>
            </a:pPr>
            <a:r>
              <a:rPr lang="it-IT" sz="1800" dirty="0">
                <a:solidFill>
                  <a:srgbClr val="083A30"/>
                </a:solidFill>
              </a:rPr>
              <a:t>Gioco di indovinelli</a:t>
            </a:r>
          </a:p>
          <a:p>
            <a:pPr marL="611090" indent="-285750">
              <a:buFont typeface="Arial" panose="020B0604020202020204" pitchFamily="34" charset="0"/>
              <a:buChar char="•"/>
            </a:pPr>
            <a:r>
              <a:rPr lang="it-IT" sz="1800" dirty="0">
                <a:solidFill>
                  <a:srgbClr val="083A30"/>
                </a:solidFill>
              </a:rPr>
              <a:t>Ricerche </a:t>
            </a:r>
            <a:r>
              <a:rPr lang="it-IT" sz="1800" dirty="0" err="1">
                <a:solidFill>
                  <a:srgbClr val="083A30"/>
                </a:solidFill>
              </a:rPr>
              <a:t>jigsaw</a:t>
            </a:r>
            <a:r>
              <a:rPr lang="it-IT" sz="1800" dirty="0">
                <a:solidFill>
                  <a:srgbClr val="083A30"/>
                </a:solidFill>
              </a:rPr>
              <a:t> su Internet</a:t>
            </a:r>
          </a:p>
          <a:p>
            <a:pPr marL="457200" indent="-457200">
              <a:lnSpc>
                <a:spcPct val="90000"/>
              </a:lnSpc>
              <a:buAutoNum type="arabicPeriod"/>
            </a:pPr>
            <a:endParaRPr lang="it-IT" sz="1800" b="1" dirty="0">
              <a:solidFill>
                <a:srgbClr val="083A30"/>
              </a:solidFill>
            </a:endParaRPr>
          </a:p>
          <a:p>
            <a:pPr marL="342797" indent="-342797">
              <a:buFont typeface="Arial" panose="020B0604020202020204" pitchFamily="34" charset="0"/>
              <a:buChar char="•"/>
            </a:pPr>
            <a:endParaRPr lang="it-IT" sz="1800" dirty="0">
              <a:solidFill>
                <a:srgbClr val="083A30"/>
              </a:solidFill>
            </a:endParaRPr>
          </a:p>
        </p:txBody>
      </p:sp>
      <p:pic>
        <p:nvPicPr>
          <p:cNvPr id="12" name="Picture 4" descr="Teacher in classroom at blackboard thinking stock photo">
            <a:extLst>
              <a:ext uri="{FF2B5EF4-FFF2-40B4-BE49-F238E27FC236}">
                <a16:creationId xmlns:a16="http://schemas.microsoft.com/office/drawing/2014/main" id="{D503F008-482D-FDF4-F1CB-A5783C6672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4340" y="1038611"/>
            <a:ext cx="3090499" cy="2060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87E97B8-8FC0-36B7-EC3A-7489B95380AF}"/>
              </a:ext>
            </a:extLst>
          </p:cNvPr>
          <p:cNvSpPr/>
          <p:nvPr/>
        </p:nvSpPr>
        <p:spPr>
          <a:xfrm>
            <a:off x="426207" y="3747019"/>
            <a:ext cx="8454634" cy="1019762"/>
          </a:xfrm>
          <a:prstGeom prst="rect">
            <a:avLst/>
          </a:prstGeom>
          <a:noFill/>
          <a:ln w="254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99"/>
          </a:p>
        </p:txBody>
      </p:sp>
      <p:sp>
        <p:nvSpPr>
          <p:cNvPr id="14" name="TextBox 13">
            <a:extLst>
              <a:ext uri="{FF2B5EF4-FFF2-40B4-BE49-F238E27FC236}">
                <a16:creationId xmlns:a16="http://schemas.microsoft.com/office/drawing/2014/main" id="{99541F18-7422-60B6-7552-4FFBDF863509}"/>
              </a:ext>
            </a:extLst>
          </p:cNvPr>
          <p:cNvSpPr txBox="1"/>
          <p:nvPr/>
        </p:nvSpPr>
        <p:spPr>
          <a:xfrm>
            <a:off x="543878" y="3767479"/>
            <a:ext cx="8056244" cy="880369"/>
          </a:xfrm>
          <a:prstGeom prst="rect">
            <a:avLst/>
          </a:prstGeom>
          <a:noFill/>
        </p:spPr>
        <p:txBody>
          <a:bodyPr wrap="none" rtlCol="0">
            <a:spAutoFit/>
          </a:bodyPr>
          <a:lstStyle/>
          <a:p>
            <a:pPr marL="342797" indent="-342797">
              <a:lnSpc>
                <a:spcPct val="150000"/>
              </a:lnSpc>
              <a:buFont typeface="Arial" panose="020B0604020202020204" pitchFamily="34" charset="0"/>
              <a:buChar char="•"/>
            </a:pPr>
            <a:r>
              <a:rPr lang="it-IT" sz="1800" dirty="0">
                <a:solidFill>
                  <a:srgbClr val="083A30"/>
                </a:solidFill>
              </a:rPr>
              <a:t>Le attività devono coinvolgere gli studenti dal punto di vista </a:t>
            </a:r>
            <a:r>
              <a:rPr lang="it-IT" sz="1800" b="1" dirty="0">
                <a:solidFill>
                  <a:srgbClr val="083A30"/>
                </a:solidFill>
              </a:rPr>
              <a:t>affettivo e cognitivo</a:t>
            </a:r>
            <a:endParaRPr lang="it-IT" sz="1800" b="1" u="sng" dirty="0">
              <a:solidFill>
                <a:srgbClr val="083A30"/>
              </a:solidFill>
            </a:endParaRPr>
          </a:p>
          <a:p>
            <a:pPr marL="342797" indent="-342797">
              <a:lnSpc>
                <a:spcPct val="150000"/>
              </a:lnSpc>
              <a:buFont typeface="Arial" panose="020B0604020202020204" pitchFamily="34" charset="0"/>
              <a:buChar char="•"/>
            </a:pPr>
            <a:r>
              <a:rPr lang="it-IT" sz="1800" dirty="0">
                <a:solidFill>
                  <a:srgbClr val="083A30"/>
                </a:solidFill>
              </a:rPr>
              <a:t>Le attività devono collegarsi </a:t>
            </a:r>
            <a:r>
              <a:rPr lang="it-IT" sz="1800" b="1" dirty="0">
                <a:solidFill>
                  <a:srgbClr val="083A30"/>
                </a:solidFill>
              </a:rPr>
              <a:t>alle vite degli studenti e/o alle loro conoscenze </a:t>
            </a:r>
          </a:p>
        </p:txBody>
      </p:sp>
      <p:sp>
        <p:nvSpPr>
          <p:cNvPr id="15" name="TextBox 14">
            <a:extLst>
              <a:ext uri="{FF2B5EF4-FFF2-40B4-BE49-F238E27FC236}">
                <a16:creationId xmlns:a16="http://schemas.microsoft.com/office/drawing/2014/main" id="{2DE1C71B-1304-49AB-A889-DF4B4043E595}"/>
              </a:ext>
            </a:extLst>
          </p:cNvPr>
          <p:cNvSpPr txBox="1"/>
          <p:nvPr/>
        </p:nvSpPr>
        <p:spPr>
          <a:xfrm>
            <a:off x="3634117" y="3381168"/>
            <a:ext cx="2152320" cy="369332"/>
          </a:xfrm>
          <a:prstGeom prst="rect">
            <a:avLst/>
          </a:prstGeom>
          <a:noFill/>
        </p:spPr>
        <p:txBody>
          <a:bodyPr wrap="none" rtlCol="0">
            <a:spAutoFit/>
          </a:bodyPr>
          <a:lstStyle/>
          <a:p>
            <a:pPr>
              <a:lnSpc>
                <a:spcPct val="90000"/>
              </a:lnSpc>
            </a:pPr>
            <a:r>
              <a:rPr lang="it-IT" sz="2000" b="1" dirty="0">
                <a:solidFill>
                  <a:srgbClr val="C00000"/>
                </a:solidFill>
              </a:rPr>
              <a:t>Criteri di selezione</a:t>
            </a:r>
          </a:p>
        </p:txBody>
      </p:sp>
      <p:grpSp>
        <p:nvGrpSpPr>
          <p:cNvPr id="16" name="Group 15">
            <a:extLst>
              <a:ext uri="{FF2B5EF4-FFF2-40B4-BE49-F238E27FC236}">
                <a16:creationId xmlns:a16="http://schemas.microsoft.com/office/drawing/2014/main" id="{D7D516FF-88B3-3C60-C182-35DFED1E1F72}"/>
              </a:ext>
            </a:extLst>
          </p:cNvPr>
          <p:cNvGrpSpPr/>
          <p:nvPr/>
        </p:nvGrpSpPr>
        <p:grpSpPr>
          <a:xfrm>
            <a:off x="292068" y="135619"/>
            <a:ext cx="8624114" cy="625702"/>
            <a:chOff x="0" y="14059"/>
            <a:chExt cx="8287335" cy="625702"/>
          </a:xfrm>
          <a:scene3d>
            <a:camera prst="orthographicFront">
              <a:rot lat="0" lon="0" rev="0"/>
            </a:camera>
            <a:lightRig rig="balanced" dir="t">
              <a:rot lat="0" lon="0" rev="8700000"/>
            </a:lightRig>
          </a:scene3d>
        </p:grpSpPr>
        <p:sp>
          <p:nvSpPr>
            <p:cNvPr id="18" name="Rounded Rectangle 17">
              <a:extLst>
                <a:ext uri="{FF2B5EF4-FFF2-40B4-BE49-F238E27FC236}">
                  <a16:creationId xmlns:a16="http://schemas.microsoft.com/office/drawing/2014/main" id="{AC2753EF-4BB3-A973-1B12-A10DCA671BC4}"/>
                </a:ext>
              </a:extLst>
            </p:cNvPr>
            <p:cNvSpPr/>
            <p:nvPr/>
          </p:nvSpPr>
          <p:spPr>
            <a:xfrm>
              <a:off x="0" y="14059"/>
              <a:ext cx="8287335" cy="625702"/>
            </a:xfrm>
            <a:prstGeom prst="roundRect">
              <a:avLst/>
            </a:prstGeom>
            <a:solidFill>
              <a:schemeClr val="accent1">
                <a:lumMod val="5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20" name="Rounded Rectangle 4">
              <a:extLst>
                <a:ext uri="{FF2B5EF4-FFF2-40B4-BE49-F238E27FC236}">
                  <a16:creationId xmlns:a16="http://schemas.microsoft.com/office/drawing/2014/main" id="{F1B8DA49-70F8-2D87-03CC-884390110AA0}"/>
                </a:ext>
              </a:extLst>
            </p:cNvPr>
            <p:cNvSpPr txBox="1"/>
            <p:nvPr/>
          </p:nvSpPr>
          <p:spPr>
            <a:xfrm>
              <a:off x="30544" y="44603"/>
              <a:ext cx="8226247" cy="5646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mn-lt"/>
                </a:rPr>
                <a:t>COME FUNZIONA IN PRATICA UNA CLASSE DOGME?</a:t>
              </a:r>
              <a:endParaRPr lang="en-US" sz="2400" kern="1200" dirty="0">
                <a:effectLst>
                  <a:outerShdw blurRad="38100" dist="38100" dir="2700000" algn="tl">
                    <a:srgbClr val="000000">
                      <a:alpha val="43137"/>
                    </a:srgbClr>
                  </a:outerShdw>
                </a:effectLst>
                <a:latin typeface="+mn-lt"/>
              </a:endParaRPr>
            </a:p>
          </p:txBody>
        </p:sp>
      </p:grpSp>
    </p:spTree>
    <p:extLst>
      <p:ext uri="{BB962C8B-B14F-4D97-AF65-F5344CB8AC3E}">
        <p14:creationId xmlns:p14="http://schemas.microsoft.com/office/powerpoint/2010/main" val="78745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dissolv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dissolv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dissolv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dissolv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dissolve">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ssolv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pSp>
        <p:nvGrpSpPr>
          <p:cNvPr id="16" name="Group 15">
            <a:extLst>
              <a:ext uri="{FF2B5EF4-FFF2-40B4-BE49-F238E27FC236}">
                <a16:creationId xmlns:a16="http://schemas.microsoft.com/office/drawing/2014/main" id="{D7D516FF-88B3-3C60-C182-35DFED1E1F72}"/>
              </a:ext>
            </a:extLst>
          </p:cNvPr>
          <p:cNvGrpSpPr/>
          <p:nvPr/>
        </p:nvGrpSpPr>
        <p:grpSpPr>
          <a:xfrm>
            <a:off x="226782" y="135619"/>
            <a:ext cx="8689399" cy="625702"/>
            <a:chOff x="0" y="14059"/>
            <a:chExt cx="8287335" cy="625702"/>
          </a:xfrm>
          <a:scene3d>
            <a:camera prst="orthographicFront">
              <a:rot lat="0" lon="0" rev="0"/>
            </a:camera>
            <a:lightRig rig="balanced" dir="t">
              <a:rot lat="0" lon="0" rev="8700000"/>
            </a:lightRig>
          </a:scene3d>
        </p:grpSpPr>
        <p:sp>
          <p:nvSpPr>
            <p:cNvPr id="18" name="Rounded Rectangle 17">
              <a:extLst>
                <a:ext uri="{FF2B5EF4-FFF2-40B4-BE49-F238E27FC236}">
                  <a16:creationId xmlns:a16="http://schemas.microsoft.com/office/drawing/2014/main" id="{AC2753EF-4BB3-A973-1B12-A10DCA671BC4}"/>
                </a:ext>
              </a:extLst>
            </p:cNvPr>
            <p:cNvSpPr/>
            <p:nvPr/>
          </p:nvSpPr>
          <p:spPr>
            <a:xfrm>
              <a:off x="0" y="14059"/>
              <a:ext cx="8287335" cy="625702"/>
            </a:xfrm>
            <a:prstGeom prst="roundRect">
              <a:avLst/>
            </a:prstGeom>
            <a:solidFill>
              <a:schemeClr val="accent1">
                <a:lumMod val="5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20" name="Rounded Rectangle 4">
              <a:extLst>
                <a:ext uri="{FF2B5EF4-FFF2-40B4-BE49-F238E27FC236}">
                  <a16:creationId xmlns:a16="http://schemas.microsoft.com/office/drawing/2014/main" id="{F1B8DA49-70F8-2D87-03CC-884390110AA0}"/>
                </a:ext>
              </a:extLst>
            </p:cNvPr>
            <p:cNvSpPr txBox="1"/>
            <p:nvPr/>
          </p:nvSpPr>
          <p:spPr>
            <a:xfrm>
              <a:off x="30544" y="44603"/>
              <a:ext cx="8226247" cy="5646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mn-lt"/>
                </a:rPr>
                <a:t>COME FUNZIONA IN PRATICA UNA CLASSE DOGME?</a:t>
              </a:r>
              <a:endParaRPr lang="en-US" sz="2400" kern="1200" dirty="0">
                <a:effectLst>
                  <a:outerShdw blurRad="38100" dist="38100" dir="2700000" algn="tl">
                    <a:srgbClr val="000000">
                      <a:alpha val="43137"/>
                    </a:srgbClr>
                  </a:outerShdw>
                </a:effectLst>
                <a:latin typeface="+mn-lt"/>
              </a:endParaRPr>
            </a:p>
          </p:txBody>
        </p:sp>
      </p:grpSp>
      <p:pic>
        <p:nvPicPr>
          <p:cNvPr id="22" name="Picture 2" descr="Vista grandangolare degli studenti delle scuole superiori seduti alle scrivanie in classe usando i laptop - Foto stock royalty-free di Aula">
            <a:extLst>
              <a:ext uri="{FF2B5EF4-FFF2-40B4-BE49-F238E27FC236}">
                <a16:creationId xmlns:a16="http://schemas.microsoft.com/office/drawing/2014/main" id="{2E26CDC4-7D22-1578-0B7D-FE5B3B2092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929" y="891456"/>
            <a:ext cx="3122004" cy="21203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A28F3BF-8C7A-5703-9E1E-C153C8FCE281}"/>
              </a:ext>
            </a:extLst>
          </p:cNvPr>
          <p:cNvSpPr txBox="1"/>
          <p:nvPr/>
        </p:nvSpPr>
        <p:spPr>
          <a:xfrm>
            <a:off x="282428" y="954959"/>
            <a:ext cx="8204667" cy="1837426"/>
          </a:xfrm>
          <a:prstGeom prst="rect">
            <a:avLst/>
          </a:prstGeom>
          <a:noFill/>
          <a:ln>
            <a:noFill/>
          </a:ln>
        </p:spPr>
        <p:txBody>
          <a:bodyPr wrap="square" rtlCol="0">
            <a:spAutoFit/>
          </a:bodyPr>
          <a:lstStyle/>
          <a:p>
            <a:pPr>
              <a:lnSpc>
                <a:spcPct val="90000"/>
              </a:lnSpc>
            </a:pPr>
            <a:r>
              <a:rPr lang="it-IT" sz="1800" b="1" dirty="0">
                <a:solidFill>
                  <a:srgbClr val="083A30"/>
                </a:solidFill>
              </a:rPr>
              <a:t>2. Introdurre l’attività (se necessario dimostrarla)</a:t>
            </a:r>
          </a:p>
          <a:p>
            <a:pPr>
              <a:lnSpc>
                <a:spcPct val="90000"/>
              </a:lnSpc>
            </a:pPr>
            <a:endParaRPr lang="it-IT" sz="1800" b="1" dirty="0">
              <a:solidFill>
                <a:srgbClr val="083A30"/>
              </a:solidFill>
            </a:endParaRPr>
          </a:p>
          <a:p>
            <a:pPr>
              <a:lnSpc>
                <a:spcPct val="90000"/>
              </a:lnSpc>
            </a:pPr>
            <a:r>
              <a:rPr lang="it-IT" sz="1800" b="1" dirty="0">
                <a:solidFill>
                  <a:srgbClr val="083A30"/>
                </a:solidFill>
              </a:rPr>
              <a:t>3. Lasciare svolgere l’attività in gruppi/coppie</a:t>
            </a:r>
          </a:p>
          <a:p>
            <a:pPr>
              <a:lnSpc>
                <a:spcPct val="90000"/>
              </a:lnSpc>
            </a:pPr>
            <a:endParaRPr lang="it-IT" sz="1200" b="1" dirty="0">
              <a:solidFill>
                <a:srgbClr val="083A30"/>
              </a:solidFill>
            </a:endParaRPr>
          </a:p>
          <a:p>
            <a:pPr marL="523821" indent="-342900">
              <a:buFont typeface="Arial" panose="020B0604020202020204" pitchFamily="34" charset="0"/>
              <a:buChar char="•"/>
            </a:pPr>
            <a:r>
              <a:rPr lang="it-IT" sz="1800" dirty="0">
                <a:solidFill>
                  <a:srgbClr val="083A30"/>
                </a:solidFill>
              </a:rPr>
              <a:t>L’insegnante osserva ascolta e prende note</a:t>
            </a:r>
          </a:p>
          <a:p>
            <a:pPr marL="523821" indent="-342900">
              <a:buFont typeface="Arial" panose="020B0604020202020204" pitchFamily="34" charset="0"/>
              <a:buChar char="•"/>
            </a:pPr>
            <a:endParaRPr lang="it-IT" sz="1800" dirty="0">
              <a:solidFill>
                <a:srgbClr val="083A30"/>
              </a:solidFill>
            </a:endParaRPr>
          </a:p>
          <a:p>
            <a:pPr marL="523821" indent="-342900">
              <a:buFont typeface="Arial" panose="020B0604020202020204" pitchFamily="34" charset="0"/>
              <a:buChar char="•"/>
            </a:pPr>
            <a:r>
              <a:rPr lang="it-IT" sz="1800" dirty="0">
                <a:solidFill>
                  <a:srgbClr val="083A30"/>
                </a:solidFill>
              </a:rPr>
              <a:t>L’insegnante aiuta e interviene solo se necessario</a:t>
            </a:r>
          </a:p>
        </p:txBody>
      </p:sp>
      <p:sp>
        <p:nvSpPr>
          <p:cNvPr id="24" name="Rectangle 23">
            <a:extLst>
              <a:ext uri="{FF2B5EF4-FFF2-40B4-BE49-F238E27FC236}">
                <a16:creationId xmlns:a16="http://schemas.microsoft.com/office/drawing/2014/main" id="{79832117-C377-142A-B73A-D3725C6CCAEA}"/>
              </a:ext>
            </a:extLst>
          </p:cNvPr>
          <p:cNvSpPr/>
          <p:nvPr/>
        </p:nvSpPr>
        <p:spPr>
          <a:xfrm>
            <a:off x="256890" y="3222901"/>
            <a:ext cx="8595043" cy="1600643"/>
          </a:xfrm>
          <a:prstGeom prst="rect">
            <a:avLst/>
          </a:prstGeom>
          <a:noFill/>
          <a:ln w="254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99"/>
          </a:p>
        </p:txBody>
      </p:sp>
      <p:sp>
        <p:nvSpPr>
          <p:cNvPr id="25" name="TextBox 24">
            <a:extLst>
              <a:ext uri="{FF2B5EF4-FFF2-40B4-BE49-F238E27FC236}">
                <a16:creationId xmlns:a16="http://schemas.microsoft.com/office/drawing/2014/main" id="{E4D8FC06-7F92-EEE2-FFDF-9BA48C0E4EEB}"/>
              </a:ext>
            </a:extLst>
          </p:cNvPr>
          <p:cNvSpPr txBox="1"/>
          <p:nvPr/>
        </p:nvSpPr>
        <p:spPr>
          <a:xfrm>
            <a:off x="3136067" y="2895846"/>
            <a:ext cx="2365519" cy="369332"/>
          </a:xfrm>
          <a:prstGeom prst="rect">
            <a:avLst/>
          </a:prstGeom>
          <a:noFill/>
        </p:spPr>
        <p:txBody>
          <a:bodyPr wrap="none" rtlCol="0">
            <a:spAutoFit/>
          </a:bodyPr>
          <a:lstStyle/>
          <a:p>
            <a:pPr>
              <a:lnSpc>
                <a:spcPct val="90000"/>
              </a:lnSpc>
            </a:pPr>
            <a:r>
              <a:rPr lang="it-IT" sz="2000" b="1" dirty="0">
                <a:solidFill>
                  <a:srgbClr val="C00000"/>
                </a:solidFill>
              </a:rPr>
              <a:t>Obiettivi pedagogici </a:t>
            </a:r>
          </a:p>
        </p:txBody>
      </p:sp>
      <p:sp>
        <p:nvSpPr>
          <p:cNvPr id="26" name="TextBox 25">
            <a:extLst>
              <a:ext uri="{FF2B5EF4-FFF2-40B4-BE49-F238E27FC236}">
                <a16:creationId xmlns:a16="http://schemas.microsoft.com/office/drawing/2014/main" id="{4B92ABF2-EB19-8071-A17D-B3A7643B66DC}"/>
              </a:ext>
            </a:extLst>
          </p:cNvPr>
          <p:cNvSpPr txBox="1"/>
          <p:nvPr/>
        </p:nvSpPr>
        <p:spPr>
          <a:xfrm>
            <a:off x="226782" y="3317359"/>
            <a:ext cx="10776412" cy="172566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it-IT" sz="1200" dirty="0">
                <a:solidFill>
                  <a:srgbClr val="083A30"/>
                </a:solidFill>
              </a:rPr>
              <a:t>Stimolare gli studenti a notare le loro carenze linguistiche (</a:t>
            </a:r>
            <a:r>
              <a:rPr lang="it-IT" sz="1200" b="1" dirty="0" err="1">
                <a:solidFill>
                  <a:srgbClr val="083A30"/>
                </a:solidFill>
              </a:rPr>
              <a:t>teaching</a:t>
            </a:r>
            <a:r>
              <a:rPr lang="it-IT" sz="1200" b="1" dirty="0">
                <a:solidFill>
                  <a:srgbClr val="083A30"/>
                </a:solidFill>
              </a:rPr>
              <a:t> </a:t>
            </a:r>
            <a:r>
              <a:rPr lang="it-IT" sz="1200" b="1" dirty="0" err="1">
                <a:solidFill>
                  <a:srgbClr val="083A30"/>
                </a:solidFill>
              </a:rPr>
              <a:t>at</a:t>
            </a:r>
            <a:r>
              <a:rPr lang="it-IT" sz="1200" b="1" dirty="0">
                <a:solidFill>
                  <a:srgbClr val="083A30"/>
                </a:solidFill>
              </a:rPr>
              <a:t> the point of </a:t>
            </a:r>
            <a:r>
              <a:rPr lang="it-IT" sz="1200" b="1" dirty="0" err="1">
                <a:solidFill>
                  <a:srgbClr val="083A30"/>
                </a:solidFill>
              </a:rPr>
              <a:t>need</a:t>
            </a:r>
            <a:r>
              <a:rPr lang="it-IT" sz="1200" dirty="0">
                <a:solidFill>
                  <a:srgbClr val="083A30"/>
                </a:solidFill>
              </a:rPr>
              <a:t>).</a:t>
            </a:r>
          </a:p>
          <a:p>
            <a:pPr marL="171450" indent="-171450">
              <a:lnSpc>
                <a:spcPct val="150000"/>
              </a:lnSpc>
              <a:buFont typeface="Arial" panose="020B0604020202020204" pitchFamily="34" charset="0"/>
              <a:buChar char="•"/>
            </a:pPr>
            <a:r>
              <a:rPr lang="it-IT" sz="1200" dirty="0">
                <a:solidFill>
                  <a:srgbClr val="083A30"/>
                </a:solidFill>
              </a:rPr>
              <a:t>La lingua diventa più </a:t>
            </a:r>
            <a:r>
              <a:rPr lang="it-IT" sz="1200" b="1" dirty="0">
                <a:solidFill>
                  <a:srgbClr val="083A30"/>
                </a:solidFill>
              </a:rPr>
              <a:t>memorabile</a:t>
            </a:r>
            <a:r>
              <a:rPr lang="it-IT" sz="1200" dirty="0">
                <a:solidFill>
                  <a:srgbClr val="083A30"/>
                </a:solidFill>
              </a:rPr>
              <a:t> se è usata dagli apprendenti per dire le cose che loro vogliono dire.</a:t>
            </a:r>
          </a:p>
          <a:p>
            <a:pPr marL="171450" indent="-171450">
              <a:lnSpc>
                <a:spcPct val="150000"/>
              </a:lnSpc>
              <a:buFont typeface="Arial" panose="020B0604020202020204" pitchFamily="34" charset="0"/>
              <a:buChar char="•"/>
            </a:pPr>
            <a:r>
              <a:rPr lang="it-IT" sz="1200" b="1" dirty="0">
                <a:solidFill>
                  <a:srgbClr val="083A30"/>
                </a:solidFill>
              </a:rPr>
              <a:t>La profondità emotiva </a:t>
            </a:r>
            <a:r>
              <a:rPr lang="it-IT" sz="1200" dirty="0">
                <a:solidFill>
                  <a:srgbClr val="083A30"/>
                </a:solidFill>
              </a:rPr>
              <a:t>dell’esperienza è un fattore cruciale per l’acquisizione linguistica.</a:t>
            </a:r>
          </a:p>
          <a:p>
            <a:pPr marL="171450" indent="-171450">
              <a:lnSpc>
                <a:spcPct val="150000"/>
              </a:lnSpc>
              <a:buFont typeface="Arial" panose="020B0604020202020204" pitchFamily="34" charset="0"/>
              <a:buChar char="•"/>
            </a:pPr>
            <a:r>
              <a:rPr lang="it-IT" sz="1200" dirty="0">
                <a:solidFill>
                  <a:srgbClr val="083A30"/>
                </a:solidFill>
              </a:rPr>
              <a:t>La </a:t>
            </a:r>
            <a:r>
              <a:rPr lang="it-IT" sz="1200" b="1" dirty="0">
                <a:solidFill>
                  <a:srgbClr val="083A30"/>
                </a:solidFill>
              </a:rPr>
              <a:t>personalizzazione</a:t>
            </a:r>
            <a:r>
              <a:rPr lang="it-IT" sz="1200" dirty="0">
                <a:solidFill>
                  <a:srgbClr val="083A30"/>
                </a:solidFill>
              </a:rPr>
              <a:t> aiuta la memorizzazione e le dinamiche di classe.</a:t>
            </a:r>
          </a:p>
          <a:p>
            <a:pPr marL="171450" indent="-171450">
              <a:lnSpc>
                <a:spcPct val="150000"/>
              </a:lnSpc>
              <a:buFont typeface="Arial" panose="020B0604020202020204" pitchFamily="34" charset="0"/>
              <a:buChar char="•"/>
            </a:pPr>
            <a:r>
              <a:rPr lang="it-IT" sz="1200" dirty="0">
                <a:solidFill>
                  <a:srgbClr val="083A30"/>
                </a:solidFill>
              </a:rPr>
              <a:t>Quando gli studenti scelgono gli strumenti per comunicare, la conversazione porta alla generazione di </a:t>
            </a:r>
            <a:r>
              <a:rPr lang="it-IT" sz="1200" b="1" dirty="0">
                <a:solidFill>
                  <a:srgbClr val="083A30"/>
                </a:solidFill>
              </a:rPr>
              <a:t>processi linguistici reali</a:t>
            </a:r>
            <a:r>
              <a:rPr lang="en-GB" sz="1200" dirty="0">
                <a:solidFill>
                  <a:srgbClr val="083A30"/>
                </a:solidFill>
              </a:rPr>
              <a:t>. </a:t>
            </a:r>
          </a:p>
          <a:p>
            <a:pPr marL="342797" indent="-342797">
              <a:lnSpc>
                <a:spcPct val="150000"/>
              </a:lnSpc>
              <a:buFont typeface="Arial" panose="020B0604020202020204" pitchFamily="34" charset="0"/>
              <a:buChar char="•"/>
            </a:pPr>
            <a:endParaRPr lang="en-US" sz="1200" u="sng" dirty="0">
              <a:solidFill>
                <a:srgbClr val="083A30"/>
              </a:solidFill>
            </a:endParaRPr>
          </a:p>
        </p:txBody>
      </p:sp>
    </p:spTree>
    <p:extLst>
      <p:ext uri="{BB962C8B-B14F-4D97-AF65-F5344CB8AC3E}">
        <p14:creationId xmlns:p14="http://schemas.microsoft.com/office/powerpoint/2010/main" val="7669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dissolv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dissolve">
                                      <p:cBhvr>
                                        <p:cTn id="12" dur="500"/>
                                        <p:tgtEl>
                                          <p:spTgt spid="2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3">
                                            <p:txEl>
                                              <p:pRg st="4" end="4"/>
                                            </p:txEl>
                                          </p:spTgt>
                                        </p:tgtEl>
                                        <p:attrNameLst>
                                          <p:attrName>style.visibility</p:attrName>
                                        </p:attrNameLst>
                                      </p:cBhvr>
                                      <p:to>
                                        <p:strVal val="visible"/>
                                      </p:to>
                                    </p:set>
                                    <p:animEffect transition="in" filter="dissolve">
                                      <p:cBhvr>
                                        <p:cTn id="15" dur="500"/>
                                        <p:tgtEl>
                                          <p:spTgt spid="2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3">
                                            <p:txEl>
                                              <p:pRg st="6" end="6"/>
                                            </p:txEl>
                                          </p:spTgt>
                                        </p:tgtEl>
                                        <p:attrNameLst>
                                          <p:attrName>style.visibility</p:attrName>
                                        </p:attrNameLst>
                                      </p:cBhvr>
                                      <p:to>
                                        <p:strVal val="visible"/>
                                      </p:to>
                                    </p:set>
                                    <p:animEffect transition="in" filter="dissolve">
                                      <p:cBhvr>
                                        <p:cTn id="18" dur="500"/>
                                        <p:tgtEl>
                                          <p:spTgt spid="2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pSp>
        <p:nvGrpSpPr>
          <p:cNvPr id="16" name="Group 15">
            <a:extLst>
              <a:ext uri="{FF2B5EF4-FFF2-40B4-BE49-F238E27FC236}">
                <a16:creationId xmlns:a16="http://schemas.microsoft.com/office/drawing/2014/main" id="{D7D516FF-88B3-3C60-C182-35DFED1E1F72}"/>
              </a:ext>
            </a:extLst>
          </p:cNvPr>
          <p:cNvGrpSpPr/>
          <p:nvPr/>
        </p:nvGrpSpPr>
        <p:grpSpPr>
          <a:xfrm>
            <a:off x="292068" y="135619"/>
            <a:ext cx="8624114" cy="625702"/>
            <a:chOff x="0" y="14059"/>
            <a:chExt cx="8287335" cy="625702"/>
          </a:xfrm>
          <a:scene3d>
            <a:camera prst="orthographicFront">
              <a:rot lat="0" lon="0" rev="0"/>
            </a:camera>
            <a:lightRig rig="balanced" dir="t">
              <a:rot lat="0" lon="0" rev="8700000"/>
            </a:lightRig>
          </a:scene3d>
        </p:grpSpPr>
        <p:sp>
          <p:nvSpPr>
            <p:cNvPr id="18" name="Rounded Rectangle 17">
              <a:extLst>
                <a:ext uri="{FF2B5EF4-FFF2-40B4-BE49-F238E27FC236}">
                  <a16:creationId xmlns:a16="http://schemas.microsoft.com/office/drawing/2014/main" id="{AC2753EF-4BB3-A973-1B12-A10DCA671BC4}"/>
                </a:ext>
              </a:extLst>
            </p:cNvPr>
            <p:cNvSpPr/>
            <p:nvPr/>
          </p:nvSpPr>
          <p:spPr>
            <a:xfrm>
              <a:off x="0" y="14059"/>
              <a:ext cx="8287335" cy="625702"/>
            </a:xfrm>
            <a:prstGeom prst="roundRect">
              <a:avLst/>
            </a:prstGeom>
            <a:solidFill>
              <a:schemeClr val="accent1">
                <a:lumMod val="5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20" name="Rounded Rectangle 4">
              <a:extLst>
                <a:ext uri="{FF2B5EF4-FFF2-40B4-BE49-F238E27FC236}">
                  <a16:creationId xmlns:a16="http://schemas.microsoft.com/office/drawing/2014/main" id="{F1B8DA49-70F8-2D87-03CC-884390110AA0}"/>
                </a:ext>
              </a:extLst>
            </p:cNvPr>
            <p:cNvSpPr txBox="1"/>
            <p:nvPr/>
          </p:nvSpPr>
          <p:spPr>
            <a:xfrm>
              <a:off x="30544" y="44603"/>
              <a:ext cx="8226247" cy="5646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mn-lt"/>
                </a:rPr>
                <a:t>COME FUNZIONA IN PRATICA UNA CLASSE DOGME?</a:t>
              </a:r>
              <a:endParaRPr lang="en-US" sz="2400" kern="1200" dirty="0">
                <a:effectLst>
                  <a:outerShdw blurRad="38100" dist="38100" dir="2700000" algn="tl">
                    <a:srgbClr val="000000">
                      <a:alpha val="43137"/>
                    </a:srgbClr>
                  </a:outerShdw>
                </a:effectLst>
                <a:latin typeface="+mn-lt"/>
              </a:endParaRPr>
            </a:p>
          </p:txBody>
        </p:sp>
      </p:grpSp>
      <p:pic>
        <p:nvPicPr>
          <p:cNvPr id="8" name="Picture 1" descr="page1image61399376">
            <a:extLst>
              <a:ext uri="{FF2B5EF4-FFF2-40B4-BE49-F238E27FC236}">
                <a16:creationId xmlns:a16="http://schemas.microsoft.com/office/drawing/2014/main" id="{5037BE44-7C86-F9BF-BCED-DF20422B67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383" b="8450"/>
          <a:stretch/>
        </p:blipFill>
        <p:spPr bwMode="auto">
          <a:xfrm>
            <a:off x="964190" y="889632"/>
            <a:ext cx="3293719" cy="37936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age1image61384240">
            <a:extLst>
              <a:ext uri="{FF2B5EF4-FFF2-40B4-BE49-F238E27FC236}">
                <a16:creationId xmlns:a16="http://schemas.microsoft.com/office/drawing/2014/main" id="{68399858-D23B-C0C4-BD1B-769C35A5830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485" r="10272" b="9848"/>
          <a:stretch/>
        </p:blipFill>
        <p:spPr bwMode="auto">
          <a:xfrm>
            <a:off x="4298605" y="863025"/>
            <a:ext cx="3330460" cy="38202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08B733E-CB73-77E6-7973-957B69B2C521}"/>
              </a:ext>
            </a:extLst>
          </p:cNvPr>
          <p:cNvSpPr txBox="1"/>
          <p:nvPr/>
        </p:nvSpPr>
        <p:spPr>
          <a:xfrm>
            <a:off x="5127242" y="4686196"/>
            <a:ext cx="3079946" cy="307777"/>
          </a:xfrm>
          <a:prstGeom prst="rect">
            <a:avLst/>
          </a:prstGeom>
          <a:noFill/>
        </p:spPr>
        <p:txBody>
          <a:bodyPr wrap="none" rtlCol="0">
            <a:spAutoFit/>
          </a:bodyPr>
          <a:lstStyle/>
          <a:p>
            <a:r>
              <a:rPr lang="en-US" sz="1400" dirty="0">
                <a:solidFill>
                  <a:schemeClr val="tx2">
                    <a:lumMod val="75000"/>
                  </a:schemeClr>
                </a:solidFill>
              </a:rPr>
              <a:t>(</a:t>
            </a:r>
            <a:r>
              <a:rPr lang="en-US" sz="1400" dirty="0" err="1">
                <a:solidFill>
                  <a:schemeClr val="tx2">
                    <a:lumMod val="75000"/>
                  </a:schemeClr>
                </a:solidFill>
              </a:rPr>
              <a:t>Andreson</a:t>
            </a:r>
            <a:r>
              <a:rPr lang="en-US" sz="1400" dirty="0">
                <a:solidFill>
                  <a:schemeClr val="tx2">
                    <a:lumMod val="75000"/>
                  </a:schemeClr>
                </a:solidFill>
              </a:rPr>
              <a:t> &amp; McCutcheon 2019: 24-25) </a:t>
            </a:r>
          </a:p>
        </p:txBody>
      </p:sp>
    </p:spTree>
    <p:extLst>
      <p:ext uri="{BB962C8B-B14F-4D97-AF65-F5344CB8AC3E}">
        <p14:creationId xmlns:p14="http://schemas.microsoft.com/office/powerpoint/2010/main" val="296490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extLst>
              <p:ext uri="{D42A27DB-BD31-4B8C-83A1-F6EECF244321}">
                <p14:modId xmlns:p14="http://schemas.microsoft.com/office/powerpoint/2010/main" val="3280159812"/>
              </p:ext>
            </p:extLst>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sp>
        <p:nvSpPr>
          <p:cNvPr id="6" name="TextBox 5">
            <a:extLst>
              <a:ext uri="{FF2B5EF4-FFF2-40B4-BE49-F238E27FC236}">
                <a16:creationId xmlns:a16="http://schemas.microsoft.com/office/drawing/2014/main" id="{A171F367-A711-2141-8BE6-49FBCAE2FC51}"/>
              </a:ext>
            </a:extLst>
          </p:cNvPr>
          <p:cNvSpPr txBox="1"/>
          <p:nvPr/>
        </p:nvSpPr>
        <p:spPr>
          <a:xfrm>
            <a:off x="397299" y="932982"/>
            <a:ext cx="5744422" cy="3216009"/>
          </a:xfrm>
          <a:prstGeom prst="rect">
            <a:avLst/>
          </a:prstGeom>
          <a:noFill/>
          <a:ln>
            <a:noFill/>
          </a:ln>
        </p:spPr>
        <p:txBody>
          <a:bodyPr wrap="square" rtlCol="0">
            <a:spAutoFit/>
          </a:bodyPr>
          <a:lstStyle/>
          <a:p>
            <a:pPr>
              <a:lnSpc>
                <a:spcPct val="90000"/>
              </a:lnSpc>
            </a:pPr>
            <a:r>
              <a:rPr lang="it-IT" sz="1999" b="1" dirty="0">
                <a:solidFill>
                  <a:srgbClr val="083A30"/>
                </a:solidFill>
              </a:rPr>
              <a:t>4. Chiudere l’attività </a:t>
            </a:r>
          </a:p>
          <a:p>
            <a:pPr indent="271382"/>
            <a:endParaRPr lang="it-IT" sz="1999" dirty="0">
              <a:solidFill>
                <a:srgbClr val="083A30"/>
              </a:solidFill>
            </a:endParaRPr>
          </a:p>
          <a:p>
            <a:pPr marL="342900" indent="-342900">
              <a:spcAft>
                <a:spcPts val="1200"/>
              </a:spcAft>
              <a:buFont typeface="Arial" panose="020B0604020202020204" pitchFamily="34" charset="0"/>
              <a:buChar char="•"/>
            </a:pPr>
            <a:r>
              <a:rPr lang="it-IT" sz="1800" dirty="0">
                <a:solidFill>
                  <a:srgbClr val="083A30"/>
                </a:solidFill>
              </a:rPr>
              <a:t>Chiedere agli studenti di riportare alla classe quello che hanno sentito</a:t>
            </a:r>
          </a:p>
          <a:p>
            <a:pPr marL="342900" indent="-342900">
              <a:lnSpc>
                <a:spcPct val="150000"/>
              </a:lnSpc>
              <a:spcAft>
                <a:spcPts val="1200"/>
              </a:spcAft>
              <a:buFont typeface="Arial" panose="020B0604020202020204" pitchFamily="34" charset="0"/>
              <a:buChar char="•"/>
            </a:pPr>
            <a:r>
              <a:rPr lang="it-IT" sz="1800" dirty="0">
                <a:solidFill>
                  <a:srgbClr val="083A30"/>
                </a:solidFill>
              </a:rPr>
              <a:t>Dare un feedback sul contenuto dell’attività</a:t>
            </a:r>
          </a:p>
          <a:p>
            <a:pPr marL="342900" indent="-342900">
              <a:spcAft>
                <a:spcPts val="1200"/>
              </a:spcAft>
              <a:buFont typeface="Arial" panose="020B0604020202020204" pitchFamily="34" charset="0"/>
              <a:buChar char="•"/>
            </a:pPr>
            <a:r>
              <a:rPr lang="it-IT" sz="1800" dirty="0">
                <a:solidFill>
                  <a:srgbClr val="083A30"/>
                </a:solidFill>
              </a:rPr>
              <a:t>Evidenziare e lodare i buoni usi di lessico e/o grammatica</a:t>
            </a:r>
          </a:p>
          <a:p>
            <a:pPr marL="342900" indent="-342900">
              <a:buFont typeface="Arial" panose="020B0604020202020204" pitchFamily="34" charset="0"/>
              <a:buChar char="•"/>
            </a:pPr>
            <a:r>
              <a:rPr lang="it-IT" sz="1800" dirty="0">
                <a:solidFill>
                  <a:srgbClr val="083A30"/>
                </a:solidFill>
              </a:rPr>
              <a:t>Se ritenuto necessario, incoraggiare la correzione qualche piccolo errore</a:t>
            </a:r>
          </a:p>
        </p:txBody>
      </p:sp>
      <p:pic>
        <p:nvPicPr>
          <p:cNvPr id="14" name="Picture 2" descr="Rome: La Sapienza ranked top university in Italy - Wanted in Rome">
            <a:extLst>
              <a:ext uri="{FF2B5EF4-FFF2-40B4-BE49-F238E27FC236}">
                <a16:creationId xmlns:a16="http://schemas.microsoft.com/office/drawing/2014/main" id="{347A625F-32D6-B309-43D6-CD80CE4A92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5745" y="1128358"/>
            <a:ext cx="2774460" cy="20750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1510C6E-C5A2-FDB6-9F35-5D39D5839CB3}"/>
              </a:ext>
            </a:extLst>
          </p:cNvPr>
          <p:cNvGrpSpPr/>
          <p:nvPr/>
        </p:nvGrpSpPr>
        <p:grpSpPr>
          <a:xfrm>
            <a:off x="167640" y="135619"/>
            <a:ext cx="8748541" cy="625702"/>
            <a:chOff x="0" y="14059"/>
            <a:chExt cx="8287335" cy="625702"/>
          </a:xfrm>
          <a:scene3d>
            <a:camera prst="orthographicFront">
              <a:rot lat="0" lon="0" rev="0"/>
            </a:camera>
            <a:lightRig rig="balanced" dir="t">
              <a:rot lat="0" lon="0" rev="8700000"/>
            </a:lightRig>
          </a:scene3d>
        </p:grpSpPr>
        <p:sp>
          <p:nvSpPr>
            <p:cNvPr id="16" name="Rounded Rectangle 15">
              <a:extLst>
                <a:ext uri="{FF2B5EF4-FFF2-40B4-BE49-F238E27FC236}">
                  <a16:creationId xmlns:a16="http://schemas.microsoft.com/office/drawing/2014/main" id="{5137960D-17A4-6802-DFA0-7C08373802F2}"/>
                </a:ext>
              </a:extLst>
            </p:cNvPr>
            <p:cNvSpPr/>
            <p:nvPr/>
          </p:nvSpPr>
          <p:spPr>
            <a:xfrm>
              <a:off x="0" y="14059"/>
              <a:ext cx="8287335" cy="625702"/>
            </a:xfrm>
            <a:prstGeom prst="roundRect">
              <a:avLst/>
            </a:prstGeom>
            <a:solidFill>
              <a:schemeClr val="accent1">
                <a:lumMod val="5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8" name="Rounded Rectangle 4">
              <a:extLst>
                <a:ext uri="{FF2B5EF4-FFF2-40B4-BE49-F238E27FC236}">
                  <a16:creationId xmlns:a16="http://schemas.microsoft.com/office/drawing/2014/main" id="{5AFFCA38-2EB6-1F1D-1030-1D792497052D}"/>
                </a:ext>
              </a:extLst>
            </p:cNvPr>
            <p:cNvSpPr txBox="1"/>
            <p:nvPr/>
          </p:nvSpPr>
          <p:spPr>
            <a:xfrm>
              <a:off x="30544" y="44603"/>
              <a:ext cx="8226247" cy="5646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mn-lt"/>
                </a:rPr>
                <a:t>COME FUNZIONA IN PRATICA UNA CLASSE DOGME?</a:t>
              </a:r>
              <a:endParaRPr lang="en-US" sz="2400" kern="1200" dirty="0">
                <a:effectLst>
                  <a:outerShdw blurRad="38100" dist="38100" dir="2700000" algn="tl">
                    <a:srgbClr val="000000">
                      <a:alpha val="43137"/>
                    </a:srgbClr>
                  </a:outerShdw>
                </a:effectLst>
                <a:latin typeface="+mn-lt"/>
              </a:endParaRPr>
            </a:p>
          </p:txBody>
        </p:sp>
      </p:grpSp>
    </p:spTree>
    <p:extLst>
      <p:ext uri="{BB962C8B-B14F-4D97-AF65-F5344CB8AC3E}">
        <p14:creationId xmlns:p14="http://schemas.microsoft.com/office/powerpoint/2010/main" val="214639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oup 14">
            <a:extLst>
              <a:ext uri="{FF2B5EF4-FFF2-40B4-BE49-F238E27FC236}">
                <a16:creationId xmlns:a16="http://schemas.microsoft.com/office/drawing/2014/main" id="{01510C6E-C5A2-FDB6-9F35-5D39D5839CB3}"/>
              </a:ext>
            </a:extLst>
          </p:cNvPr>
          <p:cNvGrpSpPr/>
          <p:nvPr/>
        </p:nvGrpSpPr>
        <p:grpSpPr>
          <a:xfrm>
            <a:off x="152400" y="135619"/>
            <a:ext cx="8763781" cy="625702"/>
            <a:chOff x="0" y="14059"/>
            <a:chExt cx="8287335" cy="625702"/>
          </a:xfrm>
          <a:scene3d>
            <a:camera prst="orthographicFront">
              <a:rot lat="0" lon="0" rev="0"/>
            </a:camera>
            <a:lightRig rig="balanced" dir="t">
              <a:rot lat="0" lon="0" rev="8700000"/>
            </a:lightRig>
          </a:scene3d>
        </p:grpSpPr>
        <p:sp>
          <p:nvSpPr>
            <p:cNvPr id="16" name="Rounded Rectangle 15">
              <a:extLst>
                <a:ext uri="{FF2B5EF4-FFF2-40B4-BE49-F238E27FC236}">
                  <a16:creationId xmlns:a16="http://schemas.microsoft.com/office/drawing/2014/main" id="{5137960D-17A4-6802-DFA0-7C08373802F2}"/>
                </a:ext>
              </a:extLst>
            </p:cNvPr>
            <p:cNvSpPr/>
            <p:nvPr/>
          </p:nvSpPr>
          <p:spPr>
            <a:xfrm>
              <a:off x="0" y="14059"/>
              <a:ext cx="8287335" cy="625702"/>
            </a:xfrm>
            <a:prstGeom prst="roundRect">
              <a:avLst/>
            </a:prstGeom>
            <a:solidFill>
              <a:schemeClr val="accent1">
                <a:lumMod val="5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8" name="Rounded Rectangle 4">
              <a:extLst>
                <a:ext uri="{FF2B5EF4-FFF2-40B4-BE49-F238E27FC236}">
                  <a16:creationId xmlns:a16="http://schemas.microsoft.com/office/drawing/2014/main" id="{5AFFCA38-2EB6-1F1D-1030-1D792497052D}"/>
                </a:ext>
              </a:extLst>
            </p:cNvPr>
            <p:cNvSpPr txBox="1"/>
            <p:nvPr/>
          </p:nvSpPr>
          <p:spPr>
            <a:xfrm>
              <a:off x="30544" y="44603"/>
              <a:ext cx="8226247" cy="5646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mn-lt"/>
                </a:rPr>
                <a:t>COME FUNZIONA IN PRATICA UNA CLASSE DOGME?</a:t>
              </a:r>
              <a:endParaRPr lang="en-US" sz="2400" kern="1200" dirty="0">
                <a:effectLst>
                  <a:outerShdw blurRad="38100" dist="38100" dir="2700000" algn="tl">
                    <a:srgbClr val="000000">
                      <a:alpha val="43137"/>
                    </a:srgbClr>
                  </a:outerShdw>
                </a:effectLst>
                <a:latin typeface="+mn-lt"/>
              </a:endParaRPr>
            </a:p>
          </p:txBody>
        </p:sp>
      </p:grpSp>
      <p:sp>
        <p:nvSpPr>
          <p:cNvPr id="10" name="TextBox 9">
            <a:extLst>
              <a:ext uri="{FF2B5EF4-FFF2-40B4-BE49-F238E27FC236}">
                <a16:creationId xmlns:a16="http://schemas.microsoft.com/office/drawing/2014/main" id="{28386F12-DABB-31FC-4F74-BD2D5CCCB13F}"/>
              </a:ext>
            </a:extLst>
          </p:cNvPr>
          <p:cNvSpPr txBox="1"/>
          <p:nvPr/>
        </p:nvSpPr>
        <p:spPr>
          <a:xfrm>
            <a:off x="432913" y="848578"/>
            <a:ext cx="6257447" cy="2362250"/>
          </a:xfrm>
          <a:prstGeom prst="rect">
            <a:avLst/>
          </a:prstGeom>
          <a:noFill/>
          <a:ln>
            <a:noFill/>
          </a:ln>
        </p:spPr>
        <p:txBody>
          <a:bodyPr wrap="square" rtlCol="0">
            <a:spAutoFit/>
          </a:bodyPr>
          <a:lstStyle/>
          <a:p>
            <a:pPr>
              <a:lnSpc>
                <a:spcPct val="90000"/>
              </a:lnSpc>
            </a:pPr>
            <a:r>
              <a:rPr lang="it-IT" sz="1999" b="1" dirty="0">
                <a:solidFill>
                  <a:srgbClr val="083A30"/>
                </a:solidFill>
              </a:rPr>
              <a:t>5. Focus on </a:t>
            </a:r>
            <a:r>
              <a:rPr lang="it-IT" sz="1999" b="1" dirty="0" err="1">
                <a:solidFill>
                  <a:srgbClr val="083A30"/>
                </a:solidFill>
              </a:rPr>
              <a:t>form</a:t>
            </a:r>
            <a:r>
              <a:rPr lang="it-IT" sz="1999" b="1" dirty="0">
                <a:solidFill>
                  <a:srgbClr val="083A30"/>
                </a:solidFill>
              </a:rPr>
              <a:t> sulla lingua emersa durante l’attività (insegnamento reattivo)</a:t>
            </a:r>
            <a:endParaRPr lang="it-IT" sz="1999" dirty="0">
              <a:solidFill>
                <a:srgbClr val="083A30"/>
              </a:solidFill>
            </a:endParaRPr>
          </a:p>
          <a:p>
            <a:pPr marL="457200" indent="-457200">
              <a:lnSpc>
                <a:spcPct val="150000"/>
              </a:lnSpc>
              <a:spcAft>
                <a:spcPts val="600"/>
              </a:spcAft>
              <a:buFont typeface="+mj-lt"/>
              <a:buAutoNum type="alphaLcPeriod"/>
            </a:pPr>
            <a:r>
              <a:rPr lang="it-IT" sz="1600" dirty="0">
                <a:solidFill>
                  <a:schemeClr val="tx2">
                    <a:lumMod val="75000"/>
                  </a:schemeClr>
                </a:solidFill>
              </a:rPr>
              <a:t>Scrivere esempi del punto linguistico sulla LIM.</a:t>
            </a:r>
          </a:p>
          <a:p>
            <a:pPr marL="457200" indent="-457200">
              <a:spcAft>
                <a:spcPts val="600"/>
              </a:spcAft>
              <a:buFont typeface="+mj-lt"/>
              <a:buAutoNum type="alphaLcPeriod"/>
            </a:pPr>
            <a:r>
              <a:rPr lang="it-IT" sz="1600" dirty="0">
                <a:solidFill>
                  <a:schemeClr val="tx2">
                    <a:lumMod val="75000"/>
                  </a:schemeClr>
                </a:solidFill>
              </a:rPr>
              <a:t>Focalizzare l’attenzione degli studenti con attività induttive (</a:t>
            </a:r>
            <a:r>
              <a:rPr lang="it-IT" sz="1600" dirty="0" err="1">
                <a:solidFill>
                  <a:schemeClr val="tx2">
                    <a:lumMod val="75000"/>
                  </a:schemeClr>
                </a:solidFill>
              </a:rPr>
              <a:t>noticing</a:t>
            </a:r>
            <a:r>
              <a:rPr lang="it-IT" sz="1600" dirty="0">
                <a:solidFill>
                  <a:schemeClr val="tx2">
                    <a:lumMod val="75000"/>
                  </a:schemeClr>
                </a:solidFill>
              </a:rPr>
              <a:t>, concept </a:t>
            </a:r>
            <a:r>
              <a:rPr lang="it-IT" sz="1600" dirty="0" err="1">
                <a:solidFill>
                  <a:schemeClr val="tx2">
                    <a:lumMod val="75000"/>
                  </a:schemeClr>
                </a:solidFill>
              </a:rPr>
              <a:t>questions</a:t>
            </a:r>
            <a:r>
              <a:rPr lang="it-IT" sz="1600" dirty="0">
                <a:solidFill>
                  <a:schemeClr val="tx2">
                    <a:lumMod val="75000"/>
                  </a:schemeClr>
                </a:solidFill>
              </a:rPr>
              <a:t> ecc.)</a:t>
            </a:r>
          </a:p>
          <a:p>
            <a:pPr marL="457200" indent="-457200">
              <a:lnSpc>
                <a:spcPct val="150000"/>
              </a:lnSpc>
              <a:buFont typeface="+mj-lt"/>
              <a:buAutoNum type="alphaLcPeriod"/>
            </a:pPr>
            <a:r>
              <a:rPr lang="it-IT" sz="1600" dirty="0">
                <a:solidFill>
                  <a:schemeClr val="tx2">
                    <a:lumMod val="75000"/>
                  </a:schemeClr>
                </a:solidFill>
              </a:rPr>
              <a:t>Fare lavorare gli studenti prima individualmente e poi in coppie</a:t>
            </a:r>
          </a:p>
          <a:p>
            <a:pPr marL="457200" indent="-457200">
              <a:lnSpc>
                <a:spcPct val="150000"/>
              </a:lnSpc>
              <a:buFont typeface="+mj-lt"/>
              <a:buAutoNum type="alphaLcPeriod"/>
            </a:pPr>
            <a:r>
              <a:rPr lang="it-IT" sz="1600" dirty="0">
                <a:solidFill>
                  <a:schemeClr val="tx2">
                    <a:lumMod val="75000"/>
                  </a:schemeClr>
                </a:solidFill>
              </a:rPr>
              <a:t>Chiedere (o guidare) agli studenti di formulare la regola</a:t>
            </a:r>
          </a:p>
        </p:txBody>
      </p:sp>
      <p:sp>
        <p:nvSpPr>
          <p:cNvPr id="12" name="Rectangle 11">
            <a:extLst>
              <a:ext uri="{FF2B5EF4-FFF2-40B4-BE49-F238E27FC236}">
                <a16:creationId xmlns:a16="http://schemas.microsoft.com/office/drawing/2014/main" id="{C85A3538-3724-5DE5-EEF4-D6977502535A}"/>
              </a:ext>
            </a:extLst>
          </p:cNvPr>
          <p:cNvSpPr/>
          <p:nvPr/>
        </p:nvSpPr>
        <p:spPr>
          <a:xfrm>
            <a:off x="446388" y="3731869"/>
            <a:ext cx="8310034" cy="1012618"/>
          </a:xfrm>
          <a:prstGeom prst="rect">
            <a:avLst/>
          </a:prstGeom>
          <a:noFill/>
          <a:ln w="254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99"/>
          </a:p>
        </p:txBody>
      </p:sp>
      <p:sp>
        <p:nvSpPr>
          <p:cNvPr id="13" name="TextBox 12">
            <a:extLst>
              <a:ext uri="{FF2B5EF4-FFF2-40B4-BE49-F238E27FC236}">
                <a16:creationId xmlns:a16="http://schemas.microsoft.com/office/drawing/2014/main" id="{9449C8ED-1396-5600-3F5B-2DDAB842FCDB}"/>
              </a:ext>
            </a:extLst>
          </p:cNvPr>
          <p:cNvSpPr txBox="1"/>
          <p:nvPr/>
        </p:nvSpPr>
        <p:spPr>
          <a:xfrm>
            <a:off x="638700" y="3653058"/>
            <a:ext cx="3047206" cy="1162178"/>
          </a:xfrm>
          <a:prstGeom prst="rect">
            <a:avLst/>
          </a:prstGeom>
          <a:noFill/>
        </p:spPr>
        <p:txBody>
          <a:bodyPr wrap="square" rtlCol="0">
            <a:spAutoFit/>
          </a:bodyPr>
          <a:lstStyle/>
          <a:p>
            <a:pPr marL="342797" indent="-342797">
              <a:lnSpc>
                <a:spcPct val="150000"/>
              </a:lnSpc>
              <a:buFont typeface="Arial" panose="020B0604020202020204" pitchFamily="34" charset="0"/>
              <a:buChar char="•"/>
            </a:pPr>
            <a:r>
              <a:rPr lang="it-IT" sz="1600" dirty="0">
                <a:solidFill>
                  <a:srgbClr val="083A30"/>
                </a:solidFill>
              </a:rPr>
              <a:t>Evitare ambiguità</a:t>
            </a:r>
          </a:p>
          <a:p>
            <a:pPr marL="342797" indent="-342797">
              <a:lnSpc>
                <a:spcPct val="150000"/>
              </a:lnSpc>
              <a:buFont typeface="Arial" panose="020B0604020202020204" pitchFamily="34" charset="0"/>
              <a:buChar char="•"/>
            </a:pPr>
            <a:r>
              <a:rPr lang="it-IT" sz="1600" dirty="0">
                <a:solidFill>
                  <a:srgbClr val="083A30"/>
                </a:solidFill>
              </a:rPr>
              <a:t>Frequenza</a:t>
            </a:r>
          </a:p>
          <a:p>
            <a:pPr marL="342797" indent="-342797">
              <a:lnSpc>
                <a:spcPct val="150000"/>
              </a:lnSpc>
              <a:buFont typeface="Arial" panose="020B0604020202020204" pitchFamily="34" charset="0"/>
              <a:buChar char="•"/>
            </a:pPr>
            <a:r>
              <a:rPr lang="it-IT" sz="1600" dirty="0">
                <a:solidFill>
                  <a:srgbClr val="083A30"/>
                </a:solidFill>
              </a:rPr>
              <a:t>Utilità</a:t>
            </a:r>
          </a:p>
        </p:txBody>
      </p:sp>
      <p:sp>
        <p:nvSpPr>
          <p:cNvPr id="20" name="TextBox 19">
            <a:extLst>
              <a:ext uri="{FF2B5EF4-FFF2-40B4-BE49-F238E27FC236}">
                <a16:creationId xmlns:a16="http://schemas.microsoft.com/office/drawing/2014/main" id="{D344E0BE-AF0C-8095-0715-1E5F10679C19}"/>
              </a:ext>
            </a:extLst>
          </p:cNvPr>
          <p:cNvSpPr txBox="1"/>
          <p:nvPr/>
        </p:nvSpPr>
        <p:spPr>
          <a:xfrm>
            <a:off x="2784497" y="3415211"/>
            <a:ext cx="3771353" cy="369332"/>
          </a:xfrm>
          <a:prstGeom prst="rect">
            <a:avLst/>
          </a:prstGeom>
          <a:noFill/>
        </p:spPr>
        <p:txBody>
          <a:bodyPr wrap="none" rtlCol="0">
            <a:spAutoFit/>
          </a:bodyPr>
          <a:lstStyle/>
          <a:p>
            <a:pPr>
              <a:lnSpc>
                <a:spcPct val="90000"/>
              </a:lnSpc>
            </a:pPr>
            <a:r>
              <a:rPr lang="it-IT" sz="2000" b="1" dirty="0">
                <a:solidFill>
                  <a:srgbClr val="C00000"/>
                </a:solidFill>
              </a:rPr>
              <a:t>Alcuni possibili criteri di selezione</a:t>
            </a:r>
          </a:p>
        </p:txBody>
      </p:sp>
      <p:sp>
        <p:nvSpPr>
          <p:cNvPr id="21" name="TextBox 20">
            <a:extLst>
              <a:ext uri="{FF2B5EF4-FFF2-40B4-BE49-F238E27FC236}">
                <a16:creationId xmlns:a16="http://schemas.microsoft.com/office/drawing/2014/main" id="{5C062298-A5ED-4C6E-5B72-B52D974B4D0E}"/>
              </a:ext>
            </a:extLst>
          </p:cNvPr>
          <p:cNvSpPr txBox="1"/>
          <p:nvPr/>
        </p:nvSpPr>
        <p:spPr>
          <a:xfrm>
            <a:off x="5585598" y="3633901"/>
            <a:ext cx="2804037" cy="1531510"/>
          </a:xfrm>
          <a:prstGeom prst="rect">
            <a:avLst/>
          </a:prstGeom>
          <a:noFill/>
        </p:spPr>
        <p:txBody>
          <a:bodyPr wrap="none" rtlCol="0">
            <a:spAutoFit/>
          </a:bodyPr>
          <a:lstStyle/>
          <a:p>
            <a:pPr marL="342797" indent="-342797">
              <a:lnSpc>
                <a:spcPct val="150000"/>
              </a:lnSpc>
              <a:buFont typeface="Arial" panose="020B0604020202020204" pitchFamily="34" charset="0"/>
              <a:buChar char="•"/>
            </a:pPr>
            <a:r>
              <a:rPr lang="it-IT" sz="1600" dirty="0">
                <a:solidFill>
                  <a:srgbClr val="083A30"/>
                </a:solidFill>
              </a:rPr>
              <a:t>Requisiti del sillabo</a:t>
            </a:r>
          </a:p>
          <a:p>
            <a:pPr marL="342797" indent="-342797">
              <a:lnSpc>
                <a:spcPct val="150000"/>
              </a:lnSpc>
              <a:buFont typeface="Arial" panose="020B0604020202020204" pitchFamily="34" charset="0"/>
              <a:buChar char="•"/>
            </a:pPr>
            <a:r>
              <a:rPr lang="it-IT" sz="1600" dirty="0">
                <a:solidFill>
                  <a:srgbClr val="083A30"/>
                </a:solidFill>
              </a:rPr>
              <a:t>Preparazione degli studenti</a:t>
            </a:r>
          </a:p>
          <a:p>
            <a:pPr marL="342797" indent="-342797">
              <a:lnSpc>
                <a:spcPct val="150000"/>
              </a:lnSpc>
              <a:buFont typeface="Arial" panose="020B0604020202020204" pitchFamily="34" charset="0"/>
              <a:buChar char="•"/>
            </a:pPr>
            <a:r>
              <a:rPr lang="it-IT" sz="1600" dirty="0">
                <a:solidFill>
                  <a:srgbClr val="083A30"/>
                </a:solidFill>
              </a:rPr>
              <a:t>Frequenza errori</a:t>
            </a:r>
          </a:p>
          <a:p>
            <a:pPr marL="342797" indent="-342797">
              <a:lnSpc>
                <a:spcPct val="150000"/>
              </a:lnSpc>
              <a:buFont typeface="Arial" panose="020B0604020202020204" pitchFamily="34" charset="0"/>
              <a:buChar char="•"/>
            </a:pPr>
            <a:endParaRPr lang="it-IT" sz="1600" dirty="0">
              <a:solidFill>
                <a:srgbClr val="083A30"/>
              </a:solidFill>
            </a:endParaRPr>
          </a:p>
        </p:txBody>
      </p:sp>
      <p:grpSp>
        <p:nvGrpSpPr>
          <p:cNvPr id="22" name="Group 21">
            <a:extLst>
              <a:ext uri="{FF2B5EF4-FFF2-40B4-BE49-F238E27FC236}">
                <a16:creationId xmlns:a16="http://schemas.microsoft.com/office/drawing/2014/main" id="{74F96D34-E54E-EFDB-4BA5-8C75EA723D95}"/>
              </a:ext>
            </a:extLst>
          </p:cNvPr>
          <p:cNvGrpSpPr/>
          <p:nvPr/>
        </p:nvGrpSpPr>
        <p:grpSpPr>
          <a:xfrm>
            <a:off x="6524410" y="354956"/>
            <a:ext cx="2407921" cy="4070066"/>
            <a:chOff x="-138095" y="-1187275"/>
            <a:chExt cx="4419600" cy="8551915"/>
          </a:xfrm>
          <a:scene3d>
            <a:camera prst="orthographicFront">
              <a:rot lat="0" lon="0" rev="0"/>
            </a:camera>
            <a:lightRig rig="contrasting" dir="t">
              <a:rot lat="0" lon="0" rev="1500000"/>
            </a:lightRig>
          </a:scene3d>
        </p:grpSpPr>
        <p:sp>
          <p:nvSpPr>
            <p:cNvPr id="23" name="Rectangle: Rounded Corners 4">
              <a:extLst>
                <a:ext uri="{FF2B5EF4-FFF2-40B4-BE49-F238E27FC236}">
                  <a16:creationId xmlns:a16="http://schemas.microsoft.com/office/drawing/2014/main" id="{7DE4D7D8-5447-AD88-B4C3-67ED6A9A9340}"/>
                </a:ext>
              </a:extLst>
            </p:cNvPr>
            <p:cNvSpPr/>
            <p:nvPr/>
          </p:nvSpPr>
          <p:spPr>
            <a:xfrm>
              <a:off x="-138095" y="41251"/>
              <a:ext cx="4419600" cy="5456881"/>
            </a:xfrm>
            <a:prstGeom prst="roundRect">
              <a:avLst/>
            </a:prstGeom>
            <a:solidFill>
              <a:schemeClr val="accent1">
                <a:lumMod val="5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24" name="Rectangle: Rounded Corners 4">
              <a:extLst>
                <a:ext uri="{FF2B5EF4-FFF2-40B4-BE49-F238E27FC236}">
                  <a16:creationId xmlns:a16="http://schemas.microsoft.com/office/drawing/2014/main" id="{D3F53597-6391-25A2-289C-0C017F8204B1}"/>
                </a:ext>
              </a:extLst>
            </p:cNvPr>
            <p:cNvSpPr txBox="1"/>
            <p:nvPr/>
          </p:nvSpPr>
          <p:spPr>
            <a:xfrm>
              <a:off x="114113" y="-1187275"/>
              <a:ext cx="4167392" cy="85519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798" tIns="83798" rIns="83798" bIns="83798" numCol="1" spcCol="1270" anchor="ctr" anchorCtr="0">
              <a:noAutofit/>
            </a:bodyPr>
            <a:lstStyle/>
            <a:p>
              <a:pPr>
                <a:lnSpc>
                  <a:spcPct val="150000"/>
                </a:lnSpc>
              </a:pPr>
              <a:r>
                <a:rPr lang="en-GB" sz="1400" dirty="0">
                  <a:solidFill>
                    <a:schemeClr val="bg1"/>
                  </a:solidFill>
                  <a:effectLst>
                    <a:outerShdw blurRad="50800" dist="38100" dir="2700000" algn="tl" rotWithShape="0">
                      <a:prstClr val="black">
                        <a:alpha val="8895"/>
                      </a:prstClr>
                    </a:outerShdw>
                  </a:effectLst>
                </a:rPr>
                <a:t>Only awareness can convert input into intake. SLA research supports the necessity of some form of explicit instruction of grammar </a:t>
              </a:r>
            </a:p>
            <a:p>
              <a:pPr>
                <a:lnSpc>
                  <a:spcPct val="150000"/>
                </a:lnSpc>
              </a:pPr>
              <a:r>
                <a:rPr lang="en-GB" sz="1400" dirty="0">
                  <a:solidFill>
                    <a:schemeClr val="bg1"/>
                  </a:solidFill>
                  <a:effectLst>
                    <a:outerShdw blurRad="50800" dist="38100" dir="2700000" algn="tl" rotWithShape="0">
                      <a:prstClr val="black">
                        <a:alpha val="8895"/>
                      </a:prstClr>
                    </a:outerShdw>
                  </a:effectLst>
                </a:rPr>
                <a:t>(Ellis &amp; </a:t>
              </a:r>
              <a:r>
                <a:rPr lang="en-GB" sz="1400" dirty="0" err="1">
                  <a:solidFill>
                    <a:schemeClr val="bg1"/>
                  </a:solidFill>
                  <a:effectLst>
                    <a:outerShdw blurRad="50800" dist="38100" dir="2700000" algn="tl" rotWithShape="0">
                      <a:prstClr val="black">
                        <a:alpha val="8895"/>
                      </a:prstClr>
                    </a:outerShdw>
                  </a:effectLst>
                </a:rPr>
                <a:t>Shintani</a:t>
              </a:r>
              <a:r>
                <a:rPr lang="en-GB" sz="1400" dirty="0">
                  <a:solidFill>
                    <a:schemeClr val="bg1"/>
                  </a:solidFill>
                  <a:effectLst>
                    <a:outerShdw blurRad="50800" dist="38100" dir="2700000" algn="tl" rotWithShape="0">
                      <a:prstClr val="black">
                        <a:alpha val="8895"/>
                      </a:prstClr>
                    </a:outerShdw>
                  </a:effectLst>
                </a:rPr>
                <a:t> 2014</a:t>
              </a:r>
              <a:r>
                <a:rPr lang="en-GB" sz="1200" dirty="0">
                  <a:solidFill>
                    <a:schemeClr val="bg1"/>
                  </a:solidFill>
                  <a:effectLst>
                    <a:outerShdw blurRad="50800" dist="38100" dir="2700000" algn="tl" rotWithShape="0">
                      <a:prstClr val="black">
                        <a:alpha val="8895"/>
                      </a:prstClr>
                    </a:outerShdw>
                  </a:effectLst>
                </a:rPr>
                <a:t>)</a:t>
              </a:r>
            </a:p>
            <a:p>
              <a:pPr>
                <a:lnSpc>
                  <a:spcPct val="150000"/>
                </a:lnSpc>
              </a:pPr>
              <a:endParaRPr lang="en-US" sz="1600" dirty="0"/>
            </a:p>
          </p:txBody>
        </p:sp>
      </p:grpSp>
    </p:spTree>
    <p:extLst>
      <p:ext uri="{BB962C8B-B14F-4D97-AF65-F5344CB8AC3E}">
        <p14:creationId xmlns:p14="http://schemas.microsoft.com/office/powerpoint/2010/main" val="10434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dissolv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dissolv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dissolv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dissolv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oup 14">
            <a:extLst>
              <a:ext uri="{FF2B5EF4-FFF2-40B4-BE49-F238E27FC236}">
                <a16:creationId xmlns:a16="http://schemas.microsoft.com/office/drawing/2014/main" id="{01510C6E-C5A2-FDB6-9F35-5D39D5839CB3}"/>
              </a:ext>
            </a:extLst>
          </p:cNvPr>
          <p:cNvGrpSpPr/>
          <p:nvPr/>
        </p:nvGrpSpPr>
        <p:grpSpPr>
          <a:xfrm>
            <a:off x="152400" y="135619"/>
            <a:ext cx="8763781" cy="625702"/>
            <a:chOff x="0" y="14059"/>
            <a:chExt cx="8287335" cy="625702"/>
          </a:xfrm>
          <a:scene3d>
            <a:camera prst="orthographicFront">
              <a:rot lat="0" lon="0" rev="0"/>
            </a:camera>
            <a:lightRig rig="balanced" dir="t">
              <a:rot lat="0" lon="0" rev="8700000"/>
            </a:lightRig>
          </a:scene3d>
        </p:grpSpPr>
        <p:sp>
          <p:nvSpPr>
            <p:cNvPr id="16" name="Rounded Rectangle 15">
              <a:extLst>
                <a:ext uri="{FF2B5EF4-FFF2-40B4-BE49-F238E27FC236}">
                  <a16:creationId xmlns:a16="http://schemas.microsoft.com/office/drawing/2014/main" id="{5137960D-17A4-6802-DFA0-7C08373802F2}"/>
                </a:ext>
              </a:extLst>
            </p:cNvPr>
            <p:cNvSpPr/>
            <p:nvPr/>
          </p:nvSpPr>
          <p:spPr>
            <a:xfrm>
              <a:off x="0" y="14059"/>
              <a:ext cx="8287335" cy="625702"/>
            </a:xfrm>
            <a:prstGeom prst="roundRect">
              <a:avLst/>
            </a:prstGeom>
            <a:solidFill>
              <a:schemeClr val="accent1">
                <a:lumMod val="5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8" name="Rounded Rectangle 4">
              <a:extLst>
                <a:ext uri="{FF2B5EF4-FFF2-40B4-BE49-F238E27FC236}">
                  <a16:creationId xmlns:a16="http://schemas.microsoft.com/office/drawing/2014/main" id="{5AFFCA38-2EB6-1F1D-1030-1D792497052D}"/>
                </a:ext>
              </a:extLst>
            </p:cNvPr>
            <p:cNvSpPr txBox="1"/>
            <p:nvPr/>
          </p:nvSpPr>
          <p:spPr>
            <a:xfrm>
              <a:off x="30544" y="44603"/>
              <a:ext cx="8226247" cy="5646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mn-lt"/>
                </a:rPr>
                <a:t>COME FUNZIONA IN PRATICA UNA CLASSE DOGME?</a:t>
              </a:r>
              <a:endParaRPr lang="en-US" sz="2400" kern="1200" dirty="0">
                <a:effectLst>
                  <a:outerShdw blurRad="38100" dist="38100" dir="2700000" algn="tl">
                    <a:srgbClr val="000000">
                      <a:alpha val="43137"/>
                    </a:srgbClr>
                  </a:outerShdw>
                </a:effectLst>
                <a:latin typeface="+mn-lt"/>
              </a:endParaRPr>
            </a:p>
          </p:txBody>
        </p:sp>
      </p:grpSp>
      <p:sp>
        <p:nvSpPr>
          <p:cNvPr id="6" name="TextBox 5">
            <a:extLst>
              <a:ext uri="{FF2B5EF4-FFF2-40B4-BE49-F238E27FC236}">
                <a16:creationId xmlns:a16="http://schemas.microsoft.com/office/drawing/2014/main" id="{7029EE22-CA1C-0AAE-74F9-1C2AC75B6EFC}"/>
              </a:ext>
            </a:extLst>
          </p:cNvPr>
          <p:cNvSpPr txBox="1"/>
          <p:nvPr/>
        </p:nvSpPr>
        <p:spPr>
          <a:xfrm>
            <a:off x="152400" y="949350"/>
            <a:ext cx="7694196" cy="1206099"/>
          </a:xfrm>
          <a:prstGeom prst="rect">
            <a:avLst/>
          </a:prstGeom>
          <a:noFill/>
          <a:ln>
            <a:noFill/>
          </a:ln>
        </p:spPr>
        <p:txBody>
          <a:bodyPr wrap="square" rtlCol="0">
            <a:spAutoFit/>
          </a:bodyPr>
          <a:lstStyle/>
          <a:p>
            <a:pPr>
              <a:lnSpc>
                <a:spcPct val="90000"/>
              </a:lnSpc>
            </a:pPr>
            <a:r>
              <a:rPr lang="it-IT" sz="1999" b="1" dirty="0">
                <a:solidFill>
                  <a:srgbClr val="083A30"/>
                </a:solidFill>
              </a:rPr>
              <a:t>6. Presentazione (opzionale)</a:t>
            </a:r>
          </a:p>
          <a:p>
            <a:pPr marL="342797" indent="-342797">
              <a:lnSpc>
                <a:spcPct val="90000"/>
              </a:lnSpc>
              <a:buFont typeface="Arial" panose="020B0604020202020204" pitchFamily="34" charset="0"/>
              <a:buChar char="•"/>
            </a:pPr>
            <a:endParaRPr lang="it-IT" sz="1600" dirty="0">
              <a:solidFill>
                <a:srgbClr val="083A30"/>
              </a:solidFill>
            </a:endParaRPr>
          </a:p>
          <a:p>
            <a:pPr marL="361841" indent="-36502"/>
            <a:r>
              <a:rPr lang="it-IT" sz="1999" dirty="0">
                <a:solidFill>
                  <a:srgbClr val="083A30"/>
                </a:solidFill>
              </a:rPr>
              <a:t>Semplice, breve e schematica!</a:t>
            </a:r>
          </a:p>
          <a:p>
            <a:pPr marL="361841" indent="-36502"/>
            <a:endParaRPr lang="it-IT" sz="1999" b="1" dirty="0">
              <a:solidFill>
                <a:srgbClr val="083A30"/>
              </a:solidFill>
            </a:endParaRPr>
          </a:p>
        </p:txBody>
      </p:sp>
      <p:sp>
        <p:nvSpPr>
          <p:cNvPr id="11" name="Rectangle 10">
            <a:extLst>
              <a:ext uri="{FF2B5EF4-FFF2-40B4-BE49-F238E27FC236}">
                <a16:creationId xmlns:a16="http://schemas.microsoft.com/office/drawing/2014/main" id="{AE97F486-FD35-5D3F-D719-C3E19F8E2924}"/>
              </a:ext>
            </a:extLst>
          </p:cNvPr>
          <p:cNvSpPr/>
          <p:nvPr/>
        </p:nvSpPr>
        <p:spPr>
          <a:xfrm>
            <a:off x="283795" y="3751434"/>
            <a:ext cx="8420587" cy="913109"/>
          </a:xfrm>
          <a:prstGeom prst="rect">
            <a:avLst/>
          </a:prstGeom>
          <a:noFill/>
          <a:ln w="254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99"/>
          </a:p>
        </p:txBody>
      </p:sp>
      <p:sp>
        <p:nvSpPr>
          <p:cNvPr id="14" name="TextBox 13">
            <a:extLst>
              <a:ext uri="{FF2B5EF4-FFF2-40B4-BE49-F238E27FC236}">
                <a16:creationId xmlns:a16="http://schemas.microsoft.com/office/drawing/2014/main" id="{915C915C-F22B-899D-F197-2224840686E0}"/>
              </a:ext>
            </a:extLst>
          </p:cNvPr>
          <p:cNvSpPr txBox="1"/>
          <p:nvPr/>
        </p:nvSpPr>
        <p:spPr>
          <a:xfrm>
            <a:off x="322360" y="3723636"/>
            <a:ext cx="8420587" cy="880369"/>
          </a:xfrm>
          <a:prstGeom prst="rect">
            <a:avLst/>
          </a:prstGeom>
          <a:noFill/>
        </p:spPr>
        <p:txBody>
          <a:bodyPr wrap="square" rtlCol="0">
            <a:spAutoFit/>
          </a:bodyPr>
          <a:lstStyle/>
          <a:p>
            <a:pPr marL="342797" indent="-342797">
              <a:lnSpc>
                <a:spcPct val="150000"/>
              </a:lnSpc>
              <a:buFont typeface="Arial" panose="020B0604020202020204" pitchFamily="34" charset="0"/>
              <a:buChar char="•"/>
            </a:pPr>
            <a:r>
              <a:rPr lang="it-IT" sz="1800" dirty="0">
                <a:solidFill>
                  <a:srgbClr val="083A30"/>
                </a:solidFill>
              </a:rPr>
              <a:t>Quali sono le aspettative degli studenti?</a:t>
            </a:r>
          </a:p>
          <a:p>
            <a:pPr marL="342797" indent="-342797">
              <a:lnSpc>
                <a:spcPct val="150000"/>
              </a:lnSpc>
              <a:buFont typeface="Arial" panose="020B0604020202020204" pitchFamily="34" charset="0"/>
              <a:buChar char="•"/>
            </a:pPr>
            <a:r>
              <a:rPr lang="it-IT" sz="1800" dirty="0">
                <a:solidFill>
                  <a:srgbClr val="083A30"/>
                </a:solidFill>
              </a:rPr>
              <a:t>Quanto è intuitivo/Qual è la complessità del punto linguistico che voglio presentare?</a:t>
            </a:r>
          </a:p>
        </p:txBody>
      </p:sp>
      <p:sp>
        <p:nvSpPr>
          <p:cNvPr id="25" name="TextBox 24">
            <a:extLst>
              <a:ext uri="{FF2B5EF4-FFF2-40B4-BE49-F238E27FC236}">
                <a16:creationId xmlns:a16="http://schemas.microsoft.com/office/drawing/2014/main" id="{1D3478ED-FAE2-48FF-D01A-F26A906F3B72}"/>
              </a:ext>
            </a:extLst>
          </p:cNvPr>
          <p:cNvSpPr txBox="1"/>
          <p:nvPr/>
        </p:nvSpPr>
        <p:spPr>
          <a:xfrm>
            <a:off x="2501277" y="3439203"/>
            <a:ext cx="3519553" cy="369332"/>
          </a:xfrm>
          <a:prstGeom prst="rect">
            <a:avLst/>
          </a:prstGeom>
          <a:noFill/>
        </p:spPr>
        <p:txBody>
          <a:bodyPr wrap="none" rtlCol="0">
            <a:spAutoFit/>
          </a:bodyPr>
          <a:lstStyle/>
          <a:p>
            <a:pPr>
              <a:lnSpc>
                <a:spcPct val="90000"/>
              </a:lnSpc>
            </a:pPr>
            <a:r>
              <a:rPr lang="it-IT" sz="2000" b="1" dirty="0">
                <a:solidFill>
                  <a:srgbClr val="C00000"/>
                </a:solidFill>
              </a:rPr>
              <a:t>Principali fattori da considerare</a:t>
            </a:r>
          </a:p>
        </p:txBody>
      </p:sp>
      <p:pic>
        <p:nvPicPr>
          <p:cNvPr id="26" name="Picture 2" descr="Presenting new language | TeachingEnglish | British Council | BBC">
            <a:extLst>
              <a:ext uri="{FF2B5EF4-FFF2-40B4-BE49-F238E27FC236}">
                <a16:creationId xmlns:a16="http://schemas.microsoft.com/office/drawing/2014/main" id="{6A1FCEDA-5E46-D4E7-4344-3EDB27449F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0208" y="867633"/>
            <a:ext cx="3174174" cy="211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55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11" name="Content Placeholder 2">
            <a:extLst>
              <a:ext uri="{FF2B5EF4-FFF2-40B4-BE49-F238E27FC236}">
                <a16:creationId xmlns:a16="http://schemas.microsoft.com/office/drawing/2014/main" id="{A319C16E-7764-AF6F-4041-6AC79F61CF44}"/>
              </a:ext>
            </a:extLst>
          </p:cNvPr>
          <p:cNvSpPr>
            <a:spLocks noGrp="1"/>
          </p:cNvSpPr>
          <p:nvPr>
            <p:ph idx="1"/>
          </p:nvPr>
        </p:nvSpPr>
        <p:spPr>
          <a:xfrm>
            <a:off x="433500" y="481065"/>
            <a:ext cx="8567626" cy="3420375"/>
          </a:xfrm>
        </p:spPr>
        <p:txBody>
          <a:bodyPr>
            <a:noAutofit/>
          </a:bodyPr>
          <a:lstStyle/>
          <a:p>
            <a:pPr marL="457200" indent="-457200">
              <a:lnSpc>
                <a:spcPct val="150000"/>
              </a:lnSpc>
              <a:buFont typeface="+mj-lt"/>
              <a:buAutoNum type="arabicPeriod"/>
            </a:pPr>
            <a:r>
              <a:rPr lang="en-GB" sz="2000" dirty="0">
                <a:solidFill>
                  <a:srgbClr val="083A30"/>
                </a:solidFill>
              </a:rPr>
              <a:t>When I was younger, I used to go clay pigeon shooting.</a:t>
            </a:r>
          </a:p>
          <a:p>
            <a:pPr marL="457200" indent="-457200">
              <a:lnSpc>
                <a:spcPct val="150000"/>
              </a:lnSpc>
              <a:buFont typeface="+mj-lt"/>
              <a:buAutoNum type="arabicPeriod"/>
            </a:pPr>
            <a:r>
              <a:rPr lang="en-GB" sz="2000" dirty="0">
                <a:solidFill>
                  <a:srgbClr val="083A30"/>
                </a:solidFill>
              </a:rPr>
              <a:t>In 1990, I went to the USSR with my mother.</a:t>
            </a:r>
          </a:p>
          <a:p>
            <a:pPr marL="457200" indent="-457200">
              <a:lnSpc>
                <a:spcPct val="150000"/>
              </a:lnSpc>
              <a:buFont typeface="+mj-lt"/>
              <a:buAutoNum type="arabicPeriod"/>
            </a:pPr>
            <a:r>
              <a:rPr lang="en-GB" sz="2000" dirty="0">
                <a:solidFill>
                  <a:srgbClr val="083A30"/>
                </a:solidFill>
              </a:rPr>
              <a:t>Last September, I came to Italy from the UK by ferry and train.</a:t>
            </a:r>
          </a:p>
          <a:p>
            <a:pPr marL="457200" indent="-457200">
              <a:lnSpc>
                <a:spcPct val="150000"/>
              </a:lnSpc>
              <a:buFont typeface="+mj-lt"/>
              <a:buAutoNum type="arabicPeriod"/>
            </a:pPr>
            <a:r>
              <a:rPr lang="en-GB" sz="2000" dirty="0">
                <a:solidFill>
                  <a:srgbClr val="083A30"/>
                </a:solidFill>
              </a:rPr>
              <a:t>Before moving to England, I taught Italian in Madrid for a year.</a:t>
            </a:r>
          </a:p>
          <a:p>
            <a:pPr marL="457200" indent="-457200">
              <a:lnSpc>
                <a:spcPct val="150000"/>
              </a:lnSpc>
              <a:buFont typeface="+mj-lt"/>
              <a:buAutoNum type="arabicPeriod"/>
            </a:pPr>
            <a:r>
              <a:rPr lang="en-GB" sz="2000" dirty="0">
                <a:solidFill>
                  <a:srgbClr val="083A30"/>
                </a:solidFill>
              </a:rPr>
              <a:t>Twelve years ago, I published a patent.</a:t>
            </a:r>
          </a:p>
        </p:txBody>
      </p:sp>
    </p:spTree>
    <p:extLst>
      <p:ext uri="{BB962C8B-B14F-4D97-AF65-F5344CB8AC3E}">
        <p14:creationId xmlns:p14="http://schemas.microsoft.com/office/powerpoint/2010/main" val="86493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ssolv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dissolv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oup 14">
            <a:extLst>
              <a:ext uri="{FF2B5EF4-FFF2-40B4-BE49-F238E27FC236}">
                <a16:creationId xmlns:a16="http://schemas.microsoft.com/office/drawing/2014/main" id="{01510C6E-C5A2-FDB6-9F35-5D39D5839CB3}"/>
              </a:ext>
            </a:extLst>
          </p:cNvPr>
          <p:cNvGrpSpPr/>
          <p:nvPr/>
        </p:nvGrpSpPr>
        <p:grpSpPr>
          <a:xfrm>
            <a:off x="152400" y="135619"/>
            <a:ext cx="8763781" cy="625702"/>
            <a:chOff x="0" y="14059"/>
            <a:chExt cx="8287335" cy="625702"/>
          </a:xfrm>
          <a:scene3d>
            <a:camera prst="orthographicFront">
              <a:rot lat="0" lon="0" rev="0"/>
            </a:camera>
            <a:lightRig rig="balanced" dir="t">
              <a:rot lat="0" lon="0" rev="8700000"/>
            </a:lightRig>
          </a:scene3d>
        </p:grpSpPr>
        <p:sp>
          <p:nvSpPr>
            <p:cNvPr id="16" name="Rounded Rectangle 15">
              <a:extLst>
                <a:ext uri="{FF2B5EF4-FFF2-40B4-BE49-F238E27FC236}">
                  <a16:creationId xmlns:a16="http://schemas.microsoft.com/office/drawing/2014/main" id="{5137960D-17A4-6802-DFA0-7C08373802F2}"/>
                </a:ext>
              </a:extLst>
            </p:cNvPr>
            <p:cNvSpPr/>
            <p:nvPr/>
          </p:nvSpPr>
          <p:spPr>
            <a:xfrm>
              <a:off x="0" y="14059"/>
              <a:ext cx="8287335" cy="625702"/>
            </a:xfrm>
            <a:prstGeom prst="roundRect">
              <a:avLst/>
            </a:prstGeom>
            <a:solidFill>
              <a:schemeClr val="accent1">
                <a:lumMod val="5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8" name="Rounded Rectangle 4">
              <a:extLst>
                <a:ext uri="{FF2B5EF4-FFF2-40B4-BE49-F238E27FC236}">
                  <a16:creationId xmlns:a16="http://schemas.microsoft.com/office/drawing/2014/main" id="{5AFFCA38-2EB6-1F1D-1030-1D792497052D}"/>
                </a:ext>
              </a:extLst>
            </p:cNvPr>
            <p:cNvSpPr txBox="1"/>
            <p:nvPr/>
          </p:nvSpPr>
          <p:spPr>
            <a:xfrm>
              <a:off x="30544" y="44603"/>
              <a:ext cx="8226247" cy="5646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mn-lt"/>
                </a:rPr>
                <a:t>COME FUNZIONA IN PRATICA UNA CLASSE DOGME?</a:t>
              </a:r>
              <a:endParaRPr lang="en-US" sz="2400" kern="1200" dirty="0">
                <a:effectLst>
                  <a:outerShdw blurRad="38100" dist="38100" dir="2700000" algn="tl">
                    <a:srgbClr val="000000">
                      <a:alpha val="43137"/>
                    </a:srgbClr>
                  </a:outerShdw>
                </a:effectLst>
                <a:latin typeface="+mn-lt"/>
              </a:endParaRPr>
            </a:p>
          </p:txBody>
        </p:sp>
      </p:grpSp>
      <p:sp>
        <p:nvSpPr>
          <p:cNvPr id="10" name="TextBox 9">
            <a:extLst>
              <a:ext uri="{FF2B5EF4-FFF2-40B4-BE49-F238E27FC236}">
                <a16:creationId xmlns:a16="http://schemas.microsoft.com/office/drawing/2014/main" id="{25FE95C8-52C7-BD4F-B65A-20653D931173}"/>
              </a:ext>
            </a:extLst>
          </p:cNvPr>
          <p:cNvSpPr txBox="1"/>
          <p:nvPr/>
        </p:nvSpPr>
        <p:spPr>
          <a:xfrm>
            <a:off x="283795" y="855163"/>
            <a:ext cx="7694196" cy="2715230"/>
          </a:xfrm>
          <a:prstGeom prst="rect">
            <a:avLst/>
          </a:prstGeom>
          <a:noFill/>
          <a:ln>
            <a:noFill/>
          </a:ln>
        </p:spPr>
        <p:txBody>
          <a:bodyPr wrap="square" rtlCol="0">
            <a:spAutoFit/>
          </a:bodyPr>
          <a:lstStyle/>
          <a:p>
            <a:pPr>
              <a:lnSpc>
                <a:spcPct val="90000"/>
              </a:lnSpc>
            </a:pPr>
            <a:r>
              <a:rPr lang="it-IT" sz="1999" b="1" dirty="0">
                <a:solidFill>
                  <a:srgbClr val="083A30"/>
                </a:solidFill>
              </a:rPr>
              <a:t>7. Alcune idee per fare pratica immediata</a:t>
            </a:r>
          </a:p>
          <a:p>
            <a:pPr>
              <a:lnSpc>
                <a:spcPct val="90000"/>
              </a:lnSpc>
            </a:pPr>
            <a:endParaRPr lang="it-IT" sz="1050" dirty="0">
              <a:solidFill>
                <a:srgbClr val="083A30"/>
              </a:solidFill>
            </a:endParaRPr>
          </a:p>
          <a:p>
            <a:pPr marL="668239" indent="-342900">
              <a:spcAft>
                <a:spcPts val="600"/>
              </a:spcAft>
              <a:buFont typeface="Arial" panose="020B0604020202020204" pitchFamily="34" charset="0"/>
              <a:buChar char="•"/>
            </a:pPr>
            <a:r>
              <a:rPr lang="it-IT" dirty="0">
                <a:solidFill>
                  <a:srgbClr val="083A30"/>
                </a:solidFill>
              </a:rPr>
              <a:t>Attività di comprensione grammaticale</a:t>
            </a:r>
          </a:p>
          <a:p>
            <a:pPr marL="668239" indent="-342900">
              <a:spcAft>
                <a:spcPts val="600"/>
              </a:spcAft>
              <a:buFont typeface="Arial" panose="020B0604020202020204" pitchFamily="34" charset="0"/>
              <a:buChar char="•"/>
            </a:pPr>
            <a:r>
              <a:rPr lang="it-IT" dirty="0">
                <a:solidFill>
                  <a:srgbClr val="083A30"/>
                </a:solidFill>
              </a:rPr>
              <a:t>Attività controllate</a:t>
            </a:r>
          </a:p>
          <a:p>
            <a:pPr marL="668239" indent="-342900">
              <a:spcAft>
                <a:spcPts val="600"/>
              </a:spcAft>
              <a:buFont typeface="Arial" panose="020B0604020202020204" pitchFamily="34" charset="0"/>
              <a:buChar char="•"/>
            </a:pPr>
            <a:r>
              <a:rPr lang="it-IT" dirty="0">
                <a:solidFill>
                  <a:srgbClr val="083A30"/>
                </a:solidFill>
              </a:rPr>
              <a:t>Attività open-</a:t>
            </a:r>
            <a:r>
              <a:rPr lang="it-IT" dirty="0" err="1">
                <a:solidFill>
                  <a:srgbClr val="083A30"/>
                </a:solidFill>
              </a:rPr>
              <a:t>ended</a:t>
            </a:r>
            <a:endParaRPr lang="it-IT" dirty="0">
              <a:solidFill>
                <a:srgbClr val="083A30"/>
              </a:solidFill>
            </a:endParaRPr>
          </a:p>
          <a:p>
            <a:pPr marL="668239" indent="-342900">
              <a:spcAft>
                <a:spcPts val="600"/>
              </a:spcAft>
              <a:buFont typeface="Arial" panose="020B0604020202020204" pitchFamily="34" charset="0"/>
              <a:buChar char="•"/>
            </a:pPr>
            <a:r>
              <a:rPr lang="it-IT" dirty="0">
                <a:solidFill>
                  <a:srgbClr val="083A30"/>
                </a:solidFill>
              </a:rPr>
              <a:t>Traduzioni</a:t>
            </a:r>
          </a:p>
          <a:p>
            <a:pPr marL="668239" indent="-342900">
              <a:spcAft>
                <a:spcPts val="600"/>
              </a:spcAft>
              <a:buFont typeface="Arial" panose="020B0604020202020204" pitchFamily="34" charset="0"/>
              <a:buChar char="•"/>
            </a:pPr>
            <a:r>
              <a:rPr lang="it-IT" dirty="0">
                <a:solidFill>
                  <a:srgbClr val="083A30"/>
                </a:solidFill>
              </a:rPr>
              <a:t>Composizioni libere scritte</a:t>
            </a:r>
          </a:p>
          <a:p>
            <a:pPr marL="668239" indent="-342900">
              <a:spcAft>
                <a:spcPts val="600"/>
              </a:spcAft>
              <a:buFont typeface="Arial" panose="020B0604020202020204" pitchFamily="34" charset="0"/>
              <a:buChar char="•"/>
            </a:pPr>
            <a:r>
              <a:rPr lang="it-IT" dirty="0">
                <a:solidFill>
                  <a:srgbClr val="083A30"/>
                </a:solidFill>
              </a:rPr>
              <a:t>Correzioni di errori</a:t>
            </a:r>
          </a:p>
          <a:p>
            <a:pPr marL="668239" indent="-342900">
              <a:spcAft>
                <a:spcPts val="600"/>
              </a:spcAft>
              <a:buFont typeface="Arial" panose="020B0604020202020204" pitchFamily="34" charset="0"/>
              <a:buChar char="•"/>
            </a:pPr>
            <a:r>
              <a:rPr lang="it-IT" dirty="0">
                <a:solidFill>
                  <a:srgbClr val="083A30"/>
                </a:solidFill>
              </a:rPr>
              <a:t>Cancellazione progressiva</a:t>
            </a:r>
          </a:p>
          <a:p>
            <a:pPr marL="668239" indent="-342900">
              <a:spcAft>
                <a:spcPts val="600"/>
              </a:spcAft>
              <a:buFont typeface="Arial" panose="020B0604020202020204" pitchFamily="34" charset="0"/>
              <a:buChar char="•"/>
            </a:pPr>
            <a:r>
              <a:rPr lang="it-IT" dirty="0">
                <a:solidFill>
                  <a:srgbClr val="083A30"/>
                </a:solidFill>
              </a:rPr>
              <a:t>Attività di </a:t>
            </a:r>
            <a:r>
              <a:rPr lang="it-IT" dirty="0" err="1">
                <a:solidFill>
                  <a:srgbClr val="083A30"/>
                </a:solidFill>
              </a:rPr>
              <a:t>gramatizzazione</a:t>
            </a:r>
            <a:r>
              <a:rPr lang="it-IT" dirty="0">
                <a:solidFill>
                  <a:srgbClr val="083A30"/>
                </a:solidFill>
              </a:rPr>
              <a:t> </a:t>
            </a:r>
          </a:p>
        </p:txBody>
      </p:sp>
      <p:sp>
        <p:nvSpPr>
          <p:cNvPr id="12" name="TextBox 11">
            <a:extLst>
              <a:ext uri="{FF2B5EF4-FFF2-40B4-BE49-F238E27FC236}">
                <a16:creationId xmlns:a16="http://schemas.microsoft.com/office/drawing/2014/main" id="{1FE3E41B-2CD0-5500-B72C-0F85FF7D6FC2}"/>
              </a:ext>
            </a:extLst>
          </p:cNvPr>
          <p:cNvSpPr txBox="1"/>
          <p:nvPr/>
        </p:nvSpPr>
        <p:spPr>
          <a:xfrm>
            <a:off x="455612" y="3655080"/>
            <a:ext cx="8238201" cy="1162178"/>
          </a:xfrm>
          <a:prstGeom prst="rect">
            <a:avLst/>
          </a:prstGeom>
          <a:noFill/>
        </p:spPr>
        <p:txBody>
          <a:bodyPr wrap="square" rtlCol="0">
            <a:spAutoFit/>
          </a:bodyPr>
          <a:lstStyle/>
          <a:p>
            <a:pPr marL="342797" indent="-342797">
              <a:lnSpc>
                <a:spcPct val="150000"/>
              </a:lnSpc>
              <a:buFont typeface="Arial" panose="020B0604020202020204" pitchFamily="34" charset="0"/>
              <a:buChar char="•"/>
            </a:pPr>
            <a:r>
              <a:rPr lang="it-IT" sz="1600" dirty="0">
                <a:solidFill>
                  <a:srgbClr val="083A30"/>
                </a:solidFill>
              </a:rPr>
              <a:t>Il contenuto delle attività (anche quelle controllate) dovrebbe avere rilevanza per gli studenti. </a:t>
            </a:r>
          </a:p>
          <a:p>
            <a:pPr marL="342797" indent="-342797">
              <a:lnSpc>
                <a:spcPct val="150000"/>
              </a:lnSpc>
              <a:buFont typeface="Arial" panose="020B0604020202020204" pitchFamily="34" charset="0"/>
              <a:buChar char="•"/>
            </a:pPr>
            <a:r>
              <a:rPr lang="it-IT" sz="1600" dirty="0">
                <a:solidFill>
                  <a:srgbClr val="083A30"/>
                </a:solidFill>
              </a:rPr>
              <a:t>Offrire varietà.</a:t>
            </a:r>
          </a:p>
          <a:p>
            <a:pPr marL="342797" indent="-342797">
              <a:lnSpc>
                <a:spcPct val="150000"/>
              </a:lnSpc>
              <a:buFont typeface="Arial" panose="020B0604020202020204" pitchFamily="34" charset="0"/>
              <a:buChar char="•"/>
            </a:pPr>
            <a:r>
              <a:rPr lang="it-IT" sz="1600" dirty="0">
                <a:solidFill>
                  <a:srgbClr val="083A30"/>
                </a:solidFill>
              </a:rPr>
              <a:t>Quando possibile, le attività dovrebbero essere personalizzate.</a:t>
            </a:r>
          </a:p>
        </p:txBody>
      </p:sp>
      <p:sp>
        <p:nvSpPr>
          <p:cNvPr id="13" name="TextBox 12">
            <a:extLst>
              <a:ext uri="{FF2B5EF4-FFF2-40B4-BE49-F238E27FC236}">
                <a16:creationId xmlns:a16="http://schemas.microsoft.com/office/drawing/2014/main" id="{3812AB35-72EE-DB5A-DC64-E12954F10964}"/>
              </a:ext>
            </a:extLst>
          </p:cNvPr>
          <p:cNvSpPr txBox="1"/>
          <p:nvPr/>
        </p:nvSpPr>
        <p:spPr>
          <a:xfrm>
            <a:off x="3575441" y="3372606"/>
            <a:ext cx="2047676" cy="369332"/>
          </a:xfrm>
          <a:prstGeom prst="rect">
            <a:avLst/>
          </a:prstGeom>
          <a:noFill/>
        </p:spPr>
        <p:txBody>
          <a:bodyPr wrap="none" rtlCol="0">
            <a:spAutoFit/>
          </a:bodyPr>
          <a:lstStyle/>
          <a:p>
            <a:pPr>
              <a:lnSpc>
                <a:spcPct val="90000"/>
              </a:lnSpc>
            </a:pPr>
            <a:r>
              <a:rPr lang="en-US" sz="2000" b="1" dirty="0" err="1">
                <a:solidFill>
                  <a:srgbClr val="C00000"/>
                </a:solidFill>
              </a:rPr>
              <a:t>Raccomandazioni</a:t>
            </a:r>
            <a:endParaRPr lang="en-US" sz="2000" b="1" dirty="0">
              <a:solidFill>
                <a:srgbClr val="C00000"/>
              </a:solidFill>
            </a:endParaRPr>
          </a:p>
        </p:txBody>
      </p:sp>
      <p:pic>
        <p:nvPicPr>
          <p:cNvPr id="20" name="Picture 2" descr="An Argument for Helping College Students Write Better Sentences - NCTE">
            <a:extLst>
              <a:ext uri="{FF2B5EF4-FFF2-40B4-BE49-F238E27FC236}">
                <a16:creationId xmlns:a16="http://schemas.microsoft.com/office/drawing/2014/main" id="{F865A60E-5005-B30E-CF52-D0B498C627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4988" y="924387"/>
            <a:ext cx="3216530" cy="19458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26D824AE-075B-FAC5-F9D7-62278BAAFAFB}"/>
              </a:ext>
            </a:extLst>
          </p:cNvPr>
          <p:cNvSpPr/>
          <p:nvPr/>
        </p:nvSpPr>
        <p:spPr>
          <a:xfrm>
            <a:off x="455612" y="3702428"/>
            <a:ext cx="8287336" cy="1099367"/>
          </a:xfrm>
          <a:prstGeom prst="rect">
            <a:avLst/>
          </a:prstGeom>
          <a:noFill/>
          <a:ln w="25400">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99"/>
          </a:p>
        </p:txBody>
      </p:sp>
    </p:spTree>
    <p:extLst>
      <p:ext uri="{BB962C8B-B14F-4D97-AF65-F5344CB8AC3E}">
        <p14:creationId xmlns:p14="http://schemas.microsoft.com/office/powerpoint/2010/main" val="9424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dissolve">
                                      <p:cBhvr>
                                        <p:cTn id="18" dur="500"/>
                                        <p:tgtEl>
                                          <p:spTgt spid="10">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dissolve">
                                      <p:cBhvr>
                                        <p:cTn id="21" dur="500"/>
                                        <p:tgtEl>
                                          <p:spTgt spid="10">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dissolve">
                                      <p:cBhvr>
                                        <p:cTn id="24" dur="500"/>
                                        <p:tgtEl>
                                          <p:spTgt spid="10">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dissolve">
                                      <p:cBhvr>
                                        <p:cTn id="27" dur="500"/>
                                        <p:tgtEl>
                                          <p:spTgt spid="10">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animEffect transition="in" filter="dissolve">
                                      <p:cBhvr>
                                        <p:cTn id="30" dur="500"/>
                                        <p:tgtEl>
                                          <p:spTgt spid="10">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animEffect transition="in" filter="dissolve">
                                      <p:cBhvr>
                                        <p:cTn id="33" dur="500"/>
                                        <p:tgtEl>
                                          <p:spTgt spid="10">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oup 14">
            <a:extLst>
              <a:ext uri="{FF2B5EF4-FFF2-40B4-BE49-F238E27FC236}">
                <a16:creationId xmlns:a16="http://schemas.microsoft.com/office/drawing/2014/main" id="{01510C6E-C5A2-FDB6-9F35-5D39D5839CB3}"/>
              </a:ext>
            </a:extLst>
          </p:cNvPr>
          <p:cNvGrpSpPr/>
          <p:nvPr/>
        </p:nvGrpSpPr>
        <p:grpSpPr>
          <a:xfrm>
            <a:off x="152400" y="135619"/>
            <a:ext cx="8763781" cy="625702"/>
            <a:chOff x="0" y="14059"/>
            <a:chExt cx="8287335" cy="625702"/>
          </a:xfrm>
          <a:scene3d>
            <a:camera prst="orthographicFront">
              <a:rot lat="0" lon="0" rev="0"/>
            </a:camera>
            <a:lightRig rig="balanced" dir="t">
              <a:rot lat="0" lon="0" rev="8700000"/>
            </a:lightRig>
          </a:scene3d>
        </p:grpSpPr>
        <p:sp>
          <p:nvSpPr>
            <p:cNvPr id="16" name="Rounded Rectangle 15">
              <a:extLst>
                <a:ext uri="{FF2B5EF4-FFF2-40B4-BE49-F238E27FC236}">
                  <a16:creationId xmlns:a16="http://schemas.microsoft.com/office/drawing/2014/main" id="{5137960D-17A4-6802-DFA0-7C08373802F2}"/>
                </a:ext>
              </a:extLst>
            </p:cNvPr>
            <p:cNvSpPr/>
            <p:nvPr/>
          </p:nvSpPr>
          <p:spPr>
            <a:xfrm>
              <a:off x="0" y="14059"/>
              <a:ext cx="8287335" cy="625702"/>
            </a:xfrm>
            <a:prstGeom prst="roundRect">
              <a:avLst/>
            </a:prstGeom>
            <a:solidFill>
              <a:schemeClr val="accent1">
                <a:lumMod val="5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8" name="Rounded Rectangle 4">
              <a:extLst>
                <a:ext uri="{FF2B5EF4-FFF2-40B4-BE49-F238E27FC236}">
                  <a16:creationId xmlns:a16="http://schemas.microsoft.com/office/drawing/2014/main" id="{5AFFCA38-2EB6-1F1D-1030-1D792497052D}"/>
                </a:ext>
              </a:extLst>
            </p:cNvPr>
            <p:cNvSpPr txBox="1"/>
            <p:nvPr/>
          </p:nvSpPr>
          <p:spPr>
            <a:xfrm>
              <a:off x="30544" y="44603"/>
              <a:ext cx="8226247" cy="5646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mn-lt"/>
                </a:rPr>
                <a:t>COME FUNZIONA IN PRATICA UNA CLASSE DOGME?</a:t>
              </a:r>
              <a:endParaRPr lang="en-US" sz="2400" kern="1200" dirty="0">
                <a:effectLst>
                  <a:outerShdw blurRad="38100" dist="38100" dir="2700000" algn="tl">
                    <a:srgbClr val="000000">
                      <a:alpha val="43137"/>
                    </a:srgbClr>
                  </a:outerShdw>
                </a:effectLst>
                <a:latin typeface="+mn-lt"/>
              </a:endParaRPr>
            </a:p>
          </p:txBody>
        </p:sp>
      </p:grpSp>
      <p:sp>
        <p:nvSpPr>
          <p:cNvPr id="6" name="TextBox 5">
            <a:extLst>
              <a:ext uri="{FF2B5EF4-FFF2-40B4-BE49-F238E27FC236}">
                <a16:creationId xmlns:a16="http://schemas.microsoft.com/office/drawing/2014/main" id="{66C6C4BD-11A8-B5B4-7A3B-03B70CB99FD7}"/>
              </a:ext>
            </a:extLst>
          </p:cNvPr>
          <p:cNvSpPr txBox="1"/>
          <p:nvPr/>
        </p:nvSpPr>
        <p:spPr>
          <a:xfrm>
            <a:off x="282378" y="830544"/>
            <a:ext cx="7694196" cy="3662285"/>
          </a:xfrm>
          <a:prstGeom prst="rect">
            <a:avLst/>
          </a:prstGeom>
          <a:noFill/>
          <a:ln>
            <a:noFill/>
          </a:ln>
        </p:spPr>
        <p:txBody>
          <a:bodyPr wrap="square" rtlCol="0">
            <a:spAutoFit/>
          </a:bodyPr>
          <a:lstStyle/>
          <a:p>
            <a:pPr>
              <a:lnSpc>
                <a:spcPct val="90000"/>
              </a:lnSpc>
            </a:pPr>
            <a:r>
              <a:rPr lang="it-IT" sz="1999" b="1" dirty="0">
                <a:solidFill>
                  <a:srgbClr val="083A30"/>
                </a:solidFill>
              </a:rPr>
              <a:t>8. Attività di Follow-up (in classe e/o a casa)</a:t>
            </a:r>
          </a:p>
          <a:p>
            <a:pPr>
              <a:lnSpc>
                <a:spcPct val="90000"/>
              </a:lnSpc>
            </a:pPr>
            <a:endParaRPr lang="it-IT" sz="1200" b="1" dirty="0">
              <a:solidFill>
                <a:srgbClr val="083A30"/>
              </a:solidFill>
            </a:endParaRPr>
          </a:p>
          <a:p>
            <a:pPr marL="342900" indent="-342900">
              <a:buFont typeface="Arial" panose="020B0604020202020204" pitchFamily="34" charset="0"/>
              <a:buChar char="•"/>
            </a:pPr>
            <a:r>
              <a:rPr lang="it-IT" sz="1400" dirty="0">
                <a:solidFill>
                  <a:srgbClr val="083A30"/>
                </a:solidFill>
              </a:rPr>
              <a:t>Ripetizione del task iniziale</a:t>
            </a:r>
          </a:p>
          <a:p>
            <a:pPr marL="342900" indent="-342900">
              <a:buFont typeface="Arial" panose="020B0604020202020204" pitchFamily="34" charset="0"/>
              <a:buChar char="•"/>
            </a:pPr>
            <a:r>
              <a:rPr lang="it-IT" sz="1400" dirty="0">
                <a:solidFill>
                  <a:srgbClr val="083A30"/>
                </a:solidFill>
              </a:rPr>
              <a:t>Ricostruire le storie sentite durante il task</a:t>
            </a:r>
          </a:p>
          <a:p>
            <a:pPr marL="342900" indent="-342900">
              <a:buFont typeface="Arial" panose="020B0604020202020204" pitchFamily="34" charset="0"/>
              <a:buChar char="•"/>
            </a:pPr>
            <a:r>
              <a:rPr lang="it-IT" sz="1400" dirty="0">
                <a:solidFill>
                  <a:srgbClr val="083A30"/>
                </a:solidFill>
              </a:rPr>
              <a:t>Cercare e presentare esempi reali della lingua emersa</a:t>
            </a:r>
          </a:p>
          <a:p>
            <a:pPr marL="342900" indent="-342900">
              <a:buFont typeface="Arial" panose="020B0604020202020204" pitchFamily="34" charset="0"/>
              <a:buChar char="•"/>
            </a:pPr>
            <a:r>
              <a:rPr lang="it-IT" sz="1400" dirty="0">
                <a:solidFill>
                  <a:srgbClr val="083A30"/>
                </a:solidFill>
              </a:rPr>
              <a:t>Creazione di dialoghi/testi/video sul contenuto del task</a:t>
            </a:r>
          </a:p>
          <a:p>
            <a:pPr marL="342900" indent="-342900">
              <a:buFont typeface="Arial" panose="020B0604020202020204" pitchFamily="34" charset="0"/>
              <a:buChar char="•"/>
            </a:pPr>
            <a:r>
              <a:rPr lang="it-IT" sz="1400" dirty="0">
                <a:solidFill>
                  <a:srgbClr val="083A30"/>
                </a:solidFill>
              </a:rPr>
              <a:t>Presentazioni</a:t>
            </a:r>
          </a:p>
          <a:p>
            <a:pPr marL="342900" indent="-342900">
              <a:buFont typeface="Arial" panose="020B0604020202020204" pitchFamily="34" charset="0"/>
              <a:buChar char="•"/>
            </a:pPr>
            <a:r>
              <a:rPr lang="it-IT" sz="1400" dirty="0">
                <a:solidFill>
                  <a:srgbClr val="083A30"/>
                </a:solidFill>
              </a:rPr>
              <a:t>Blog</a:t>
            </a:r>
          </a:p>
          <a:p>
            <a:pPr marL="342900" indent="-342900">
              <a:buFont typeface="Arial" panose="020B0604020202020204" pitchFamily="34" charset="0"/>
              <a:buChar char="•"/>
            </a:pPr>
            <a:r>
              <a:rPr lang="it-IT" sz="1400" dirty="0">
                <a:solidFill>
                  <a:srgbClr val="083A30"/>
                </a:solidFill>
              </a:rPr>
              <a:t>Forum</a:t>
            </a:r>
          </a:p>
          <a:p>
            <a:pPr marL="342900" indent="-342900">
              <a:buFont typeface="Arial" panose="020B0604020202020204" pitchFamily="34" charset="0"/>
              <a:buChar char="•"/>
            </a:pPr>
            <a:r>
              <a:rPr lang="it-IT" sz="1400" dirty="0">
                <a:solidFill>
                  <a:srgbClr val="083A30"/>
                </a:solidFill>
              </a:rPr>
              <a:t>Interviste</a:t>
            </a:r>
          </a:p>
          <a:p>
            <a:pPr marL="342900" indent="-342900">
              <a:buFont typeface="Arial" panose="020B0604020202020204" pitchFamily="34" charset="0"/>
              <a:buChar char="•"/>
            </a:pPr>
            <a:r>
              <a:rPr lang="it-IT" sz="1400" dirty="0" err="1">
                <a:solidFill>
                  <a:srgbClr val="083A30"/>
                </a:solidFill>
              </a:rPr>
              <a:t>Webquests</a:t>
            </a:r>
            <a:endParaRPr lang="it-IT" sz="1400" dirty="0">
              <a:solidFill>
                <a:srgbClr val="083A30"/>
              </a:solidFill>
            </a:endParaRPr>
          </a:p>
          <a:p>
            <a:pPr marL="342900" indent="-342900">
              <a:buFont typeface="Arial" panose="020B0604020202020204" pitchFamily="34" charset="0"/>
              <a:buChar char="•"/>
            </a:pPr>
            <a:r>
              <a:rPr lang="it-IT" sz="1400" dirty="0">
                <a:solidFill>
                  <a:srgbClr val="083A30"/>
                </a:solidFill>
              </a:rPr>
              <a:t>Cerca qualcuno che…</a:t>
            </a:r>
          </a:p>
          <a:p>
            <a:pPr marL="342900" indent="-342900">
              <a:buFont typeface="Arial" panose="020B0604020202020204" pitchFamily="34" charset="0"/>
              <a:buChar char="•"/>
            </a:pPr>
            <a:r>
              <a:rPr lang="it-IT" sz="1400" dirty="0">
                <a:solidFill>
                  <a:srgbClr val="083A30"/>
                </a:solidFill>
              </a:rPr>
              <a:t>Cercare testi/video autentici per la classe</a:t>
            </a:r>
          </a:p>
          <a:p>
            <a:pPr marL="342900" indent="-342900">
              <a:buFont typeface="Arial" panose="020B0604020202020204" pitchFamily="34" charset="0"/>
              <a:buChar char="•"/>
            </a:pPr>
            <a:r>
              <a:rPr lang="it-IT" sz="1400" dirty="0">
                <a:solidFill>
                  <a:srgbClr val="083A30"/>
                </a:solidFill>
              </a:rPr>
              <a:t>Sondaggi</a:t>
            </a:r>
          </a:p>
          <a:p>
            <a:pPr marL="342900" indent="-342900">
              <a:buFont typeface="Arial" panose="020B0604020202020204" pitchFamily="34" charset="0"/>
              <a:buChar char="•"/>
            </a:pPr>
            <a:r>
              <a:rPr lang="it-IT" sz="1400" dirty="0">
                <a:solidFill>
                  <a:srgbClr val="083A30"/>
                </a:solidFill>
              </a:rPr>
              <a:t>Condivisione di fotografie personali</a:t>
            </a:r>
          </a:p>
          <a:p>
            <a:pPr marL="342900" indent="-342900">
              <a:buFont typeface="Arial" panose="020B0604020202020204" pitchFamily="34" charset="0"/>
              <a:buChar char="•"/>
            </a:pPr>
            <a:r>
              <a:rPr lang="it-IT" sz="1400" dirty="0">
                <a:solidFill>
                  <a:srgbClr val="083A30"/>
                </a:solidFill>
              </a:rPr>
              <a:t>Indovina se…</a:t>
            </a:r>
          </a:p>
        </p:txBody>
      </p:sp>
      <p:sp>
        <p:nvSpPr>
          <p:cNvPr id="11" name="TextBox 10">
            <a:extLst>
              <a:ext uri="{FF2B5EF4-FFF2-40B4-BE49-F238E27FC236}">
                <a16:creationId xmlns:a16="http://schemas.microsoft.com/office/drawing/2014/main" id="{972E4A06-0394-6C87-3F7C-2A631575B26E}"/>
              </a:ext>
            </a:extLst>
          </p:cNvPr>
          <p:cNvSpPr txBox="1"/>
          <p:nvPr/>
        </p:nvSpPr>
        <p:spPr>
          <a:xfrm>
            <a:off x="-34907" y="4452162"/>
            <a:ext cx="9241660" cy="341632"/>
          </a:xfrm>
          <a:prstGeom prst="rect">
            <a:avLst/>
          </a:prstGeom>
          <a:noFill/>
        </p:spPr>
        <p:txBody>
          <a:bodyPr wrap="square" rtlCol="0">
            <a:spAutoFit/>
          </a:bodyPr>
          <a:lstStyle/>
          <a:p>
            <a:pPr>
              <a:lnSpc>
                <a:spcPct val="90000"/>
              </a:lnSpc>
            </a:pPr>
            <a:r>
              <a:rPr lang="it-IT" sz="1800" b="1" u="sng" dirty="0">
                <a:solidFill>
                  <a:srgbClr val="FF0000"/>
                </a:solidFill>
              </a:rPr>
              <a:t>In questo step è importante stimolare la creatività degli studenti con ogni strumento disponibile</a:t>
            </a:r>
          </a:p>
        </p:txBody>
      </p:sp>
      <p:pic>
        <p:nvPicPr>
          <p:cNvPr id="14" name="Picture 2" descr="On creativity, education, stress and thoughts - Marbella International  University Centre">
            <a:extLst>
              <a:ext uri="{FF2B5EF4-FFF2-40B4-BE49-F238E27FC236}">
                <a16:creationId xmlns:a16="http://schemas.microsoft.com/office/drawing/2014/main" id="{910950DB-DF30-E2CE-1E99-6615239383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7048" y="921206"/>
            <a:ext cx="3623157" cy="20410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41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dissolve">
                                      <p:cBhvr>
                                        <p:cTn id="20" dur="500"/>
                                        <p:tgtEl>
                                          <p:spTgt spid="6">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dissolve">
                                      <p:cBhvr>
                                        <p:cTn id="23" dur="500"/>
                                        <p:tgtEl>
                                          <p:spTgt spid="6">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dissolve">
                                      <p:cBhvr>
                                        <p:cTn id="26" dur="500"/>
                                        <p:tgtEl>
                                          <p:spTgt spid="6">
                                            <p:txEl>
                                              <p:pRg st="6" end="6"/>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dissolve">
                                      <p:cBhvr>
                                        <p:cTn id="29" dur="500"/>
                                        <p:tgtEl>
                                          <p:spTgt spid="6">
                                            <p:txEl>
                                              <p:pRg st="7" end="7"/>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dissolve">
                                      <p:cBhvr>
                                        <p:cTn id="32" dur="500"/>
                                        <p:tgtEl>
                                          <p:spTgt spid="6">
                                            <p:txEl>
                                              <p:pRg st="8" end="8"/>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dissolve">
                                      <p:cBhvr>
                                        <p:cTn id="35" dur="500"/>
                                        <p:tgtEl>
                                          <p:spTgt spid="6">
                                            <p:txEl>
                                              <p:pRg st="9" end="9"/>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6">
                                            <p:txEl>
                                              <p:pRg st="10" end="10"/>
                                            </p:txEl>
                                          </p:spTgt>
                                        </p:tgtEl>
                                        <p:attrNameLst>
                                          <p:attrName>style.visibility</p:attrName>
                                        </p:attrNameLst>
                                      </p:cBhvr>
                                      <p:to>
                                        <p:strVal val="visible"/>
                                      </p:to>
                                    </p:set>
                                    <p:animEffect transition="in" filter="dissolve">
                                      <p:cBhvr>
                                        <p:cTn id="38" dur="500"/>
                                        <p:tgtEl>
                                          <p:spTgt spid="6">
                                            <p:txEl>
                                              <p:pRg st="10" end="10"/>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animEffect transition="in" filter="dissolve">
                                      <p:cBhvr>
                                        <p:cTn id="41" dur="500"/>
                                        <p:tgtEl>
                                          <p:spTgt spid="6">
                                            <p:txEl>
                                              <p:pRg st="11" end="11"/>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6">
                                            <p:txEl>
                                              <p:pRg st="12" end="12"/>
                                            </p:txEl>
                                          </p:spTgt>
                                        </p:tgtEl>
                                        <p:attrNameLst>
                                          <p:attrName>style.visibility</p:attrName>
                                        </p:attrNameLst>
                                      </p:cBhvr>
                                      <p:to>
                                        <p:strVal val="visible"/>
                                      </p:to>
                                    </p:set>
                                    <p:animEffect transition="in" filter="dissolve">
                                      <p:cBhvr>
                                        <p:cTn id="44" dur="500"/>
                                        <p:tgtEl>
                                          <p:spTgt spid="6">
                                            <p:txEl>
                                              <p:pRg st="12" end="12"/>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animEffect transition="in" filter="dissolve">
                                      <p:cBhvr>
                                        <p:cTn id="47" dur="500"/>
                                        <p:tgtEl>
                                          <p:spTgt spid="6">
                                            <p:txEl>
                                              <p:pRg st="13" end="13"/>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6">
                                            <p:txEl>
                                              <p:pRg st="14" end="14"/>
                                            </p:txEl>
                                          </p:spTgt>
                                        </p:tgtEl>
                                        <p:attrNameLst>
                                          <p:attrName>style.visibility</p:attrName>
                                        </p:attrNameLst>
                                      </p:cBhvr>
                                      <p:to>
                                        <p:strVal val="visible"/>
                                      </p:to>
                                    </p:set>
                                    <p:animEffect transition="in" filter="dissolve">
                                      <p:cBhvr>
                                        <p:cTn id="50" dur="500"/>
                                        <p:tgtEl>
                                          <p:spTgt spid="6">
                                            <p:txEl>
                                              <p:pRg st="14" end="14"/>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6">
                                            <p:txEl>
                                              <p:pRg st="15" end="15"/>
                                            </p:txEl>
                                          </p:spTgt>
                                        </p:tgtEl>
                                        <p:attrNameLst>
                                          <p:attrName>style.visibility</p:attrName>
                                        </p:attrNameLst>
                                      </p:cBhvr>
                                      <p:to>
                                        <p:strVal val="visible"/>
                                      </p:to>
                                    </p:set>
                                    <p:animEffect transition="in" filter="dissolve">
                                      <p:cBhvr>
                                        <p:cTn id="53" dur="500"/>
                                        <p:tgtEl>
                                          <p:spTgt spid="6">
                                            <p:txEl>
                                              <p:pRg st="15" end="1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dissolv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pSp>
        <p:nvGrpSpPr>
          <p:cNvPr id="6" name="Group 5">
            <a:extLst>
              <a:ext uri="{FF2B5EF4-FFF2-40B4-BE49-F238E27FC236}">
                <a16:creationId xmlns:a16="http://schemas.microsoft.com/office/drawing/2014/main" id="{C4881546-300E-3B42-EC1D-A4D4DAC0142B}"/>
              </a:ext>
            </a:extLst>
          </p:cNvPr>
          <p:cNvGrpSpPr/>
          <p:nvPr/>
        </p:nvGrpSpPr>
        <p:grpSpPr>
          <a:xfrm>
            <a:off x="166031" y="75103"/>
            <a:ext cx="8810329" cy="631800"/>
            <a:chOff x="0" y="3980"/>
            <a:chExt cx="11240812" cy="631800"/>
          </a:xfrm>
          <a:solidFill>
            <a:schemeClr val="accent1">
              <a:lumMod val="50000"/>
            </a:schemeClr>
          </a:solidFill>
          <a:scene3d>
            <a:camera prst="orthographicFront">
              <a:rot lat="0" lon="0" rev="0"/>
            </a:camera>
            <a:lightRig rig="balanced" dir="t">
              <a:rot lat="0" lon="0" rev="8700000"/>
            </a:lightRig>
          </a:scene3d>
        </p:grpSpPr>
        <p:sp>
          <p:nvSpPr>
            <p:cNvPr id="10" name="Rectangle: Rounded Corners 4">
              <a:extLst>
                <a:ext uri="{FF2B5EF4-FFF2-40B4-BE49-F238E27FC236}">
                  <a16:creationId xmlns:a16="http://schemas.microsoft.com/office/drawing/2014/main" id="{E8829670-7883-CAF5-F739-E7CACD1077C5}"/>
                </a:ext>
              </a:extLst>
            </p:cNvPr>
            <p:cNvSpPr/>
            <p:nvPr/>
          </p:nvSpPr>
          <p:spPr>
            <a:xfrm>
              <a:off x="0" y="3980"/>
              <a:ext cx="11214326" cy="6318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AC6907BE-B0CD-FB2B-1E9A-9734111FB026}"/>
                </a:ext>
              </a:extLst>
            </p:cNvPr>
            <p:cNvSpPr txBox="1"/>
            <p:nvPr/>
          </p:nvSpPr>
          <p:spPr>
            <a:xfrm>
              <a:off x="88170" y="50169"/>
              <a:ext cx="11152642" cy="57011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800" b="1" dirty="0">
                  <a:effectLst>
                    <a:outerShdw blurRad="38100" dist="38100" dir="2700000" algn="tl">
                      <a:srgbClr val="000000">
                        <a:alpha val="43137"/>
                      </a:srgbClr>
                    </a:outerShdw>
                  </a:effectLst>
                </a:rPr>
                <a:t>ALCUNI STRUMENTI DIGITALI</a:t>
              </a:r>
            </a:p>
          </p:txBody>
        </p:sp>
      </p:grpSp>
      <p:sp>
        <p:nvSpPr>
          <p:cNvPr id="13" name="TextBox 12">
            <a:extLst>
              <a:ext uri="{FF2B5EF4-FFF2-40B4-BE49-F238E27FC236}">
                <a16:creationId xmlns:a16="http://schemas.microsoft.com/office/drawing/2014/main" id="{7E1814D8-F997-73DF-FFD8-4E81BA2398F4}"/>
              </a:ext>
            </a:extLst>
          </p:cNvPr>
          <p:cNvSpPr txBox="1"/>
          <p:nvPr/>
        </p:nvSpPr>
        <p:spPr>
          <a:xfrm>
            <a:off x="292068" y="590973"/>
            <a:ext cx="8616796" cy="4293483"/>
          </a:xfrm>
          <a:prstGeom prst="rect">
            <a:avLst/>
          </a:prstGeom>
          <a:noFill/>
        </p:spPr>
        <p:txBody>
          <a:bodyPr wrap="square" rtlCol="0">
            <a:spAutoFit/>
          </a:bodyPr>
          <a:lstStyle/>
          <a:p>
            <a:endParaRPr lang="en-GB" sz="1050" dirty="0">
              <a:solidFill>
                <a:srgbClr val="083A30"/>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a:solidFill>
                  <a:srgbClr val="083A30"/>
                </a:solidFill>
                <a:effectLst>
                  <a:outerShdw blurRad="50800" dist="38100" dir="2700000" algn="tl" rotWithShape="0">
                    <a:prstClr val="black">
                      <a:alpha val="10000"/>
                    </a:prstClr>
                  </a:outerShdw>
                </a:effectLst>
              </a:rPr>
              <a:t>Blogs </a:t>
            </a:r>
            <a:r>
              <a:rPr lang="en-GB" sz="1050" dirty="0">
                <a:solidFill>
                  <a:schemeClr val="accent1">
                    <a:lumMod val="75000"/>
                  </a:schemeClr>
                </a:solidFill>
                <a:effectLst>
                  <a:outerShdw blurRad="50800" dist="38100" dir="2700000" algn="tl" rotWithShape="0">
                    <a:prstClr val="black">
                      <a:alpha val="10000"/>
                    </a:prstClr>
                  </a:outerShdw>
                </a:effectLst>
                <a:hlinkClick r:id="rId10">
                  <a:extLst>
                    <a:ext uri="{A12FA001-AC4F-418D-AE19-62706E023703}">
                      <ahyp:hlinkClr xmlns:ahyp="http://schemas.microsoft.com/office/drawing/2018/hyperlinkcolor" val="tx"/>
                    </a:ext>
                  </a:extLst>
                </a:hlinkClick>
              </a:rPr>
              <a:t>Blogger</a:t>
            </a: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endParaRPr lang="en-GB" sz="1050" dirty="0">
              <a:solidFill>
                <a:srgbClr val="083A30"/>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err="1">
                <a:solidFill>
                  <a:srgbClr val="083A30"/>
                </a:solidFill>
                <a:effectLst>
                  <a:outerShdw blurRad="50800" dist="38100" dir="2700000" algn="tl" rotWithShape="0">
                    <a:prstClr val="black">
                      <a:alpha val="10000"/>
                    </a:prstClr>
                  </a:outerShdw>
                </a:effectLst>
              </a:rPr>
              <a:t>Creazione</a:t>
            </a:r>
            <a:r>
              <a:rPr lang="en-GB" sz="1050" b="1" dirty="0">
                <a:solidFill>
                  <a:srgbClr val="083A30"/>
                </a:solidFill>
                <a:effectLst>
                  <a:outerShdw blurRad="50800" dist="38100" dir="2700000" algn="tl" rotWithShape="0">
                    <a:prstClr val="black">
                      <a:alpha val="10000"/>
                    </a:prstClr>
                  </a:outerShdw>
                </a:effectLst>
              </a:rPr>
              <a:t> </a:t>
            </a:r>
            <a:r>
              <a:rPr lang="en-GB" sz="1050" b="1" dirty="0" err="1">
                <a:solidFill>
                  <a:srgbClr val="083A30"/>
                </a:solidFill>
                <a:effectLst>
                  <a:outerShdw blurRad="50800" dist="38100" dir="2700000" algn="tl" rotWithShape="0">
                    <a:prstClr val="black">
                      <a:alpha val="10000"/>
                    </a:prstClr>
                  </a:outerShdw>
                </a:effectLst>
              </a:rPr>
              <a:t>fumetti</a:t>
            </a:r>
            <a:r>
              <a:rPr lang="en-GB" sz="1050" b="1" dirty="0">
                <a:solidFill>
                  <a:srgbClr val="083A30"/>
                </a:solidFill>
                <a:effectLst>
                  <a:outerShdw blurRad="50800" dist="38100" dir="2700000" algn="tl" rotWithShape="0">
                    <a:prstClr val="black">
                      <a:alpha val="10000"/>
                    </a:prstClr>
                  </a:outerShdw>
                </a:effectLst>
              </a:rPr>
              <a:t> </a:t>
            </a:r>
            <a:r>
              <a:rPr lang="en-GB" sz="1050" dirty="0">
                <a:solidFill>
                  <a:schemeClr val="accent1">
                    <a:lumMod val="75000"/>
                  </a:schemeClr>
                </a:solidFill>
                <a:effectLst>
                  <a:outerShdw blurRad="50800" dist="38100" dir="2700000" algn="tl" rotWithShape="0">
                    <a:prstClr val="black">
                      <a:alpha val="10000"/>
                    </a:prstClr>
                  </a:outerShdw>
                </a:effectLst>
                <a:hlinkClick r:id="rId11">
                  <a:extLst>
                    <a:ext uri="{A12FA001-AC4F-418D-AE19-62706E023703}">
                      <ahyp:hlinkClr xmlns:ahyp="http://schemas.microsoft.com/office/drawing/2018/hyperlinkcolor" val="tx"/>
                    </a:ext>
                  </a:extLst>
                </a:hlinkClick>
              </a:rPr>
              <a:t>Pixton</a:t>
            </a: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a:solidFill>
                  <a:srgbClr val="083A30"/>
                </a:solidFill>
                <a:effectLst>
                  <a:outerShdw blurRad="50800" dist="38100" dir="2700000" algn="tl" rotWithShape="0">
                    <a:prstClr val="black">
                      <a:alpha val="10000"/>
                    </a:prstClr>
                  </a:outerShdw>
                </a:effectLst>
              </a:rPr>
              <a:t>Guest Maps </a:t>
            </a:r>
            <a:r>
              <a:rPr lang="en-GB" sz="1050" dirty="0">
                <a:solidFill>
                  <a:schemeClr val="accent1">
                    <a:lumMod val="75000"/>
                  </a:schemeClr>
                </a:solidFill>
                <a:effectLst>
                  <a:outerShdw blurRad="50800" dist="38100" dir="2700000" algn="tl" rotWithShape="0">
                    <a:prstClr val="black">
                      <a:alpha val="10000"/>
                    </a:prstClr>
                  </a:outerShdw>
                </a:effectLst>
                <a:hlinkClick r:id="rId12">
                  <a:extLst>
                    <a:ext uri="{A12FA001-AC4F-418D-AE19-62706E023703}">
                      <ahyp:hlinkClr xmlns:ahyp="http://schemas.microsoft.com/office/drawing/2018/hyperlinkcolor" val="tx"/>
                    </a:ext>
                  </a:extLst>
                </a:hlinkClick>
              </a:rPr>
              <a:t>Padlet</a:t>
            </a: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endParaRPr lang="en-GB" sz="1050" b="1" dirty="0">
              <a:solidFill>
                <a:srgbClr val="083A30"/>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err="1">
                <a:solidFill>
                  <a:srgbClr val="083A30"/>
                </a:solidFill>
                <a:effectLst>
                  <a:outerShdw blurRad="50800" dist="38100" dir="2700000" algn="tl" rotWithShape="0">
                    <a:prstClr val="black">
                      <a:alpha val="10000"/>
                    </a:prstClr>
                  </a:outerShdw>
                </a:effectLst>
              </a:rPr>
              <a:t>Mindmaps</a:t>
            </a:r>
            <a:r>
              <a:rPr lang="en-GB" sz="1050" b="1" dirty="0">
                <a:solidFill>
                  <a:srgbClr val="083A30"/>
                </a:solidFill>
                <a:effectLst>
                  <a:outerShdw blurRad="50800" dist="38100" dir="2700000" algn="tl" rotWithShape="0">
                    <a:prstClr val="black">
                      <a:alpha val="10000"/>
                    </a:prstClr>
                  </a:outerShdw>
                </a:effectLst>
              </a:rPr>
              <a:t>  </a:t>
            </a:r>
            <a:r>
              <a:rPr lang="en-GB" sz="1050" dirty="0">
                <a:solidFill>
                  <a:schemeClr val="accent1">
                    <a:lumMod val="75000"/>
                  </a:schemeClr>
                </a:solidFill>
                <a:effectLst>
                  <a:outerShdw blurRad="50800" dist="38100" dir="2700000" algn="tl" rotWithShape="0">
                    <a:prstClr val="black">
                      <a:alpha val="10000"/>
                    </a:prstClr>
                  </a:outerShdw>
                </a:effectLst>
                <a:hlinkClick r:id="rId13">
                  <a:extLst>
                    <a:ext uri="{A12FA001-AC4F-418D-AE19-62706E023703}">
                      <ahyp:hlinkClr xmlns:ahyp="http://schemas.microsoft.com/office/drawing/2018/hyperlinkcolor" val="tx"/>
                    </a:ext>
                  </a:extLst>
                </a:hlinkClick>
              </a:rPr>
              <a:t>Mindmeister</a:t>
            </a: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a:solidFill>
                  <a:srgbClr val="083A30"/>
                </a:solidFill>
                <a:effectLst>
                  <a:outerShdw blurRad="50800" dist="38100" dir="2700000" algn="tl" rotWithShape="0">
                    <a:prstClr val="black">
                      <a:alpha val="10000"/>
                    </a:prstClr>
                  </a:outerShdw>
                </a:effectLst>
              </a:rPr>
              <a:t>Siti per </a:t>
            </a:r>
            <a:r>
              <a:rPr lang="en-GB" sz="1050" b="1" dirty="0" err="1">
                <a:solidFill>
                  <a:srgbClr val="083A30"/>
                </a:solidFill>
                <a:effectLst>
                  <a:outerShdw blurRad="50800" dist="38100" dir="2700000" algn="tl" rotWithShape="0">
                    <a:prstClr val="black">
                      <a:alpha val="10000"/>
                    </a:prstClr>
                  </a:outerShdw>
                </a:effectLst>
              </a:rPr>
              <a:t>socializzare</a:t>
            </a:r>
            <a:r>
              <a:rPr lang="en-GB" sz="1050" b="1" dirty="0">
                <a:solidFill>
                  <a:srgbClr val="083A30"/>
                </a:solidFill>
                <a:effectLst>
                  <a:outerShdw blurRad="50800" dist="38100" dir="2700000" algn="tl" rotWithShape="0">
                    <a:prstClr val="black">
                      <a:alpha val="10000"/>
                    </a:prstClr>
                  </a:outerShdw>
                </a:effectLst>
              </a:rPr>
              <a:t> online (mingling) </a:t>
            </a:r>
            <a:r>
              <a:rPr lang="en-GB" sz="1050" dirty="0">
                <a:solidFill>
                  <a:schemeClr val="accent1">
                    <a:lumMod val="75000"/>
                  </a:schemeClr>
                </a:solidFill>
                <a:effectLst>
                  <a:outerShdw blurRad="50800" dist="38100" dir="2700000" algn="tl" rotWithShape="0">
                    <a:prstClr val="black">
                      <a:alpha val="10000"/>
                    </a:prstClr>
                  </a:outerShdw>
                </a:effectLst>
                <a:hlinkClick r:id="rId14">
                  <a:extLst>
                    <a:ext uri="{A12FA001-AC4F-418D-AE19-62706E023703}">
                      <ahyp:hlinkClr xmlns:ahyp="http://schemas.microsoft.com/office/drawing/2018/hyperlinkcolor" val="tx"/>
                    </a:ext>
                  </a:extLst>
                </a:hlinkClick>
              </a:rPr>
              <a:t>Wonder</a:t>
            </a: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a:solidFill>
                  <a:srgbClr val="083A30"/>
                </a:solidFill>
                <a:effectLst>
                  <a:outerShdw blurRad="50800" dist="38100" dir="2700000" algn="tl" rotWithShape="0">
                    <a:prstClr val="black">
                      <a:alpha val="10000"/>
                    </a:prstClr>
                  </a:outerShdw>
                </a:effectLst>
              </a:rPr>
              <a:t>Siti per </a:t>
            </a:r>
            <a:r>
              <a:rPr lang="en-GB" sz="1050" b="1" dirty="0" err="1">
                <a:solidFill>
                  <a:srgbClr val="083A30"/>
                </a:solidFill>
                <a:effectLst>
                  <a:outerShdw blurRad="50800" dist="38100" dir="2700000" algn="tl" rotWithShape="0">
                    <a:prstClr val="black">
                      <a:alpha val="10000"/>
                    </a:prstClr>
                  </a:outerShdw>
                </a:effectLst>
              </a:rPr>
              <a:t>creare</a:t>
            </a:r>
            <a:r>
              <a:rPr lang="en-GB" sz="1050" b="1" dirty="0">
                <a:solidFill>
                  <a:srgbClr val="083A30"/>
                </a:solidFill>
                <a:effectLst>
                  <a:outerShdw blurRad="50800" dist="38100" dir="2700000" algn="tl" rotWithShape="0">
                    <a:prstClr val="black">
                      <a:alpha val="10000"/>
                    </a:prstClr>
                  </a:outerShdw>
                </a:effectLst>
              </a:rPr>
              <a:t> </a:t>
            </a:r>
            <a:r>
              <a:rPr lang="en-GB" sz="1050" b="1" dirty="0" err="1">
                <a:solidFill>
                  <a:srgbClr val="083A30"/>
                </a:solidFill>
                <a:effectLst>
                  <a:outerShdw blurRad="50800" dist="38100" dir="2700000" algn="tl" rotWithShape="0">
                    <a:prstClr val="black">
                      <a:alpha val="10000"/>
                    </a:prstClr>
                  </a:outerShdw>
                </a:effectLst>
              </a:rPr>
              <a:t>giochi</a:t>
            </a:r>
            <a:r>
              <a:rPr lang="en-GB" sz="1050" b="1" dirty="0">
                <a:solidFill>
                  <a:srgbClr val="083A30"/>
                </a:solidFill>
                <a:effectLst>
                  <a:outerShdw blurRad="50800" dist="38100" dir="2700000" algn="tl" rotWithShape="0">
                    <a:prstClr val="black">
                      <a:alpha val="10000"/>
                    </a:prstClr>
                  </a:outerShdw>
                </a:effectLst>
              </a:rPr>
              <a:t> e quiz</a:t>
            </a:r>
            <a:r>
              <a:rPr lang="en-GB" sz="1050" dirty="0">
                <a:solidFill>
                  <a:srgbClr val="083A30"/>
                </a:solidFill>
                <a:effectLst>
                  <a:outerShdw blurRad="50800" dist="38100" dir="2700000" algn="tl" rotWithShape="0">
                    <a:prstClr val="black">
                      <a:alpha val="10000"/>
                    </a:prstClr>
                  </a:outerShdw>
                </a:effectLst>
              </a:rPr>
              <a:t> </a:t>
            </a:r>
            <a:r>
              <a:rPr lang="en-US" sz="1050" dirty="0">
                <a:solidFill>
                  <a:schemeClr val="accent1">
                    <a:lumMod val="75000"/>
                  </a:schemeClr>
                </a:solidFill>
                <a:effectLst>
                  <a:outerShdw blurRad="50800" dist="38100" dir="2700000" algn="tl" rotWithShape="0">
                    <a:prstClr val="black">
                      <a:alpha val="7000"/>
                    </a:prstClr>
                  </a:outerShdw>
                </a:effectLst>
                <a:hlinkClick r:id="rId15">
                  <a:extLst>
                    <a:ext uri="{A12FA001-AC4F-418D-AE19-62706E023703}">
                      <ahyp:hlinkClr xmlns:ahyp="http://schemas.microsoft.com/office/drawing/2018/hyperlinkcolor" val="tx"/>
                    </a:ext>
                  </a:extLst>
                </a:hlinkClick>
              </a:rPr>
              <a:t>Kahoot</a:t>
            </a:r>
            <a:r>
              <a:rPr lang="en-US" sz="1050" dirty="0">
                <a:solidFill>
                  <a:schemeClr val="accent1">
                    <a:lumMod val="75000"/>
                  </a:schemeClr>
                </a:solidFill>
                <a:effectLst>
                  <a:outerShdw blurRad="50800" dist="38100" dir="2700000" algn="tl" rotWithShape="0">
                    <a:prstClr val="black">
                      <a:alpha val="7000"/>
                    </a:prstClr>
                  </a:outerShdw>
                </a:effectLst>
              </a:rPr>
              <a:t> – </a:t>
            </a:r>
            <a:r>
              <a:rPr lang="en-US" sz="1050" dirty="0">
                <a:solidFill>
                  <a:schemeClr val="accent1">
                    <a:lumMod val="75000"/>
                  </a:schemeClr>
                </a:solidFill>
                <a:effectLst>
                  <a:outerShdw blurRad="50800" dist="38100" dir="2700000" algn="tl" rotWithShape="0">
                    <a:prstClr val="black">
                      <a:alpha val="7000"/>
                    </a:prstClr>
                  </a:outerShdw>
                </a:effectLst>
                <a:hlinkClick r:id="rId16">
                  <a:extLst>
                    <a:ext uri="{A12FA001-AC4F-418D-AE19-62706E023703}">
                      <ahyp:hlinkClr xmlns:ahyp="http://schemas.microsoft.com/office/drawing/2018/hyperlinkcolor" val="tx"/>
                    </a:ext>
                  </a:extLst>
                </a:hlinkClick>
              </a:rPr>
              <a:t>Wordwall</a:t>
            </a:r>
            <a:r>
              <a:rPr lang="en-US" sz="1050" dirty="0">
                <a:solidFill>
                  <a:schemeClr val="accent1">
                    <a:lumMod val="75000"/>
                  </a:schemeClr>
                </a:solidFill>
                <a:effectLst>
                  <a:outerShdw blurRad="50800" dist="38100" dir="2700000" algn="tl" rotWithShape="0">
                    <a:prstClr val="black">
                      <a:alpha val="7000"/>
                    </a:prstClr>
                  </a:outerShdw>
                </a:effectLst>
              </a:rPr>
              <a:t> – </a:t>
            </a:r>
            <a:r>
              <a:rPr lang="en-US" sz="1050" dirty="0">
                <a:solidFill>
                  <a:schemeClr val="accent1">
                    <a:lumMod val="75000"/>
                  </a:schemeClr>
                </a:solidFill>
                <a:effectLst>
                  <a:outerShdw blurRad="50800" dist="38100" dir="2700000" algn="tl" rotWithShape="0">
                    <a:prstClr val="black">
                      <a:alpha val="7000"/>
                    </a:prstClr>
                  </a:outerShdw>
                </a:effectLst>
                <a:hlinkClick r:id="rId17">
                  <a:extLst>
                    <a:ext uri="{A12FA001-AC4F-418D-AE19-62706E023703}">
                      <ahyp:hlinkClr xmlns:ahyp="http://schemas.microsoft.com/office/drawing/2018/hyperlinkcolor" val="tx"/>
                    </a:ext>
                  </a:extLst>
                </a:hlinkClick>
              </a:rPr>
              <a:t>Puzzel</a:t>
            </a:r>
            <a:endParaRPr lang="en-US" sz="1050" dirty="0">
              <a:solidFill>
                <a:schemeClr val="accent1">
                  <a:lumMod val="75000"/>
                </a:schemeClr>
              </a:solidFill>
              <a:effectLst>
                <a:outerShdw blurRad="50800" dist="38100" dir="2700000" algn="tl" rotWithShape="0">
                  <a:prstClr val="black">
                    <a:alpha val="7000"/>
                  </a:prstClr>
                </a:outerShdw>
              </a:effectLst>
            </a:endParaRPr>
          </a:p>
          <a:p>
            <a:pPr marL="342900" indent="-342900">
              <a:buFont typeface="Arial" panose="020B0604020202020204" pitchFamily="34" charset="0"/>
              <a:buChar char="•"/>
            </a:pPr>
            <a:endParaRPr lang="en-US" sz="1050" dirty="0">
              <a:solidFill>
                <a:schemeClr val="accent1">
                  <a:lumMod val="75000"/>
                </a:schemeClr>
              </a:solidFill>
              <a:effectLst>
                <a:outerShdw blurRad="50800" dist="38100" dir="2700000" algn="tl" rotWithShape="0">
                  <a:prstClr val="black">
                    <a:alpha val="7000"/>
                  </a:prstClr>
                </a:outerShdw>
              </a:effectLst>
            </a:endParaRPr>
          </a:p>
          <a:p>
            <a:pPr marL="342900" indent="-342900">
              <a:buFont typeface="Arial" panose="020B0604020202020204" pitchFamily="34" charset="0"/>
              <a:buChar char="•"/>
            </a:pPr>
            <a:r>
              <a:rPr lang="en-GB" sz="1050" b="1" dirty="0" err="1">
                <a:solidFill>
                  <a:srgbClr val="083A30"/>
                </a:solidFill>
                <a:effectLst>
                  <a:outerShdw blurRad="50800" dist="38100" dir="2700000" algn="tl" rotWithShape="0">
                    <a:prstClr val="black">
                      <a:alpha val="10000"/>
                    </a:prstClr>
                  </a:outerShdw>
                </a:effectLst>
              </a:rPr>
              <a:t>Generatore</a:t>
            </a:r>
            <a:r>
              <a:rPr lang="en-GB" sz="1050" b="1" dirty="0">
                <a:solidFill>
                  <a:srgbClr val="083A30"/>
                </a:solidFill>
                <a:effectLst>
                  <a:outerShdw blurRad="50800" dist="38100" dir="2700000" algn="tl" rotWithShape="0">
                    <a:prstClr val="black">
                      <a:alpha val="10000"/>
                    </a:prstClr>
                  </a:outerShdw>
                </a:effectLst>
              </a:rPr>
              <a:t> di </a:t>
            </a:r>
            <a:r>
              <a:rPr lang="en-GB" sz="1050" b="1" dirty="0" err="1">
                <a:solidFill>
                  <a:srgbClr val="083A30"/>
                </a:solidFill>
                <a:effectLst>
                  <a:outerShdw blurRad="50800" dist="38100" dir="2700000" algn="tl" rotWithShape="0">
                    <a:prstClr val="black">
                      <a:alpha val="10000"/>
                    </a:prstClr>
                  </a:outerShdw>
                </a:effectLst>
              </a:rPr>
              <a:t>lettere</a:t>
            </a:r>
            <a:r>
              <a:rPr lang="en-GB" sz="1050" b="1" dirty="0">
                <a:solidFill>
                  <a:srgbClr val="083A30"/>
                </a:solidFill>
                <a:effectLst>
                  <a:outerShdw blurRad="50800" dist="38100" dir="2700000" algn="tl" rotWithShape="0">
                    <a:prstClr val="black">
                      <a:alpha val="10000"/>
                    </a:prstClr>
                  </a:outerShdw>
                </a:effectLst>
              </a:rPr>
              <a:t>/parole  </a:t>
            </a:r>
            <a:r>
              <a:rPr lang="en-GB" sz="1050" dirty="0">
                <a:solidFill>
                  <a:schemeClr val="accent1">
                    <a:lumMod val="75000"/>
                  </a:schemeClr>
                </a:solidFill>
                <a:effectLst>
                  <a:outerShdw blurRad="50800" dist="38100" dir="2700000" algn="tl" rotWithShape="0">
                    <a:prstClr val="black">
                      <a:alpha val="10000"/>
                    </a:prstClr>
                  </a:outerShdw>
                </a:effectLst>
                <a:hlinkClick r:id="rId18">
                  <a:extLst>
                    <a:ext uri="{A12FA001-AC4F-418D-AE19-62706E023703}">
                      <ahyp:hlinkClr xmlns:ahyp="http://schemas.microsoft.com/office/drawing/2018/hyperlinkcolor" val="tx"/>
                    </a:ext>
                  </a:extLst>
                </a:hlinkClick>
              </a:rPr>
              <a:t>generators</a:t>
            </a:r>
            <a:r>
              <a:rPr lang="en-GB" sz="1050" b="1" dirty="0">
                <a:solidFill>
                  <a:srgbClr val="083A30"/>
                </a:solidFill>
                <a:effectLst>
                  <a:outerShdw blurRad="50800" dist="38100" dir="2700000" algn="tl" rotWithShape="0">
                    <a:prstClr val="black">
                      <a:alpha val="10000"/>
                    </a:prstClr>
                  </a:outerShdw>
                </a:effectLst>
              </a:rPr>
              <a:t>/</a:t>
            </a:r>
            <a:r>
              <a:rPr lang="en-GB" sz="1050" dirty="0">
                <a:solidFill>
                  <a:schemeClr val="accent1">
                    <a:lumMod val="75000"/>
                  </a:schemeClr>
                </a:solidFill>
                <a:effectLst>
                  <a:outerShdw blurRad="50800" dist="38100" dir="2700000" algn="tl" rotWithShape="0">
                    <a:prstClr val="black">
                      <a:alpha val="10000"/>
                    </a:prstClr>
                  </a:outerShdw>
                </a:effectLst>
                <a:hlinkClick r:id="rId19">
                  <a:extLst>
                    <a:ext uri="{A12FA001-AC4F-418D-AE19-62706E023703}">
                      <ahyp:hlinkClr xmlns:ahyp="http://schemas.microsoft.com/office/drawing/2018/hyperlinkcolor" val="tx"/>
                    </a:ext>
                  </a:extLst>
                </a:hlinkClick>
              </a:rPr>
              <a:t>wheels</a:t>
            </a:r>
            <a:endParaRPr lang="en-GB" sz="1050" dirty="0">
              <a:solidFill>
                <a:schemeClr val="accent1">
                  <a:lumMod val="75000"/>
                </a:schemeClr>
              </a:solidFill>
              <a:effectLst>
                <a:outerShdw blurRad="50800" dist="38100" dir="2700000" algn="tl" rotWithShape="0">
                  <a:prstClr val="black">
                    <a:alpha val="10000"/>
                  </a:prstClr>
                </a:outerShdw>
              </a:effectLst>
            </a:endParaRPr>
          </a:p>
          <a:p>
            <a:endParaRPr lang="en-GB" sz="1050" b="1" dirty="0">
              <a:solidFill>
                <a:srgbClr val="083A30"/>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err="1">
                <a:solidFill>
                  <a:srgbClr val="083A30"/>
                </a:solidFill>
                <a:effectLst>
                  <a:outerShdw blurRad="50800" dist="38100" dir="2700000" algn="tl" rotWithShape="0">
                    <a:prstClr val="black">
                      <a:alpha val="10000"/>
                    </a:prstClr>
                  </a:outerShdw>
                </a:effectLst>
              </a:rPr>
              <a:t>Documenti</a:t>
            </a:r>
            <a:r>
              <a:rPr lang="en-GB" sz="1050" b="1" dirty="0">
                <a:solidFill>
                  <a:srgbClr val="083A30"/>
                </a:solidFill>
                <a:effectLst>
                  <a:outerShdw blurRad="50800" dist="38100" dir="2700000" algn="tl" rotWithShape="0">
                    <a:prstClr val="black">
                      <a:alpha val="10000"/>
                    </a:prstClr>
                  </a:outerShdw>
                </a:effectLst>
              </a:rPr>
              <a:t>/</a:t>
            </a:r>
            <a:r>
              <a:rPr lang="en-GB" sz="1050" b="1" dirty="0" err="1">
                <a:solidFill>
                  <a:srgbClr val="083A30"/>
                </a:solidFill>
                <a:effectLst>
                  <a:outerShdw blurRad="50800" dist="38100" dir="2700000" algn="tl" rotWithShape="0">
                    <a:prstClr val="black">
                      <a:alpha val="10000"/>
                    </a:prstClr>
                  </a:outerShdw>
                </a:effectLst>
              </a:rPr>
              <a:t>lavagne</a:t>
            </a:r>
            <a:r>
              <a:rPr lang="en-GB" sz="1050" b="1" dirty="0">
                <a:solidFill>
                  <a:srgbClr val="083A30"/>
                </a:solidFill>
                <a:effectLst>
                  <a:outerShdw blurRad="50800" dist="38100" dir="2700000" algn="tl" rotWithShape="0">
                    <a:prstClr val="black">
                      <a:alpha val="10000"/>
                    </a:prstClr>
                  </a:outerShdw>
                </a:effectLst>
              </a:rPr>
              <a:t> </a:t>
            </a:r>
            <a:r>
              <a:rPr lang="en-GB" sz="1050" b="1" dirty="0" err="1">
                <a:solidFill>
                  <a:srgbClr val="083A30"/>
                </a:solidFill>
                <a:effectLst>
                  <a:outerShdw blurRad="50800" dist="38100" dir="2700000" algn="tl" rotWithShape="0">
                    <a:prstClr val="black">
                      <a:alpha val="10000"/>
                    </a:prstClr>
                  </a:outerShdw>
                </a:effectLst>
              </a:rPr>
              <a:t>condivise</a:t>
            </a:r>
            <a:r>
              <a:rPr lang="en-GB" sz="1050" b="1" dirty="0">
                <a:solidFill>
                  <a:srgbClr val="083A30"/>
                </a:solidFill>
                <a:effectLst>
                  <a:outerShdw blurRad="50800" dist="38100" dir="2700000" algn="tl" rotWithShape="0">
                    <a:prstClr val="black">
                      <a:alpha val="10000"/>
                    </a:prstClr>
                  </a:outerShdw>
                </a:effectLst>
              </a:rPr>
              <a:t> </a:t>
            </a:r>
            <a:r>
              <a:rPr lang="en-GB" sz="1050" dirty="0">
                <a:solidFill>
                  <a:schemeClr val="accent1">
                    <a:lumMod val="75000"/>
                  </a:schemeClr>
                </a:solidFill>
                <a:effectLst>
                  <a:outerShdw blurRad="50800" dist="38100" dir="2700000" algn="tl" rotWithShape="0">
                    <a:prstClr val="black">
                      <a:alpha val="10000"/>
                    </a:prstClr>
                  </a:outerShdw>
                </a:effectLst>
                <a:hlinkClick r:id="rId20">
                  <a:extLst>
                    <a:ext uri="{A12FA001-AC4F-418D-AE19-62706E023703}">
                      <ahyp:hlinkClr xmlns:ahyp="http://schemas.microsoft.com/office/drawing/2018/hyperlinkcolor" val="tx"/>
                    </a:ext>
                  </a:extLst>
                </a:hlinkClick>
              </a:rPr>
              <a:t>Miro</a:t>
            </a:r>
            <a:r>
              <a:rPr lang="en-GB" sz="1050" dirty="0">
                <a:solidFill>
                  <a:schemeClr val="accent1">
                    <a:lumMod val="75000"/>
                  </a:schemeClr>
                </a:solidFill>
                <a:effectLst>
                  <a:outerShdw blurRad="50800" dist="38100" dir="2700000" algn="tl" rotWithShape="0">
                    <a:prstClr val="black">
                      <a:alpha val="10000"/>
                    </a:prstClr>
                  </a:outerShdw>
                </a:effectLst>
              </a:rPr>
              <a:t> - </a:t>
            </a:r>
            <a:r>
              <a:rPr lang="en-GB" sz="1050" dirty="0">
                <a:solidFill>
                  <a:schemeClr val="accent1">
                    <a:lumMod val="75000"/>
                  </a:schemeClr>
                </a:solidFill>
                <a:effectLst>
                  <a:outerShdw blurRad="50800" dist="38100" dir="2700000" algn="tl" rotWithShape="0">
                    <a:prstClr val="black">
                      <a:alpha val="10000"/>
                    </a:prstClr>
                  </a:outerShdw>
                </a:effectLst>
                <a:hlinkClick r:id="rId21">
                  <a:extLst>
                    <a:ext uri="{A12FA001-AC4F-418D-AE19-62706E023703}">
                      <ahyp:hlinkClr xmlns:ahyp="http://schemas.microsoft.com/office/drawing/2018/hyperlinkcolor" val="tx"/>
                    </a:ext>
                  </a:extLst>
                </a:hlinkClick>
              </a:rPr>
              <a:t>Google Jamboard</a:t>
            </a:r>
            <a:r>
              <a:rPr lang="en-GB" sz="1050" dirty="0">
                <a:solidFill>
                  <a:schemeClr val="accent1">
                    <a:lumMod val="75000"/>
                  </a:schemeClr>
                </a:solidFill>
                <a:effectLst>
                  <a:outerShdw blurRad="50800" dist="38100" dir="2700000" algn="tl" rotWithShape="0">
                    <a:prstClr val="black">
                      <a:alpha val="10000"/>
                    </a:prstClr>
                  </a:outerShdw>
                </a:effectLst>
              </a:rPr>
              <a:t> – </a:t>
            </a:r>
            <a:r>
              <a:rPr lang="en-GB" sz="1050" dirty="0">
                <a:solidFill>
                  <a:schemeClr val="accent1">
                    <a:lumMod val="75000"/>
                  </a:schemeClr>
                </a:solidFill>
                <a:effectLst>
                  <a:outerShdw blurRad="50800" dist="38100" dir="2700000" algn="tl" rotWithShape="0">
                    <a:prstClr val="black">
                      <a:alpha val="10000"/>
                    </a:prstClr>
                  </a:outerShdw>
                </a:effectLst>
                <a:hlinkClick r:id="rId22">
                  <a:extLst>
                    <a:ext uri="{A12FA001-AC4F-418D-AE19-62706E023703}">
                      <ahyp:hlinkClr xmlns:ahyp="http://schemas.microsoft.com/office/drawing/2018/hyperlinkcolor" val="tx"/>
                    </a:ext>
                  </a:extLst>
                </a:hlinkClick>
              </a:rPr>
              <a:t>Nearpod</a:t>
            </a:r>
            <a:r>
              <a:rPr lang="en-GB" sz="1050" dirty="0">
                <a:solidFill>
                  <a:schemeClr val="accent1">
                    <a:lumMod val="75000"/>
                  </a:schemeClr>
                </a:solidFill>
                <a:effectLst>
                  <a:outerShdw blurRad="50800" dist="38100" dir="2700000" algn="tl" rotWithShape="0">
                    <a:prstClr val="black">
                      <a:alpha val="10000"/>
                    </a:prstClr>
                  </a:outerShdw>
                </a:effectLst>
              </a:rPr>
              <a:t> - </a:t>
            </a:r>
            <a:r>
              <a:rPr lang="en-GB" sz="1050" dirty="0">
                <a:solidFill>
                  <a:schemeClr val="accent1">
                    <a:lumMod val="75000"/>
                  </a:schemeClr>
                </a:solidFill>
                <a:effectLst>
                  <a:outerShdw blurRad="50800" dist="38100" dir="2700000" algn="tl" rotWithShape="0">
                    <a:prstClr val="black">
                      <a:alpha val="10000"/>
                    </a:prstClr>
                  </a:outerShdw>
                </a:effectLst>
                <a:hlinkClick r:id="rId12">
                  <a:extLst>
                    <a:ext uri="{A12FA001-AC4F-418D-AE19-62706E023703}">
                      <ahyp:hlinkClr xmlns:ahyp="http://schemas.microsoft.com/office/drawing/2018/hyperlinkcolor" val="tx"/>
                    </a:ext>
                  </a:extLst>
                </a:hlinkClick>
              </a:rPr>
              <a:t>Padlet</a:t>
            </a:r>
            <a:r>
              <a:rPr lang="en-GB" sz="1050" dirty="0">
                <a:solidFill>
                  <a:schemeClr val="accent1">
                    <a:lumMod val="75000"/>
                  </a:schemeClr>
                </a:solidFill>
                <a:effectLst>
                  <a:outerShdw blurRad="50800" dist="38100" dir="2700000" algn="tl" rotWithShape="0">
                    <a:prstClr val="black">
                      <a:alpha val="10000"/>
                    </a:prstClr>
                  </a:outerShdw>
                </a:effectLst>
              </a:rPr>
              <a:t> </a:t>
            </a:r>
          </a:p>
          <a:p>
            <a:pPr marL="342900" indent="-342900">
              <a:buFont typeface="Arial" panose="020B0604020202020204" pitchFamily="34" charset="0"/>
              <a:buChar char="•"/>
            </a:pPr>
            <a:endParaRPr lang="en-GB" sz="1050" b="1" dirty="0">
              <a:solidFill>
                <a:srgbClr val="083A30"/>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a:solidFill>
                  <a:srgbClr val="083A30"/>
                </a:solidFill>
                <a:effectLst>
                  <a:outerShdw blurRad="50800" dist="38100" dir="2700000" algn="tl" rotWithShape="0">
                    <a:prstClr val="black">
                      <a:alpha val="10000"/>
                    </a:prstClr>
                  </a:outerShdw>
                </a:effectLst>
                <a:hlinkClick r:id="rId23">
                  <a:extLst>
                    <a:ext uri="{A12FA001-AC4F-418D-AE19-62706E023703}">
                      <ahyp:hlinkClr xmlns:ahyp="http://schemas.microsoft.com/office/drawing/2018/hyperlinkcolor" val="tx"/>
                    </a:ext>
                  </a:extLst>
                </a:hlinkClick>
              </a:rPr>
              <a:t>Generatore di sottotitoli </a:t>
            </a:r>
            <a:r>
              <a:rPr lang="en-GB" sz="1050" dirty="0">
                <a:solidFill>
                  <a:schemeClr val="accent1">
                    <a:lumMod val="75000"/>
                  </a:schemeClr>
                </a:solidFill>
                <a:effectLst>
                  <a:outerShdw blurRad="50800" dist="38100" dir="2700000" algn="tl" rotWithShape="0">
                    <a:prstClr val="black">
                      <a:alpha val="10000"/>
                    </a:prstClr>
                  </a:outerShdw>
                </a:effectLst>
                <a:hlinkClick r:id="rId23">
                  <a:extLst>
                    <a:ext uri="{A12FA001-AC4F-418D-AE19-62706E023703}">
                      <ahyp:hlinkClr xmlns:ahyp="http://schemas.microsoft.com/office/drawing/2018/hyperlinkcolor" val="tx"/>
                    </a:ext>
                  </a:extLst>
                </a:hlinkClick>
              </a:rPr>
              <a:t>Kapwing</a:t>
            </a:r>
            <a:r>
              <a:rPr lang="en-GB" sz="1050" dirty="0">
                <a:solidFill>
                  <a:schemeClr val="accent1">
                    <a:lumMod val="75000"/>
                  </a:schemeClr>
                </a:solidFill>
                <a:effectLst>
                  <a:outerShdw blurRad="50800" dist="38100" dir="2700000" algn="tl" rotWithShape="0">
                    <a:prstClr val="black">
                      <a:alpha val="10000"/>
                    </a:prstClr>
                  </a:outerShdw>
                </a:effectLst>
              </a:rPr>
              <a:t> - </a:t>
            </a:r>
            <a:r>
              <a:rPr lang="en-GB" sz="1050" dirty="0">
                <a:solidFill>
                  <a:schemeClr val="accent1">
                    <a:lumMod val="75000"/>
                  </a:schemeClr>
                </a:solidFill>
                <a:effectLst>
                  <a:outerShdw blurRad="50800" dist="38100" dir="2700000" algn="tl" rotWithShape="0">
                    <a:prstClr val="black">
                      <a:alpha val="10000"/>
                    </a:prstClr>
                  </a:outerShdw>
                </a:effectLst>
                <a:hlinkClick r:id="rId24">
                  <a:extLst>
                    <a:ext uri="{A12FA001-AC4F-418D-AE19-62706E023703}">
                      <ahyp:hlinkClr xmlns:ahyp="http://schemas.microsoft.com/office/drawing/2018/hyperlinkcolor" val="tx"/>
                    </a:ext>
                  </a:extLst>
                </a:hlinkClick>
              </a:rPr>
              <a:t>Subtitle-horse</a:t>
            </a: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endParaRPr lang="en-GB" sz="1050" b="1" dirty="0">
              <a:solidFill>
                <a:srgbClr val="083A30"/>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a:solidFill>
                  <a:srgbClr val="083A30"/>
                </a:solidFill>
                <a:effectLst>
                  <a:outerShdw blurRad="50800" dist="38100" dir="2700000" algn="tl" rotWithShape="0">
                    <a:prstClr val="black">
                      <a:alpha val="10000"/>
                    </a:prstClr>
                  </a:outerShdw>
                </a:effectLst>
              </a:rPr>
              <a:t>Siti per </a:t>
            </a:r>
            <a:r>
              <a:rPr lang="en-GB" sz="1050" b="1" dirty="0" err="1">
                <a:solidFill>
                  <a:srgbClr val="083A30"/>
                </a:solidFill>
                <a:effectLst>
                  <a:outerShdw blurRad="50800" dist="38100" dir="2700000" algn="tl" rotWithShape="0">
                    <a:prstClr val="black">
                      <a:alpha val="10000"/>
                    </a:prstClr>
                  </a:outerShdw>
                </a:effectLst>
              </a:rPr>
              <a:t>creare</a:t>
            </a:r>
            <a:r>
              <a:rPr lang="en-GB" sz="1050" b="1" dirty="0">
                <a:solidFill>
                  <a:srgbClr val="083A30"/>
                </a:solidFill>
                <a:effectLst>
                  <a:outerShdw blurRad="50800" dist="38100" dir="2700000" algn="tl" rotWithShape="0">
                    <a:prstClr val="black">
                      <a:alpha val="10000"/>
                    </a:prstClr>
                  </a:outerShdw>
                </a:effectLst>
              </a:rPr>
              <a:t> </a:t>
            </a:r>
            <a:r>
              <a:rPr lang="en-GB" sz="1050" b="1" dirty="0" err="1">
                <a:solidFill>
                  <a:srgbClr val="083A30"/>
                </a:solidFill>
                <a:effectLst>
                  <a:outerShdw blurRad="50800" dist="38100" dir="2700000" algn="tl" rotWithShape="0">
                    <a:prstClr val="black">
                      <a:alpha val="10000"/>
                    </a:prstClr>
                  </a:outerShdw>
                </a:effectLst>
              </a:rPr>
              <a:t>sondaggi</a:t>
            </a:r>
            <a:r>
              <a:rPr lang="en-GB" sz="1050" b="1" dirty="0">
                <a:solidFill>
                  <a:srgbClr val="083A30"/>
                </a:solidFill>
                <a:effectLst>
                  <a:outerShdw blurRad="50800" dist="38100" dir="2700000" algn="tl" rotWithShape="0">
                    <a:prstClr val="black">
                      <a:alpha val="10000"/>
                    </a:prstClr>
                  </a:outerShdw>
                </a:effectLst>
              </a:rPr>
              <a:t> </a:t>
            </a:r>
            <a:r>
              <a:rPr lang="en-GB" sz="1050" dirty="0" err="1">
                <a:solidFill>
                  <a:schemeClr val="accent1">
                    <a:lumMod val="75000"/>
                  </a:schemeClr>
                </a:solidFill>
                <a:effectLst>
                  <a:outerShdw blurRad="50800" dist="38100" dir="2700000" algn="tl" rotWithShape="0">
                    <a:prstClr val="black">
                      <a:alpha val="10000"/>
                    </a:prstClr>
                  </a:outerShdw>
                </a:effectLst>
              </a:rPr>
              <a:t>S</a:t>
            </a:r>
            <a:r>
              <a:rPr lang="en-GB" sz="1050" dirty="0" err="1">
                <a:solidFill>
                  <a:schemeClr val="accent1">
                    <a:lumMod val="75000"/>
                  </a:schemeClr>
                </a:solidFill>
                <a:effectLst>
                  <a:outerShdw blurRad="50800" dist="38100" dir="2700000" algn="tl" rotWithShape="0">
                    <a:prstClr val="black">
                      <a:alpha val="10000"/>
                    </a:prstClr>
                  </a:outerShdw>
                </a:effectLst>
                <a:hlinkClick r:id="rId25">
                  <a:extLst>
                    <a:ext uri="{A12FA001-AC4F-418D-AE19-62706E023703}">
                      <ahyp:hlinkClr xmlns:ahyp="http://schemas.microsoft.com/office/drawing/2018/hyperlinkcolor" val="tx"/>
                    </a:ext>
                  </a:extLst>
                </a:hlinkClick>
              </a:rPr>
              <a:t>urveymonkey</a:t>
            </a: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endParaRPr lang="en-GB" sz="1050" b="1" dirty="0">
              <a:solidFill>
                <a:srgbClr val="083A30"/>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a:solidFill>
                  <a:srgbClr val="083A30"/>
                </a:solidFill>
                <a:effectLst>
                  <a:outerShdw blurRad="50800" dist="38100" dir="2700000" algn="tl" rotWithShape="0">
                    <a:prstClr val="black">
                      <a:alpha val="10000"/>
                    </a:prstClr>
                  </a:outerShdw>
                </a:effectLst>
              </a:rPr>
              <a:t>Siti per </a:t>
            </a:r>
            <a:r>
              <a:rPr lang="en-GB" sz="1050" b="1" dirty="0" err="1">
                <a:solidFill>
                  <a:srgbClr val="083A30"/>
                </a:solidFill>
                <a:effectLst>
                  <a:outerShdw blurRad="50800" dist="38100" dir="2700000" algn="tl" rotWithShape="0">
                    <a:prstClr val="black">
                      <a:alpha val="10000"/>
                    </a:prstClr>
                  </a:outerShdw>
                </a:effectLst>
              </a:rPr>
              <a:t>condividere</a:t>
            </a:r>
            <a:r>
              <a:rPr lang="en-GB" sz="1050" b="1" dirty="0">
                <a:solidFill>
                  <a:srgbClr val="083A30"/>
                </a:solidFill>
                <a:effectLst>
                  <a:outerShdw blurRad="50800" dist="38100" dir="2700000" algn="tl" rotWithShape="0">
                    <a:prstClr val="black">
                      <a:alpha val="10000"/>
                    </a:prstClr>
                  </a:outerShdw>
                </a:effectLst>
              </a:rPr>
              <a:t> </a:t>
            </a:r>
            <a:r>
              <a:rPr lang="en-GB" sz="1050" b="1" dirty="0" err="1">
                <a:solidFill>
                  <a:srgbClr val="083A30"/>
                </a:solidFill>
                <a:effectLst>
                  <a:outerShdw blurRad="50800" dist="38100" dir="2700000" algn="tl" rotWithShape="0">
                    <a:prstClr val="black">
                      <a:alpha val="10000"/>
                    </a:prstClr>
                  </a:outerShdw>
                </a:effectLst>
              </a:rPr>
              <a:t>audiomessaggi</a:t>
            </a:r>
            <a:r>
              <a:rPr lang="en-GB" sz="1050" b="1" dirty="0">
                <a:solidFill>
                  <a:srgbClr val="083A30"/>
                </a:solidFill>
                <a:effectLst>
                  <a:outerShdw blurRad="50800" dist="38100" dir="2700000" algn="tl" rotWithShape="0">
                    <a:prstClr val="black">
                      <a:alpha val="10000"/>
                    </a:prstClr>
                  </a:outerShdw>
                </a:effectLst>
              </a:rPr>
              <a:t> e video </a:t>
            </a:r>
            <a:r>
              <a:rPr lang="en-GB" sz="1050" dirty="0" err="1">
                <a:solidFill>
                  <a:schemeClr val="accent1">
                    <a:lumMod val="75000"/>
                  </a:schemeClr>
                </a:solidFill>
                <a:effectLst>
                  <a:outerShdw blurRad="50800" dist="38100" dir="2700000" algn="tl" rotWithShape="0">
                    <a:prstClr val="black">
                      <a:alpha val="10000"/>
                    </a:prstClr>
                  </a:outerShdw>
                </a:effectLst>
                <a:hlinkClick r:id="rId26">
                  <a:extLst>
                    <a:ext uri="{A12FA001-AC4F-418D-AE19-62706E023703}">
                      <ahyp:hlinkClr xmlns:ahyp="http://schemas.microsoft.com/office/drawing/2018/hyperlinkcolor" val="tx"/>
                    </a:ext>
                  </a:extLst>
                </a:hlinkClick>
              </a:rPr>
              <a:t>T</a:t>
            </a:r>
            <a:r>
              <a:rPr lang="en-GB" sz="1050" dirty="0" err="1">
                <a:solidFill>
                  <a:schemeClr val="accent1">
                    <a:lumMod val="75000"/>
                  </a:schemeClr>
                </a:solidFill>
                <a:effectLst>
                  <a:outerShdw blurRad="50800" dist="38100" dir="2700000" algn="tl" rotWithShape="0">
                    <a:prstClr val="black">
                      <a:alpha val="10000"/>
                    </a:prstClr>
                  </a:outerShdw>
                </a:effectLst>
                <a:hlinkClick r:id="rId27">
                  <a:extLst>
                    <a:ext uri="{A12FA001-AC4F-418D-AE19-62706E023703}">
                      <ahyp:hlinkClr xmlns:ahyp="http://schemas.microsoft.com/office/drawing/2018/hyperlinkcolor" val="tx"/>
                    </a:ext>
                  </a:extLst>
                </a:hlinkClick>
              </a:rPr>
              <a:t>eachertube</a:t>
            </a:r>
            <a:r>
              <a:rPr lang="en-GB" sz="1050" dirty="0">
                <a:solidFill>
                  <a:schemeClr val="accent1">
                    <a:lumMod val="75000"/>
                  </a:schemeClr>
                </a:solidFill>
                <a:effectLst>
                  <a:outerShdw blurRad="50800" dist="38100" dir="2700000" algn="tl" rotWithShape="0">
                    <a:prstClr val="black">
                      <a:alpha val="10000"/>
                    </a:prstClr>
                  </a:outerShdw>
                </a:effectLst>
              </a:rPr>
              <a:t> - </a:t>
            </a:r>
            <a:r>
              <a:rPr lang="en-GB" sz="1050" dirty="0">
                <a:solidFill>
                  <a:schemeClr val="accent1">
                    <a:lumMod val="75000"/>
                  </a:schemeClr>
                </a:solidFill>
                <a:effectLst>
                  <a:outerShdw blurRad="50800" dist="38100" dir="2700000" algn="tl" rotWithShape="0">
                    <a:prstClr val="black">
                      <a:alpha val="10000"/>
                    </a:prstClr>
                  </a:outerShdw>
                </a:effectLst>
                <a:hlinkClick r:id="rId26">
                  <a:extLst>
                    <a:ext uri="{A12FA001-AC4F-418D-AE19-62706E023703}">
                      <ahyp:hlinkClr xmlns:ahyp="http://schemas.microsoft.com/office/drawing/2018/hyperlinkcolor" val="tx"/>
                    </a:ext>
                  </a:extLst>
                </a:hlinkClick>
              </a:rPr>
              <a:t>Reverb</a:t>
            </a:r>
            <a:r>
              <a:rPr lang="en-GB" sz="1050" dirty="0">
                <a:solidFill>
                  <a:schemeClr val="accent1">
                    <a:lumMod val="75000"/>
                  </a:schemeClr>
                </a:solidFill>
                <a:effectLst>
                  <a:outerShdw blurRad="50800" dist="38100" dir="2700000" algn="tl" rotWithShape="0">
                    <a:prstClr val="black">
                      <a:alpha val="10000"/>
                    </a:prstClr>
                  </a:outerShdw>
                </a:effectLst>
              </a:rPr>
              <a:t> -</a:t>
            </a:r>
            <a:r>
              <a:rPr lang="en-GB" sz="1050" dirty="0" err="1">
                <a:solidFill>
                  <a:schemeClr val="accent1">
                    <a:lumMod val="75000"/>
                  </a:schemeClr>
                </a:solidFill>
                <a:effectLst>
                  <a:outerShdw blurRad="50800" dist="38100" dir="2700000" algn="tl" rotWithShape="0">
                    <a:prstClr val="black">
                      <a:alpha val="10000"/>
                    </a:prstClr>
                  </a:outerShdw>
                </a:effectLst>
              </a:rPr>
              <a:t>V</a:t>
            </a:r>
            <a:r>
              <a:rPr lang="en-GB" sz="1050" dirty="0" err="1">
                <a:solidFill>
                  <a:schemeClr val="accent1">
                    <a:lumMod val="75000"/>
                  </a:schemeClr>
                </a:solidFill>
                <a:effectLst>
                  <a:outerShdw blurRad="50800" dist="38100" dir="2700000" algn="tl" rotWithShape="0">
                    <a:prstClr val="black">
                      <a:alpha val="10000"/>
                    </a:prstClr>
                  </a:outerShdw>
                </a:effectLst>
                <a:hlinkClick r:id="rId28">
                  <a:extLst>
                    <a:ext uri="{A12FA001-AC4F-418D-AE19-62706E023703}">
                      <ahyp:hlinkClr xmlns:ahyp="http://schemas.microsoft.com/office/drawing/2018/hyperlinkcolor" val="tx"/>
                    </a:ext>
                  </a:extLst>
                </a:hlinkClick>
              </a:rPr>
              <a:t>oicethread</a:t>
            </a: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endParaRPr lang="en-GB" sz="1050" dirty="0">
              <a:solidFill>
                <a:srgbClr val="083A30"/>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a:solidFill>
                  <a:srgbClr val="083A30"/>
                </a:solidFill>
                <a:effectLst>
                  <a:outerShdw blurRad="50800" dist="38100" dir="2700000" algn="tl" rotWithShape="0">
                    <a:prstClr val="black">
                      <a:alpha val="10000"/>
                    </a:prstClr>
                  </a:outerShdw>
                </a:effectLst>
              </a:rPr>
              <a:t>Wikis</a:t>
            </a:r>
            <a:r>
              <a:rPr lang="en-GB" sz="1050" dirty="0">
                <a:solidFill>
                  <a:srgbClr val="083A30"/>
                </a:solidFill>
                <a:effectLst>
                  <a:outerShdw blurRad="50800" dist="38100" dir="2700000" algn="tl" rotWithShape="0">
                    <a:prstClr val="black">
                      <a:alpha val="10000"/>
                    </a:prstClr>
                  </a:outerShdw>
                </a:effectLst>
              </a:rPr>
              <a:t> </a:t>
            </a:r>
            <a:r>
              <a:rPr lang="en-GB" sz="1050" dirty="0">
                <a:solidFill>
                  <a:schemeClr val="accent1">
                    <a:lumMod val="75000"/>
                  </a:schemeClr>
                </a:solidFill>
                <a:effectLst>
                  <a:outerShdw blurRad="50800" dist="38100" dir="2700000" algn="tl" rotWithShape="0">
                    <a:prstClr val="black">
                      <a:alpha val="10000"/>
                    </a:prstClr>
                  </a:outerShdw>
                </a:effectLst>
                <a:hlinkClick r:id="rId29">
                  <a:extLst>
                    <a:ext uri="{A12FA001-AC4F-418D-AE19-62706E023703}">
                      <ahyp:hlinkClr xmlns:ahyp="http://schemas.microsoft.com/office/drawing/2018/hyperlinkcolor" val="tx"/>
                    </a:ext>
                  </a:extLst>
                </a:hlinkClick>
              </a:rPr>
              <a:t>Slimwiki</a:t>
            </a:r>
            <a:endParaRPr lang="en-GB" sz="1050" dirty="0">
              <a:solidFill>
                <a:schemeClr val="accent1">
                  <a:lumMod val="75000"/>
                </a:schemeClr>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endParaRPr lang="en-GB" sz="1050" dirty="0">
              <a:solidFill>
                <a:srgbClr val="083A30"/>
              </a:solidFill>
              <a:effectLst>
                <a:outerShdw blurRad="50800" dist="38100" dir="2700000" algn="tl" rotWithShape="0">
                  <a:prstClr val="black">
                    <a:alpha val="10000"/>
                  </a:prstClr>
                </a:outerShdw>
              </a:effectLst>
            </a:endParaRPr>
          </a:p>
          <a:p>
            <a:pPr marL="342900" indent="-342900">
              <a:buFont typeface="Arial" panose="020B0604020202020204" pitchFamily="34" charset="0"/>
              <a:buChar char="•"/>
            </a:pPr>
            <a:r>
              <a:rPr lang="en-GB" sz="1050" b="1" dirty="0">
                <a:solidFill>
                  <a:srgbClr val="083A30"/>
                </a:solidFill>
                <a:effectLst>
                  <a:outerShdw blurRad="50800" dist="38100" dir="2700000" algn="tl" rotWithShape="0">
                    <a:prstClr val="black">
                      <a:alpha val="10000"/>
                    </a:prstClr>
                  </a:outerShdw>
                </a:effectLst>
              </a:rPr>
              <a:t>Word clouds </a:t>
            </a:r>
            <a:r>
              <a:rPr lang="en-GB" sz="1050" dirty="0">
                <a:solidFill>
                  <a:schemeClr val="accent1">
                    <a:lumMod val="75000"/>
                  </a:schemeClr>
                </a:solidFill>
                <a:effectLst>
                  <a:outerShdw blurRad="50800" dist="38100" dir="2700000" algn="tl" rotWithShape="0">
                    <a:prstClr val="black">
                      <a:alpha val="10000"/>
                    </a:prstClr>
                  </a:outerShdw>
                </a:effectLst>
                <a:hlinkClick r:id="rId30">
                  <a:extLst>
                    <a:ext uri="{A12FA001-AC4F-418D-AE19-62706E023703}">
                      <ahyp:hlinkClr xmlns:ahyp="http://schemas.microsoft.com/office/drawing/2018/hyperlinkcolor" val="tx"/>
                    </a:ext>
                  </a:extLst>
                </a:hlinkClick>
              </a:rPr>
              <a:t>Jasondavies’ wordcloud</a:t>
            </a:r>
            <a:r>
              <a:rPr lang="en-GB" sz="1050" dirty="0">
                <a:solidFill>
                  <a:schemeClr val="accent1">
                    <a:lumMod val="75000"/>
                  </a:schemeClr>
                </a:solidFill>
                <a:effectLst>
                  <a:outerShdw blurRad="50800" dist="38100" dir="2700000" algn="tl" rotWithShape="0">
                    <a:prstClr val="black">
                      <a:alpha val="10000"/>
                    </a:prstClr>
                  </a:outerShdw>
                </a:effectLst>
              </a:rPr>
              <a:t> - </a:t>
            </a:r>
            <a:r>
              <a:rPr lang="en-GB" sz="1050" dirty="0">
                <a:solidFill>
                  <a:schemeClr val="accent1">
                    <a:lumMod val="75000"/>
                  </a:schemeClr>
                </a:solidFill>
                <a:effectLst>
                  <a:outerShdw blurRad="50800" dist="38100" dir="2700000" algn="tl" rotWithShape="0">
                    <a:prstClr val="black">
                      <a:alpha val="10000"/>
                    </a:prstClr>
                  </a:outerShdw>
                </a:effectLst>
                <a:hlinkClick r:id="rId31">
                  <a:extLst>
                    <a:ext uri="{A12FA001-AC4F-418D-AE19-62706E023703}">
                      <ahyp:hlinkClr xmlns:ahyp="http://schemas.microsoft.com/office/drawing/2018/hyperlinkcolor" val="tx"/>
                    </a:ext>
                  </a:extLst>
                </a:hlinkClick>
              </a:rPr>
              <a:t>Wordclouds</a:t>
            </a:r>
            <a:endParaRPr lang="en-GB" sz="1050" dirty="0">
              <a:solidFill>
                <a:schemeClr val="accent1">
                  <a:lumMod val="75000"/>
                </a:schemeClr>
              </a:solidFill>
              <a:effectLst>
                <a:outerShdw blurRad="50800" dist="38100" dir="2700000" algn="tl" rotWithShape="0">
                  <a:prstClr val="black">
                    <a:alpha val="10000"/>
                  </a:prstClr>
                </a:outerShdw>
              </a:effectLst>
            </a:endParaRPr>
          </a:p>
        </p:txBody>
      </p:sp>
      <p:pic>
        <p:nvPicPr>
          <p:cNvPr id="14" name="Picture 13">
            <a:extLst>
              <a:ext uri="{FF2B5EF4-FFF2-40B4-BE49-F238E27FC236}">
                <a16:creationId xmlns:a16="http://schemas.microsoft.com/office/drawing/2014/main" id="{2C72DF92-5612-6CAD-15F3-44DC55FF7780}"/>
              </a:ext>
            </a:extLst>
          </p:cNvPr>
          <p:cNvPicPr>
            <a:picLocks noChangeAspect="1"/>
          </p:cNvPicPr>
          <p:nvPr/>
        </p:nvPicPr>
        <p:blipFill>
          <a:blip r:embed="rId32"/>
          <a:stretch>
            <a:fillRect/>
          </a:stretch>
        </p:blipFill>
        <p:spPr>
          <a:xfrm>
            <a:off x="5063992" y="830544"/>
            <a:ext cx="3891609" cy="2186712"/>
          </a:xfrm>
          <a:prstGeom prst="rect">
            <a:avLst/>
          </a:prstGeom>
        </p:spPr>
      </p:pic>
    </p:spTree>
    <p:extLst>
      <p:ext uri="{BB962C8B-B14F-4D97-AF65-F5344CB8AC3E}">
        <p14:creationId xmlns:p14="http://schemas.microsoft.com/office/powerpoint/2010/main" val="168268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blinds(horizontal)">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linds(horizontal)">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7" end="7"/>
                                            </p:txEl>
                                          </p:spTgt>
                                        </p:tgtEl>
                                        <p:attrNameLst>
                                          <p:attrName>style.visibility</p:attrName>
                                        </p:attrNameLst>
                                      </p:cBhvr>
                                      <p:to>
                                        <p:strVal val="visible"/>
                                      </p:to>
                                    </p:set>
                                    <p:animEffect transition="in" filter="blinds(horizontal)">
                                      <p:cBhvr>
                                        <p:cTn id="22" dur="500"/>
                                        <p:tgtEl>
                                          <p:spTgt spid="1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animEffect transition="in" filter="blinds(horizontal)">
                                      <p:cBhvr>
                                        <p:cTn id="27" dur="500"/>
                                        <p:tgtEl>
                                          <p:spTgt spid="1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11" end="11"/>
                                            </p:txEl>
                                          </p:spTgt>
                                        </p:tgtEl>
                                        <p:attrNameLst>
                                          <p:attrName>style.visibility</p:attrName>
                                        </p:attrNameLst>
                                      </p:cBhvr>
                                      <p:to>
                                        <p:strVal val="visible"/>
                                      </p:to>
                                    </p:set>
                                    <p:animEffect transition="in" filter="blinds(horizontal)">
                                      <p:cBhvr>
                                        <p:cTn id="32" dur="500"/>
                                        <p:tgtEl>
                                          <p:spTgt spid="1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13" end="13"/>
                                            </p:txEl>
                                          </p:spTgt>
                                        </p:tgtEl>
                                        <p:attrNameLst>
                                          <p:attrName>style.visibility</p:attrName>
                                        </p:attrNameLst>
                                      </p:cBhvr>
                                      <p:to>
                                        <p:strVal val="visible"/>
                                      </p:to>
                                    </p:set>
                                    <p:animEffect transition="in" filter="blinds(horizontal)">
                                      <p:cBhvr>
                                        <p:cTn id="37" dur="500"/>
                                        <p:tgtEl>
                                          <p:spTgt spid="1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xEl>
                                              <p:pRg st="15" end="15"/>
                                            </p:txEl>
                                          </p:spTgt>
                                        </p:tgtEl>
                                        <p:attrNameLst>
                                          <p:attrName>style.visibility</p:attrName>
                                        </p:attrNameLst>
                                      </p:cBhvr>
                                      <p:to>
                                        <p:strVal val="visible"/>
                                      </p:to>
                                    </p:set>
                                    <p:animEffect transition="in" filter="blinds(horizontal)">
                                      <p:cBhvr>
                                        <p:cTn id="42" dur="500"/>
                                        <p:tgtEl>
                                          <p:spTgt spid="13">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xEl>
                                              <p:pRg st="17" end="17"/>
                                            </p:txEl>
                                          </p:spTgt>
                                        </p:tgtEl>
                                        <p:attrNameLst>
                                          <p:attrName>style.visibility</p:attrName>
                                        </p:attrNameLst>
                                      </p:cBhvr>
                                      <p:to>
                                        <p:strVal val="visible"/>
                                      </p:to>
                                    </p:set>
                                    <p:animEffect transition="in" filter="blinds(horizontal)">
                                      <p:cBhvr>
                                        <p:cTn id="47" dur="500"/>
                                        <p:tgtEl>
                                          <p:spTgt spid="13">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xEl>
                                              <p:pRg st="19" end="19"/>
                                            </p:txEl>
                                          </p:spTgt>
                                        </p:tgtEl>
                                        <p:attrNameLst>
                                          <p:attrName>style.visibility</p:attrName>
                                        </p:attrNameLst>
                                      </p:cBhvr>
                                      <p:to>
                                        <p:strVal val="visible"/>
                                      </p:to>
                                    </p:set>
                                    <p:animEffect transition="in" filter="blinds(horizontal)">
                                      <p:cBhvr>
                                        <p:cTn id="52" dur="500"/>
                                        <p:tgtEl>
                                          <p:spTgt spid="13">
                                            <p:txEl>
                                              <p:pRg st="19" end="1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xEl>
                                              <p:pRg st="21" end="21"/>
                                            </p:txEl>
                                          </p:spTgt>
                                        </p:tgtEl>
                                        <p:attrNameLst>
                                          <p:attrName>style.visibility</p:attrName>
                                        </p:attrNameLst>
                                      </p:cBhvr>
                                      <p:to>
                                        <p:strVal val="visible"/>
                                      </p:to>
                                    </p:set>
                                    <p:animEffect transition="in" filter="blinds(horizontal)">
                                      <p:cBhvr>
                                        <p:cTn id="57" dur="500"/>
                                        <p:tgtEl>
                                          <p:spTgt spid="13">
                                            <p:txEl>
                                              <p:pRg st="21" end="2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3">
                                            <p:txEl>
                                              <p:pRg st="23" end="23"/>
                                            </p:txEl>
                                          </p:spTgt>
                                        </p:tgtEl>
                                        <p:attrNameLst>
                                          <p:attrName>style.visibility</p:attrName>
                                        </p:attrNameLst>
                                      </p:cBhvr>
                                      <p:to>
                                        <p:strVal val="visible"/>
                                      </p:to>
                                    </p:set>
                                    <p:animEffect transition="in" filter="blinds(horizontal)">
                                      <p:cBhvr>
                                        <p:cTn id="62" dur="500"/>
                                        <p:tgtEl>
                                          <p:spTgt spid="13">
                                            <p:txEl>
                                              <p:pRg st="23" end="2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3">
                                            <p:txEl>
                                              <p:pRg st="25" end="25"/>
                                            </p:txEl>
                                          </p:spTgt>
                                        </p:tgtEl>
                                        <p:attrNameLst>
                                          <p:attrName>style.visibility</p:attrName>
                                        </p:attrNameLst>
                                      </p:cBhvr>
                                      <p:to>
                                        <p:strVal val="visible"/>
                                      </p:to>
                                    </p:set>
                                    <p:animEffect transition="in" filter="blinds(horizontal)">
                                      <p:cBhvr>
                                        <p:cTn id="67" dur="500"/>
                                        <p:tgtEl>
                                          <p:spTgt spid="13">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pSp>
        <p:nvGrpSpPr>
          <p:cNvPr id="6" name="Group 5">
            <a:extLst>
              <a:ext uri="{FF2B5EF4-FFF2-40B4-BE49-F238E27FC236}">
                <a16:creationId xmlns:a16="http://schemas.microsoft.com/office/drawing/2014/main" id="{67AD3699-5034-7568-BA61-6D2264814F48}"/>
              </a:ext>
            </a:extLst>
          </p:cNvPr>
          <p:cNvGrpSpPr/>
          <p:nvPr/>
        </p:nvGrpSpPr>
        <p:grpSpPr>
          <a:xfrm>
            <a:off x="91872" y="245949"/>
            <a:ext cx="8960256" cy="631800"/>
            <a:chOff x="0" y="3980"/>
            <a:chExt cx="11245963" cy="631800"/>
          </a:xfrm>
          <a:solidFill>
            <a:schemeClr val="accent1">
              <a:lumMod val="50000"/>
            </a:schemeClr>
          </a:solidFill>
          <a:scene3d>
            <a:camera prst="orthographicFront">
              <a:rot lat="0" lon="0" rev="0"/>
            </a:camera>
            <a:lightRig rig="balanced" dir="t">
              <a:rot lat="0" lon="0" rev="8700000"/>
            </a:lightRig>
          </a:scene3d>
        </p:grpSpPr>
        <p:sp>
          <p:nvSpPr>
            <p:cNvPr id="10" name="Rectangle: Rounded Corners 10">
              <a:extLst>
                <a:ext uri="{FF2B5EF4-FFF2-40B4-BE49-F238E27FC236}">
                  <a16:creationId xmlns:a16="http://schemas.microsoft.com/office/drawing/2014/main" id="{E2EC5E03-26A2-CB33-E32A-EE128BC5101E}"/>
                </a:ext>
              </a:extLst>
            </p:cNvPr>
            <p:cNvSpPr/>
            <p:nvPr/>
          </p:nvSpPr>
          <p:spPr>
            <a:xfrm>
              <a:off x="0" y="3980"/>
              <a:ext cx="11214326" cy="6318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A73C9EE3-837A-F97E-DE91-801240DA1FEF}"/>
                </a:ext>
              </a:extLst>
            </p:cNvPr>
            <p:cNvSpPr txBox="1"/>
            <p:nvPr/>
          </p:nvSpPr>
          <p:spPr>
            <a:xfrm>
              <a:off x="93321" y="34822"/>
              <a:ext cx="11152642" cy="57011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800" b="1" dirty="0">
                  <a:effectLst>
                    <a:outerShdw blurRad="38100" dist="38100" dir="2700000" algn="tl">
                      <a:srgbClr val="000000">
                        <a:alpha val="43137"/>
                      </a:srgbClr>
                    </a:outerShdw>
                  </a:effectLst>
                </a:rPr>
                <a:t>Virtual Learning Environments</a:t>
              </a:r>
              <a:endParaRPr lang="en-US" sz="2800" dirty="0">
                <a:effectLst>
                  <a:outerShdw blurRad="38100" dist="38100" dir="2700000" algn="tl">
                    <a:srgbClr val="000000">
                      <a:alpha val="43137"/>
                    </a:srgbClr>
                  </a:outerShdw>
                </a:effectLst>
              </a:endParaRPr>
            </a:p>
          </p:txBody>
        </p:sp>
      </p:grpSp>
      <p:pic>
        <p:nvPicPr>
          <p:cNvPr id="13" name="Content Placeholder 15" descr="Graphical user interface, text, application&#10;&#10;Description automatically generated">
            <a:extLst>
              <a:ext uri="{FF2B5EF4-FFF2-40B4-BE49-F238E27FC236}">
                <a16:creationId xmlns:a16="http://schemas.microsoft.com/office/drawing/2014/main" id="{B617EDA5-1566-0E35-246E-57436E206C36}"/>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16833" y="932916"/>
            <a:ext cx="4778509" cy="3936076"/>
          </a:xfrm>
        </p:spPr>
      </p:pic>
      <p:pic>
        <p:nvPicPr>
          <p:cNvPr id="14" name="Picture 2" descr="SailPoint Identity Security for Teams | SailPoint">
            <a:extLst>
              <a:ext uri="{FF2B5EF4-FFF2-40B4-BE49-F238E27FC236}">
                <a16:creationId xmlns:a16="http://schemas.microsoft.com/office/drawing/2014/main" id="{6C7F2CD3-BB1F-5D47-266C-7B67C0425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20032" y="6144400"/>
            <a:ext cx="1416050" cy="56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50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aphicFrame>
        <p:nvGraphicFramePr>
          <p:cNvPr id="6" name="Diagram 5">
            <a:extLst>
              <a:ext uri="{FF2B5EF4-FFF2-40B4-BE49-F238E27FC236}">
                <a16:creationId xmlns:a16="http://schemas.microsoft.com/office/drawing/2014/main" id="{458388EE-0906-AA5F-372B-E9F4B07230A4}"/>
              </a:ext>
            </a:extLst>
          </p:cNvPr>
          <p:cNvGraphicFramePr/>
          <p:nvPr>
            <p:extLst>
              <p:ext uri="{D42A27DB-BD31-4B8C-83A1-F6EECF244321}">
                <p14:modId xmlns:p14="http://schemas.microsoft.com/office/powerpoint/2010/main" val="3737686241"/>
              </p:ext>
            </p:extLst>
          </p:nvPr>
        </p:nvGraphicFramePr>
        <p:xfrm>
          <a:off x="230136" y="162842"/>
          <a:ext cx="8738285" cy="63976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TextBox 9">
            <a:extLst>
              <a:ext uri="{FF2B5EF4-FFF2-40B4-BE49-F238E27FC236}">
                <a16:creationId xmlns:a16="http://schemas.microsoft.com/office/drawing/2014/main" id="{49606A08-2FCC-C9AC-3D4B-B78F3A712BCE}"/>
              </a:ext>
            </a:extLst>
          </p:cNvPr>
          <p:cNvSpPr txBox="1"/>
          <p:nvPr/>
        </p:nvSpPr>
        <p:spPr>
          <a:xfrm>
            <a:off x="230137" y="897606"/>
            <a:ext cx="6475463" cy="4031873"/>
          </a:xfrm>
          <a:prstGeom prst="rect">
            <a:avLst/>
          </a:prstGeom>
          <a:noFill/>
        </p:spPr>
        <p:txBody>
          <a:bodyPr wrap="square" rtlCol="0">
            <a:spAutoFit/>
          </a:bodyPr>
          <a:lstStyle/>
          <a:p>
            <a:pPr marL="342900" indent="-342900">
              <a:buFont typeface="Arial" panose="020B0604020202020204" pitchFamily="34" charset="0"/>
              <a:buChar char="•"/>
            </a:pPr>
            <a:r>
              <a:rPr lang="it-IT" sz="1600" b="1" dirty="0">
                <a:solidFill>
                  <a:srgbClr val="083A30"/>
                </a:solidFill>
              </a:rPr>
              <a:t>Curriculum “</a:t>
            </a:r>
            <a:r>
              <a:rPr lang="it-IT" sz="1600" b="1" dirty="0" err="1">
                <a:solidFill>
                  <a:srgbClr val="083A30"/>
                </a:solidFill>
              </a:rPr>
              <a:t>broad</a:t>
            </a:r>
            <a:r>
              <a:rPr lang="it-IT" sz="1600" b="1" dirty="0">
                <a:solidFill>
                  <a:srgbClr val="083A30"/>
                </a:solidFill>
              </a:rPr>
              <a:t>-band”</a:t>
            </a:r>
            <a:r>
              <a:rPr lang="it-IT" sz="1600" dirty="0">
                <a:solidFill>
                  <a:srgbClr val="083A30"/>
                </a:solidFill>
              </a:rPr>
              <a:t> con task eterogenei</a:t>
            </a:r>
          </a:p>
          <a:p>
            <a:pPr marL="342900" indent="-342900">
              <a:buFont typeface="Arial" panose="020B0604020202020204" pitchFamily="34" charset="0"/>
              <a:buChar char="•"/>
            </a:pPr>
            <a:endParaRPr lang="it-IT" sz="1600" dirty="0">
              <a:solidFill>
                <a:srgbClr val="083A30"/>
              </a:solidFill>
            </a:endParaRPr>
          </a:p>
          <a:p>
            <a:pPr marL="342900" indent="-342900">
              <a:buFont typeface="Arial" panose="020B0604020202020204" pitchFamily="34" charset="0"/>
              <a:buChar char="•"/>
            </a:pPr>
            <a:r>
              <a:rPr lang="it-IT" sz="1600" dirty="0">
                <a:solidFill>
                  <a:srgbClr val="083A30"/>
                </a:solidFill>
              </a:rPr>
              <a:t>Differenziazione </a:t>
            </a:r>
            <a:r>
              <a:rPr lang="it-IT" sz="1600" b="1" dirty="0">
                <a:solidFill>
                  <a:srgbClr val="083A30"/>
                </a:solidFill>
              </a:rPr>
              <a:t>”task-</a:t>
            </a:r>
            <a:r>
              <a:rPr lang="it-IT" sz="1600" b="1" dirty="0" err="1">
                <a:solidFill>
                  <a:srgbClr val="083A30"/>
                </a:solidFill>
              </a:rPr>
              <a:t>mediated</a:t>
            </a:r>
            <a:r>
              <a:rPr lang="it-IT" sz="1600" b="1" dirty="0">
                <a:solidFill>
                  <a:srgbClr val="083A30"/>
                </a:solidFill>
              </a:rPr>
              <a:t>”</a:t>
            </a:r>
          </a:p>
          <a:p>
            <a:pPr marL="342900" indent="-342900">
              <a:buFont typeface="Arial" panose="020B0604020202020204" pitchFamily="34" charset="0"/>
              <a:buChar char="•"/>
            </a:pPr>
            <a:endParaRPr lang="it-IT" sz="1600" dirty="0">
              <a:solidFill>
                <a:srgbClr val="083A30"/>
              </a:solidFill>
            </a:endParaRPr>
          </a:p>
          <a:p>
            <a:pPr marL="342900" indent="-342900">
              <a:buFont typeface="Arial" panose="020B0604020202020204" pitchFamily="34" charset="0"/>
              <a:buChar char="•"/>
            </a:pPr>
            <a:r>
              <a:rPr lang="it-IT" sz="1600" dirty="0">
                <a:solidFill>
                  <a:srgbClr val="083A30"/>
                </a:solidFill>
              </a:rPr>
              <a:t>La </a:t>
            </a:r>
            <a:r>
              <a:rPr lang="it-IT" sz="1600" b="1" dirty="0">
                <a:solidFill>
                  <a:srgbClr val="083A30"/>
                </a:solidFill>
              </a:rPr>
              <a:t>diversità può essere una risorsa </a:t>
            </a:r>
            <a:r>
              <a:rPr lang="it-IT" sz="1600" dirty="0">
                <a:solidFill>
                  <a:srgbClr val="083A30"/>
                </a:solidFill>
              </a:rPr>
              <a:t>(varietà di contenuti, </a:t>
            </a:r>
            <a:r>
              <a:rPr lang="it-IT" sz="1600" dirty="0" err="1">
                <a:solidFill>
                  <a:srgbClr val="083A30"/>
                </a:solidFill>
              </a:rPr>
              <a:t>scaffolding</a:t>
            </a:r>
            <a:r>
              <a:rPr lang="it-IT" sz="1600" dirty="0">
                <a:solidFill>
                  <a:srgbClr val="083A30"/>
                </a:solidFill>
              </a:rPr>
              <a:t>)</a:t>
            </a:r>
          </a:p>
          <a:p>
            <a:endParaRPr lang="it-IT" sz="1600" dirty="0">
              <a:solidFill>
                <a:srgbClr val="083A30"/>
              </a:solidFill>
            </a:endParaRPr>
          </a:p>
          <a:p>
            <a:pPr marL="342900" indent="-342900">
              <a:buFont typeface="Arial" panose="020B0604020202020204" pitchFamily="34" charset="0"/>
              <a:buChar char="•"/>
            </a:pPr>
            <a:r>
              <a:rPr lang="it-IT" sz="1600" dirty="0">
                <a:solidFill>
                  <a:srgbClr val="083A30"/>
                </a:solidFill>
              </a:rPr>
              <a:t>Il </a:t>
            </a:r>
            <a:r>
              <a:rPr lang="it-IT" sz="1600" b="1" dirty="0">
                <a:solidFill>
                  <a:srgbClr val="083A30"/>
                </a:solidFill>
              </a:rPr>
              <a:t>sillabo è negoziato ed emergente</a:t>
            </a:r>
          </a:p>
          <a:p>
            <a:pPr marL="342900" indent="-342900">
              <a:buFont typeface="Arial" panose="020B0604020202020204" pitchFamily="34" charset="0"/>
              <a:buChar char="•"/>
            </a:pPr>
            <a:endParaRPr lang="it-IT" sz="1600" dirty="0">
              <a:solidFill>
                <a:srgbClr val="083A30"/>
              </a:solidFill>
            </a:endParaRPr>
          </a:p>
          <a:p>
            <a:pPr marL="342900" indent="-342900">
              <a:buFont typeface="Arial" panose="020B0604020202020204" pitchFamily="34" charset="0"/>
              <a:buChar char="•"/>
            </a:pPr>
            <a:r>
              <a:rPr lang="it-IT" sz="1600" dirty="0">
                <a:solidFill>
                  <a:srgbClr val="083A30"/>
                </a:solidFill>
              </a:rPr>
              <a:t>Focus sulla </a:t>
            </a:r>
            <a:r>
              <a:rPr lang="it-IT" sz="1600" b="1" dirty="0">
                <a:solidFill>
                  <a:srgbClr val="083A30"/>
                </a:solidFill>
              </a:rPr>
              <a:t>lingua emergente </a:t>
            </a:r>
            <a:r>
              <a:rPr lang="it-IT" sz="1600" dirty="0">
                <a:solidFill>
                  <a:srgbClr val="083A30"/>
                </a:solidFill>
              </a:rPr>
              <a:t>(</a:t>
            </a:r>
            <a:r>
              <a:rPr lang="it-IT" sz="1600" dirty="0" err="1">
                <a:solidFill>
                  <a:srgbClr val="083A30"/>
                </a:solidFill>
              </a:rPr>
              <a:t>teaching</a:t>
            </a:r>
            <a:r>
              <a:rPr lang="it-IT" sz="1600" dirty="0">
                <a:solidFill>
                  <a:srgbClr val="083A30"/>
                </a:solidFill>
              </a:rPr>
              <a:t> </a:t>
            </a:r>
            <a:r>
              <a:rPr lang="it-IT" sz="1600" dirty="0" err="1">
                <a:solidFill>
                  <a:srgbClr val="083A30"/>
                </a:solidFill>
              </a:rPr>
              <a:t>at</a:t>
            </a:r>
            <a:r>
              <a:rPr lang="it-IT" sz="1600" dirty="0">
                <a:solidFill>
                  <a:srgbClr val="083A30"/>
                </a:solidFill>
              </a:rPr>
              <a:t> the point of </a:t>
            </a:r>
            <a:r>
              <a:rPr lang="it-IT" sz="1600" dirty="0" err="1">
                <a:solidFill>
                  <a:srgbClr val="083A30"/>
                </a:solidFill>
              </a:rPr>
              <a:t>need</a:t>
            </a:r>
            <a:r>
              <a:rPr lang="it-IT" sz="1600" dirty="0">
                <a:solidFill>
                  <a:srgbClr val="083A30"/>
                </a:solidFill>
              </a:rPr>
              <a:t>)</a:t>
            </a:r>
          </a:p>
          <a:p>
            <a:pPr marL="342900" indent="-342900">
              <a:buFont typeface="Arial" panose="020B0604020202020204" pitchFamily="34" charset="0"/>
              <a:buChar char="•"/>
            </a:pPr>
            <a:endParaRPr lang="it-IT" sz="1600" dirty="0">
              <a:solidFill>
                <a:srgbClr val="083A30"/>
              </a:solidFill>
            </a:endParaRPr>
          </a:p>
          <a:p>
            <a:pPr marL="342900" indent="-342900">
              <a:buFont typeface="Arial" panose="020B0604020202020204" pitchFamily="34" charset="0"/>
              <a:buChar char="•"/>
            </a:pPr>
            <a:r>
              <a:rPr lang="it-IT" sz="1600" dirty="0">
                <a:solidFill>
                  <a:srgbClr val="083A30"/>
                </a:solidFill>
              </a:rPr>
              <a:t>Opportunità di </a:t>
            </a:r>
            <a:r>
              <a:rPr lang="it-IT" sz="1600" b="1" dirty="0">
                <a:solidFill>
                  <a:srgbClr val="083A30"/>
                </a:solidFill>
              </a:rPr>
              <a:t>personalizzazione</a:t>
            </a:r>
            <a:r>
              <a:rPr lang="it-IT" sz="1600" dirty="0">
                <a:solidFill>
                  <a:srgbClr val="083A30"/>
                </a:solidFill>
              </a:rPr>
              <a:t> (dinamiche di classe, memorizzazione)</a:t>
            </a:r>
          </a:p>
          <a:p>
            <a:endParaRPr lang="it-IT" sz="1600" dirty="0">
              <a:solidFill>
                <a:srgbClr val="083A30"/>
              </a:solidFill>
            </a:endParaRPr>
          </a:p>
          <a:p>
            <a:pPr marL="342900" indent="-342900">
              <a:buFont typeface="Arial" panose="020B0604020202020204" pitchFamily="34" charset="0"/>
              <a:buChar char="•"/>
            </a:pPr>
            <a:r>
              <a:rPr lang="it-IT" sz="1600" b="1" dirty="0">
                <a:solidFill>
                  <a:srgbClr val="083A30"/>
                </a:solidFill>
              </a:rPr>
              <a:t>L’autonomia d’apprendimento </a:t>
            </a:r>
            <a:r>
              <a:rPr lang="it-IT" sz="1600" dirty="0">
                <a:solidFill>
                  <a:srgbClr val="083A30"/>
                </a:solidFill>
              </a:rPr>
              <a:t>è incoraggiata</a:t>
            </a:r>
          </a:p>
          <a:p>
            <a:pPr marL="342900" indent="-342900">
              <a:buFont typeface="Arial" panose="020B0604020202020204" pitchFamily="34" charset="0"/>
              <a:buChar char="•"/>
            </a:pPr>
            <a:endParaRPr lang="it-IT" sz="1600" dirty="0">
              <a:solidFill>
                <a:srgbClr val="083A30"/>
              </a:solidFill>
            </a:endParaRPr>
          </a:p>
          <a:p>
            <a:pPr marL="342900" indent="-342900">
              <a:buFont typeface="Arial" panose="020B0604020202020204" pitchFamily="34" charset="0"/>
              <a:buChar char="•"/>
            </a:pPr>
            <a:r>
              <a:rPr lang="it-IT" sz="1600" dirty="0">
                <a:solidFill>
                  <a:srgbClr val="083A30"/>
                </a:solidFill>
              </a:rPr>
              <a:t>È possibile </a:t>
            </a:r>
            <a:r>
              <a:rPr lang="it-IT" sz="1600" b="1" dirty="0">
                <a:solidFill>
                  <a:srgbClr val="083A30"/>
                </a:solidFill>
              </a:rPr>
              <a:t>fare a meno dei libri di testo</a:t>
            </a:r>
          </a:p>
        </p:txBody>
      </p:sp>
      <p:grpSp>
        <p:nvGrpSpPr>
          <p:cNvPr id="12" name="Group 11">
            <a:extLst>
              <a:ext uri="{FF2B5EF4-FFF2-40B4-BE49-F238E27FC236}">
                <a16:creationId xmlns:a16="http://schemas.microsoft.com/office/drawing/2014/main" id="{AC074D2E-C1AD-850A-8483-3FDB466B651D}"/>
              </a:ext>
            </a:extLst>
          </p:cNvPr>
          <p:cNvGrpSpPr/>
          <p:nvPr/>
        </p:nvGrpSpPr>
        <p:grpSpPr>
          <a:xfrm>
            <a:off x="6640102" y="924937"/>
            <a:ext cx="2328319" cy="2895600"/>
            <a:chOff x="0" y="43031"/>
            <a:chExt cx="4419600" cy="5456880"/>
          </a:xfrm>
          <a:scene3d>
            <a:camera prst="orthographicFront">
              <a:rot lat="0" lon="0" rev="0"/>
            </a:camera>
            <a:lightRig rig="contrasting" dir="t">
              <a:rot lat="0" lon="0" rev="1500000"/>
            </a:lightRig>
          </a:scene3d>
        </p:grpSpPr>
        <p:sp>
          <p:nvSpPr>
            <p:cNvPr id="13" name="Rectangle: Rounded Corners 5">
              <a:extLst>
                <a:ext uri="{FF2B5EF4-FFF2-40B4-BE49-F238E27FC236}">
                  <a16:creationId xmlns:a16="http://schemas.microsoft.com/office/drawing/2014/main" id="{839D0F63-9F10-4FEC-121F-4B35E8A83D08}"/>
                </a:ext>
              </a:extLst>
            </p:cNvPr>
            <p:cNvSpPr/>
            <p:nvPr/>
          </p:nvSpPr>
          <p:spPr>
            <a:xfrm>
              <a:off x="0" y="43031"/>
              <a:ext cx="4419600" cy="5456880"/>
            </a:xfrm>
            <a:prstGeom prst="roundRect">
              <a:avLst/>
            </a:prstGeom>
            <a:solidFill>
              <a:schemeClr val="accent1">
                <a:lumMod val="5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14" name="Rectangle: Rounded Corners 4">
              <a:extLst>
                <a:ext uri="{FF2B5EF4-FFF2-40B4-BE49-F238E27FC236}">
                  <a16:creationId xmlns:a16="http://schemas.microsoft.com/office/drawing/2014/main" id="{3837EB97-A713-7399-9EDC-A96E5ACEE583}"/>
                </a:ext>
              </a:extLst>
            </p:cNvPr>
            <p:cNvSpPr txBox="1"/>
            <p:nvPr/>
          </p:nvSpPr>
          <p:spPr>
            <a:xfrm>
              <a:off x="146891" y="258778"/>
              <a:ext cx="4272709" cy="50253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defTabSz="977900">
                <a:lnSpc>
                  <a:spcPct val="130000"/>
                </a:lnSpc>
                <a:spcBef>
                  <a:spcPct val="0"/>
                </a:spcBef>
                <a:spcAft>
                  <a:spcPct val="35000"/>
                </a:spcAft>
                <a:buNone/>
              </a:pPr>
              <a:r>
                <a:rPr lang="en-GB" sz="1800" b="0" kern="1200" dirty="0">
                  <a:effectLst>
                    <a:outerShdw blurRad="38100" dist="38100" dir="2700000" algn="tl">
                      <a:srgbClr val="000000">
                        <a:alpha val="43137"/>
                      </a:srgbClr>
                    </a:outerShdw>
                  </a:effectLst>
                </a:rPr>
                <a:t>“A Dogme approach respects –and is nourished by- the huge diversity present in any learning situation” </a:t>
              </a:r>
            </a:p>
            <a:p>
              <a:pPr lvl="0" defTabSz="977900">
                <a:lnSpc>
                  <a:spcPct val="130000"/>
                </a:lnSpc>
                <a:spcBef>
                  <a:spcPct val="0"/>
                </a:spcBef>
                <a:spcAft>
                  <a:spcPct val="35000"/>
                </a:spcAft>
              </a:pPr>
              <a:r>
                <a:rPr lang="en-GB" sz="1100" b="0" kern="1200" dirty="0">
                  <a:effectLst>
                    <a:outerShdw blurRad="38100" dist="38100" dir="2700000" algn="tl">
                      <a:srgbClr val="000000">
                        <a:alpha val="43137"/>
                      </a:srgbClr>
                    </a:outerShdw>
                  </a:effectLst>
                </a:rPr>
                <a:t>(</a:t>
              </a:r>
              <a:r>
                <a:rPr lang="en-GB" sz="1100" dirty="0" err="1">
                  <a:effectLst>
                    <a:outerShdw blurRad="38100" dist="38100" dir="2700000" algn="tl">
                      <a:srgbClr val="000000">
                        <a:alpha val="43137"/>
                      </a:srgbClr>
                    </a:outerShdw>
                  </a:effectLst>
                </a:rPr>
                <a:t>Medding</a:t>
              </a:r>
              <a:r>
                <a:rPr lang="en-GB" sz="1100" dirty="0">
                  <a:effectLst>
                    <a:outerShdw blurRad="38100" dist="38100" dir="2700000" algn="tl">
                      <a:srgbClr val="000000">
                        <a:alpha val="43137"/>
                      </a:srgbClr>
                    </a:outerShdw>
                  </a:effectLst>
                </a:rPr>
                <a:t> &amp; Thornbury 2009: 86</a:t>
              </a:r>
              <a:r>
                <a:rPr lang="en-GB" sz="1100" b="0" kern="1200" dirty="0">
                  <a:effectLst>
                    <a:outerShdw blurRad="38100" dist="38100" dir="2700000" algn="tl">
                      <a:srgbClr val="000000">
                        <a:alpha val="43137"/>
                      </a:srgbClr>
                    </a:outerShdw>
                  </a:effectLst>
                </a:rPr>
                <a:t>)</a:t>
              </a:r>
              <a:endParaRPr lang="en-US" sz="1100" b="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88490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500"/>
                                        <p:tgtEl>
                                          <p:spTgt spid="10">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12" end="12"/>
                                            </p:txEl>
                                          </p:spTgt>
                                        </p:tgtEl>
                                        <p:attrNameLst>
                                          <p:attrName>style.visibility</p:attrName>
                                        </p:attrNameLst>
                                      </p:cBhvr>
                                      <p:to>
                                        <p:strVal val="visible"/>
                                      </p:to>
                                    </p:set>
                                    <p:animEffect transition="in" filter="fade">
                                      <p:cBhvr>
                                        <p:cTn id="37" dur="500"/>
                                        <p:tgtEl>
                                          <p:spTgt spid="10">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14" end="14"/>
                                            </p:txEl>
                                          </p:spTgt>
                                        </p:tgtEl>
                                        <p:attrNameLst>
                                          <p:attrName>style.visibility</p:attrName>
                                        </p:attrNameLst>
                                      </p:cBhvr>
                                      <p:to>
                                        <p:strVal val="visible"/>
                                      </p:to>
                                    </p:set>
                                    <p:animEffect transition="in" filter="fade">
                                      <p:cBhvr>
                                        <p:cTn id="42"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pSp>
        <p:nvGrpSpPr>
          <p:cNvPr id="6" name="Group 5">
            <a:extLst>
              <a:ext uri="{FF2B5EF4-FFF2-40B4-BE49-F238E27FC236}">
                <a16:creationId xmlns:a16="http://schemas.microsoft.com/office/drawing/2014/main" id="{D6342029-B6CE-9C77-7D32-F465ED987338}"/>
              </a:ext>
            </a:extLst>
          </p:cNvPr>
          <p:cNvGrpSpPr/>
          <p:nvPr/>
        </p:nvGrpSpPr>
        <p:grpSpPr>
          <a:xfrm>
            <a:off x="141896" y="219133"/>
            <a:ext cx="8860205" cy="631800"/>
            <a:chOff x="0" y="3980"/>
            <a:chExt cx="11214326" cy="631800"/>
          </a:xfrm>
          <a:solidFill>
            <a:schemeClr val="accent1">
              <a:lumMod val="50000"/>
            </a:schemeClr>
          </a:solidFill>
          <a:scene3d>
            <a:camera prst="orthographicFront">
              <a:rot lat="0" lon="0" rev="0"/>
            </a:camera>
            <a:lightRig rig="balanced" dir="t">
              <a:rot lat="0" lon="0" rev="8700000"/>
            </a:lightRig>
          </a:scene3d>
        </p:grpSpPr>
        <p:sp>
          <p:nvSpPr>
            <p:cNvPr id="10" name="Rectangle: Rounded Corners 5">
              <a:extLst>
                <a:ext uri="{FF2B5EF4-FFF2-40B4-BE49-F238E27FC236}">
                  <a16:creationId xmlns:a16="http://schemas.microsoft.com/office/drawing/2014/main" id="{8ECB8A3E-1E5D-2DB0-8DE3-01132FFC9AA8}"/>
                </a:ext>
              </a:extLst>
            </p:cNvPr>
            <p:cNvSpPr/>
            <p:nvPr/>
          </p:nvSpPr>
          <p:spPr>
            <a:xfrm>
              <a:off x="0" y="3980"/>
              <a:ext cx="11214326" cy="6318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1715D1F2-58BF-EFC0-57A0-DBF1C657462E}"/>
                </a:ext>
              </a:extLst>
            </p:cNvPr>
            <p:cNvSpPr txBox="1"/>
            <p:nvPr/>
          </p:nvSpPr>
          <p:spPr>
            <a:xfrm>
              <a:off x="30842" y="34822"/>
              <a:ext cx="11152642" cy="57011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baseline="0" dirty="0">
                  <a:effectLst>
                    <a:outerShdw blurRad="38100" dist="38100" dir="2700000" algn="tl">
                      <a:srgbClr val="000000">
                        <a:alpha val="43137"/>
                      </a:srgbClr>
                    </a:outerShdw>
                  </a:effectLst>
                </a:rPr>
                <a:t>LA CLASSE OSSERVATA</a:t>
              </a:r>
              <a:endParaRPr lang="en-US" sz="2700" kern="1200" dirty="0">
                <a:effectLst>
                  <a:outerShdw blurRad="38100" dist="38100" dir="2700000" algn="tl">
                    <a:srgbClr val="000000">
                      <a:alpha val="43137"/>
                    </a:srgbClr>
                  </a:outerShdw>
                </a:effectLst>
              </a:endParaRPr>
            </a:p>
          </p:txBody>
        </p:sp>
      </p:grpSp>
      <p:graphicFrame>
        <p:nvGraphicFramePr>
          <p:cNvPr id="13" name="Table 12">
            <a:extLst>
              <a:ext uri="{FF2B5EF4-FFF2-40B4-BE49-F238E27FC236}">
                <a16:creationId xmlns:a16="http://schemas.microsoft.com/office/drawing/2014/main" id="{4EC37B9E-0900-7E22-3785-A73D46B02AD6}"/>
              </a:ext>
            </a:extLst>
          </p:cNvPr>
          <p:cNvGraphicFramePr>
            <a:graphicFrameLocks noGrp="1"/>
          </p:cNvGraphicFramePr>
          <p:nvPr>
            <p:extLst>
              <p:ext uri="{D42A27DB-BD31-4B8C-83A1-F6EECF244321}">
                <p14:modId xmlns:p14="http://schemas.microsoft.com/office/powerpoint/2010/main" val="3548829847"/>
              </p:ext>
            </p:extLst>
          </p:nvPr>
        </p:nvGraphicFramePr>
        <p:xfrm>
          <a:off x="847092" y="1314292"/>
          <a:ext cx="7449814" cy="2772220"/>
        </p:xfrm>
        <a:graphic>
          <a:graphicData uri="http://schemas.openxmlformats.org/drawingml/2006/table">
            <a:tbl>
              <a:tblPr firstRow="1" firstCol="1" bandRow="1">
                <a:tableStyleId>{073A0DAA-6AF3-43AB-8588-CEC1D06C72B9}</a:tableStyleId>
              </a:tblPr>
              <a:tblGrid>
                <a:gridCol w="1606297">
                  <a:extLst>
                    <a:ext uri="{9D8B030D-6E8A-4147-A177-3AD203B41FA5}">
                      <a16:colId xmlns:a16="http://schemas.microsoft.com/office/drawing/2014/main" val="4272112915"/>
                    </a:ext>
                  </a:extLst>
                </a:gridCol>
                <a:gridCol w="1411661">
                  <a:extLst>
                    <a:ext uri="{9D8B030D-6E8A-4147-A177-3AD203B41FA5}">
                      <a16:colId xmlns:a16="http://schemas.microsoft.com/office/drawing/2014/main" val="956922657"/>
                    </a:ext>
                  </a:extLst>
                </a:gridCol>
                <a:gridCol w="706949">
                  <a:extLst>
                    <a:ext uri="{9D8B030D-6E8A-4147-A177-3AD203B41FA5}">
                      <a16:colId xmlns:a16="http://schemas.microsoft.com/office/drawing/2014/main" val="2456645452"/>
                    </a:ext>
                  </a:extLst>
                </a:gridCol>
                <a:gridCol w="1812117">
                  <a:extLst>
                    <a:ext uri="{9D8B030D-6E8A-4147-A177-3AD203B41FA5}">
                      <a16:colId xmlns:a16="http://schemas.microsoft.com/office/drawing/2014/main" val="1033004505"/>
                    </a:ext>
                  </a:extLst>
                </a:gridCol>
                <a:gridCol w="1912790">
                  <a:extLst>
                    <a:ext uri="{9D8B030D-6E8A-4147-A177-3AD203B41FA5}">
                      <a16:colId xmlns:a16="http://schemas.microsoft.com/office/drawing/2014/main" val="4223706938"/>
                    </a:ext>
                  </a:extLst>
                </a:gridCol>
              </a:tblGrid>
              <a:tr h="0">
                <a:tc>
                  <a:txBody>
                    <a:bodyPr/>
                    <a:lstStyle/>
                    <a:p>
                      <a:pPr>
                        <a:lnSpc>
                          <a:spcPct val="115000"/>
                        </a:lnSpc>
                        <a:spcAft>
                          <a:spcPts val="1000"/>
                        </a:spcAft>
                      </a:pPr>
                      <a:r>
                        <a:rPr lang="en-GB" sz="1100">
                          <a:effectLst/>
                        </a:rPr>
                        <a:t>Pseudonym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36A"/>
                    </a:solidFill>
                  </a:tcPr>
                </a:tc>
                <a:tc>
                  <a:txBody>
                    <a:bodyPr/>
                    <a:lstStyle/>
                    <a:p>
                      <a:pPr algn="ctr">
                        <a:lnSpc>
                          <a:spcPct val="115000"/>
                        </a:lnSpc>
                        <a:spcAft>
                          <a:spcPts val="1000"/>
                        </a:spcAft>
                      </a:pPr>
                      <a:r>
                        <a:rPr lang="en-GB" sz="1100">
                          <a:effectLst/>
                        </a:rPr>
                        <a:t>Nationality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36A"/>
                    </a:solidFill>
                  </a:tcPr>
                </a:tc>
                <a:tc>
                  <a:txBody>
                    <a:bodyPr/>
                    <a:lstStyle/>
                    <a:p>
                      <a:pPr algn="ctr">
                        <a:lnSpc>
                          <a:spcPct val="115000"/>
                        </a:lnSpc>
                        <a:spcAft>
                          <a:spcPts val="1000"/>
                        </a:spcAft>
                      </a:pPr>
                      <a:r>
                        <a:rPr lang="en-GB" sz="1100">
                          <a:effectLst/>
                        </a:rPr>
                        <a: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36A"/>
                    </a:solidFill>
                  </a:tcPr>
                </a:tc>
                <a:tc>
                  <a:txBody>
                    <a:bodyPr/>
                    <a:lstStyle/>
                    <a:p>
                      <a:pPr algn="ctr">
                        <a:lnSpc>
                          <a:spcPct val="115000"/>
                        </a:lnSpc>
                        <a:spcAft>
                          <a:spcPts val="1000"/>
                        </a:spcAft>
                      </a:pPr>
                      <a:r>
                        <a:rPr lang="en-GB" sz="1100">
                          <a:effectLst/>
                        </a:rPr>
                        <a:t>Approx. CEFR level in Italian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36A"/>
                    </a:solidFill>
                  </a:tcPr>
                </a:tc>
                <a:tc>
                  <a:txBody>
                    <a:bodyPr/>
                    <a:lstStyle/>
                    <a:p>
                      <a:pPr algn="ctr">
                        <a:lnSpc>
                          <a:spcPct val="115000"/>
                        </a:lnSpc>
                        <a:spcAft>
                          <a:spcPts val="1000"/>
                        </a:spcAft>
                      </a:pPr>
                      <a:r>
                        <a:rPr lang="en-GB" sz="1100">
                          <a:effectLst/>
                        </a:rPr>
                        <a:t>No of lessons attended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36A"/>
                    </a:solidFill>
                  </a:tcPr>
                </a:tc>
                <a:extLst>
                  <a:ext uri="{0D108BD9-81ED-4DB2-BD59-A6C34878D82A}">
                    <a16:rowId xmlns:a16="http://schemas.microsoft.com/office/drawing/2014/main" val="505818322"/>
                  </a:ext>
                </a:extLst>
              </a:tr>
              <a:tr h="215900">
                <a:tc>
                  <a:txBody>
                    <a:bodyPr/>
                    <a:lstStyle/>
                    <a:p>
                      <a:pPr>
                        <a:lnSpc>
                          <a:spcPct val="115000"/>
                        </a:lnSpc>
                        <a:spcAft>
                          <a:spcPts val="1000"/>
                        </a:spcAft>
                      </a:pPr>
                      <a:r>
                        <a:rPr lang="en-GB" sz="1100">
                          <a:effectLst/>
                        </a:rPr>
                        <a:t>Sylvia (F)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dirty="0">
                          <a:effectLst/>
                        </a:rPr>
                        <a:t>British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B1/B2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118552957"/>
                  </a:ext>
                </a:extLst>
              </a:tr>
              <a:tr h="215900">
                <a:tc>
                  <a:txBody>
                    <a:bodyPr/>
                    <a:lstStyle/>
                    <a:p>
                      <a:pPr>
                        <a:lnSpc>
                          <a:spcPct val="115000"/>
                        </a:lnSpc>
                        <a:spcAft>
                          <a:spcPts val="1000"/>
                        </a:spcAft>
                      </a:pPr>
                      <a:r>
                        <a:rPr lang="en-GB" sz="1100">
                          <a:effectLst/>
                        </a:rPr>
                        <a:t>Jeremy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a:effectLst/>
                        </a:rPr>
                        <a:t>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70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C1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486720217"/>
                  </a:ext>
                </a:extLst>
              </a:tr>
              <a:tr h="215900">
                <a:tc>
                  <a:txBody>
                    <a:bodyPr/>
                    <a:lstStyle/>
                    <a:p>
                      <a:pPr>
                        <a:lnSpc>
                          <a:spcPct val="115000"/>
                        </a:lnSpc>
                        <a:spcAft>
                          <a:spcPts val="1000"/>
                        </a:spcAft>
                      </a:pPr>
                      <a:r>
                        <a:rPr lang="en-GB" sz="1100">
                          <a:effectLst/>
                        </a:rPr>
                        <a:t>Stephan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dirty="0">
                          <a:effectLst/>
                        </a:rPr>
                        <a:t>German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C1/C2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207524940"/>
                  </a:ext>
                </a:extLst>
              </a:tr>
              <a:tr h="215900">
                <a:tc>
                  <a:txBody>
                    <a:bodyPr/>
                    <a:lstStyle/>
                    <a:p>
                      <a:pPr>
                        <a:lnSpc>
                          <a:spcPct val="115000"/>
                        </a:lnSpc>
                        <a:spcAft>
                          <a:spcPts val="1000"/>
                        </a:spcAft>
                      </a:pPr>
                      <a:r>
                        <a:rPr lang="en-GB" sz="1100">
                          <a:effectLst/>
                        </a:rPr>
                        <a:t>Penny (F)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dirty="0">
                          <a:effectLst/>
                        </a:rPr>
                        <a:t>British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64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B1/B2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535330731"/>
                  </a:ext>
                </a:extLst>
              </a:tr>
              <a:tr h="215900">
                <a:tc>
                  <a:txBody>
                    <a:bodyPr/>
                    <a:lstStyle/>
                    <a:p>
                      <a:pPr>
                        <a:lnSpc>
                          <a:spcPct val="115000"/>
                        </a:lnSpc>
                        <a:spcAft>
                          <a:spcPts val="1000"/>
                        </a:spcAft>
                      </a:pPr>
                      <a:r>
                        <a:rPr lang="en-GB" sz="1100">
                          <a:effectLst/>
                        </a:rPr>
                        <a:t>Jennifer (F)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a:effectLst/>
                        </a:rPr>
                        <a:t>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dirty="0">
                          <a:effectLst/>
                        </a:rPr>
                        <a:t>60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B2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67528290"/>
                  </a:ext>
                </a:extLst>
              </a:tr>
              <a:tr h="215900">
                <a:tc>
                  <a:txBody>
                    <a:bodyPr/>
                    <a:lstStyle/>
                    <a:p>
                      <a:pPr>
                        <a:lnSpc>
                          <a:spcPct val="115000"/>
                        </a:lnSpc>
                        <a:spcAft>
                          <a:spcPts val="1000"/>
                        </a:spcAft>
                      </a:pPr>
                      <a:r>
                        <a:rPr lang="en-GB" sz="1100">
                          <a:effectLst/>
                        </a:rPr>
                        <a:t>Maria (F)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a:effectLst/>
                        </a:rPr>
                        <a:t>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dirty="0">
                          <a:effectLst/>
                        </a:rPr>
                        <a:t>62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B1/B2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669709519"/>
                  </a:ext>
                </a:extLst>
              </a:tr>
              <a:tr h="215900">
                <a:tc>
                  <a:txBody>
                    <a:bodyPr/>
                    <a:lstStyle/>
                    <a:p>
                      <a:pPr>
                        <a:lnSpc>
                          <a:spcPct val="115000"/>
                        </a:lnSpc>
                        <a:spcAft>
                          <a:spcPts val="1000"/>
                        </a:spcAft>
                      </a:pPr>
                      <a:r>
                        <a:rPr lang="en-GB" sz="1100">
                          <a:effectLst/>
                        </a:rPr>
                        <a:t>Scott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a:effectLst/>
                        </a:rPr>
                        <a:t>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34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B2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340539486"/>
                  </a:ext>
                </a:extLst>
              </a:tr>
              <a:tr h="215900">
                <a:tc>
                  <a:txBody>
                    <a:bodyPr/>
                    <a:lstStyle/>
                    <a:p>
                      <a:pPr>
                        <a:lnSpc>
                          <a:spcPct val="115000"/>
                        </a:lnSpc>
                        <a:spcAft>
                          <a:spcPts val="1000"/>
                        </a:spcAft>
                      </a:pPr>
                      <a:r>
                        <a:rPr lang="en-GB" sz="1100">
                          <a:effectLst/>
                        </a:rPr>
                        <a:t>Laura (F)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a:effectLst/>
                        </a:rPr>
                        <a:t>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B2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243141478"/>
                  </a:ext>
                </a:extLst>
              </a:tr>
              <a:tr h="215900">
                <a:tc>
                  <a:txBody>
                    <a:bodyPr/>
                    <a:lstStyle/>
                    <a:p>
                      <a:pPr>
                        <a:lnSpc>
                          <a:spcPct val="115000"/>
                        </a:lnSpc>
                        <a:spcAft>
                          <a:spcPts val="1000"/>
                        </a:spcAft>
                      </a:pPr>
                      <a:r>
                        <a:rPr lang="en-GB" sz="1100">
                          <a:effectLst/>
                        </a:rPr>
                        <a:t>Barbara (F)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a:effectLst/>
                        </a:rPr>
                        <a:t>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dirty="0">
                          <a:effectLst/>
                        </a:rPr>
                        <a:t>B1/B2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dirty="0">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887859512"/>
                  </a:ext>
                </a:extLst>
              </a:tr>
              <a:tr h="215900">
                <a:tc>
                  <a:txBody>
                    <a:bodyPr/>
                    <a:lstStyle/>
                    <a:p>
                      <a:pPr>
                        <a:lnSpc>
                          <a:spcPct val="115000"/>
                        </a:lnSpc>
                        <a:spcAft>
                          <a:spcPts val="1000"/>
                        </a:spcAft>
                      </a:pPr>
                      <a:r>
                        <a:rPr lang="en-GB" sz="1100">
                          <a:effectLst/>
                        </a:rPr>
                        <a:t>Eve (F)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a:effectLst/>
                        </a:rPr>
                        <a:t>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64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dirty="0">
                          <a:effectLst/>
                        </a:rPr>
                        <a:t>C1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644498496"/>
                  </a:ext>
                </a:extLst>
              </a:tr>
              <a:tr h="215900">
                <a:tc>
                  <a:txBody>
                    <a:bodyPr/>
                    <a:lstStyle/>
                    <a:p>
                      <a:pPr>
                        <a:lnSpc>
                          <a:spcPct val="115000"/>
                        </a:lnSpc>
                        <a:spcAft>
                          <a:spcPts val="1000"/>
                        </a:spcAft>
                      </a:pPr>
                      <a:r>
                        <a:rPr lang="en-GB" sz="1100">
                          <a:effectLst/>
                        </a:rPr>
                        <a:t>Deborah (F)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a:effectLst/>
                        </a:rPr>
                        <a:t>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53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dirty="0">
                          <a:effectLst/>
                        </a:rPr>
                        <a:t>B2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dirty="0">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420197909"/>
                  </a:ext>
                </a:extLst>
              </a:tr>
              <a:tr h="215900">
                <a:tc>
                  <a:txBody>
                    <a:bodyPr/>
                    <a:lstStyle/>
                    <a:p>
                      <a:pPr>
                        <a:lnSpc>
                          <a:spcPct val="115000"/>
                        </a:lnSpc>
                        <a:spcAft>
                          <a:spcPts val="1000"/>
                        </a:spcAft>
                      </a:pPr>
                      <a:r>
                        <a:rPr lang="en-GB" sz="1100" dirty="0">
                          <a:effectLst/>
                        </a:rPr>
                        <a:t>Tobias (M)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36A"/>
                    </a:solidFill>
                  </a:tcPr>
                </a:tc>
                <a:tc>
                  <a:txBody>
                    <a:bodyPr/>
                    <a:lstStyle/>
                    <a:p>
                      <a:pPr algn="ctr">
                        <a:lnSpc>
                          <a:spcPct val="115000"/>
                        </a:lnSpc>
                        <a:spcAft>
                          <a:spcPts val="1000"/>
                        </a:spcAft>
                      </a:pPr>
                      <a:r>
                        <a:rPr lang="en-GB" sz="1100">
                          <a:effectLst/>
                        </a:rPr>
                        <a:t>German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a:effectLst/>
                        </a:rPr>
                        <a:t>B1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1000"/>
                        </a:spcAft>
                      </a:pPr>
                      <a:r>
                        <a:rPr lang="en-GB" sz="11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941370689"/>
                  </a:ext>
                </a:extLst>
              </a:tr>
            </a:tbl>
          </a:graphicData>
        </a:graphic>
      </p:graphicFrame>
    </p:spTree>
    <p:extLst>
      <p:ext uri="{BB962C8B-B14F-4D97-AF65-F5344CB8AC3E}">
        <p14:creationId xmlns:p14="http://schemas.microsoft.com/office/powerpoint/2010/main" val="255789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pSp>
        <p:nvGrpSpPr>
          <p:cNvPr id="6" name="Group 5">
            <a:extLst>
              <a:ext uri="{FF2B5EF4-FFF2-40B4-BE49-F238E27FC236}">
                <a16:creationId xmlns:a16="http://schemas.microsoft.com/office/drawing/2014/main" id="{A13E8154-6F02-D939-3806-ADEAB00D1CF5}"/>
              </a:ext>
            </a:extLst>
          </p:cNvPr>
          <p:cNvGrpSpPr/>
          <p:nvPr/>
        </p:nvGrpSpPr>
        <p:grpSpPr>
          <a:xfrm>
            <a:off x="141896" y="219133"/>
            <a:ext cx="8860205" cy="631800"/>
            <a:chOff x="0" y="3980"/>
            <a:chExt cx="11214326" cy="631800"/>
          </a:xfrm>
          <a:solidFill>
            <a:schemeClr val="accent1">
              <a:lumMod val="50000"/>
            </a:schemeClr>
          </a:solidFill>
          <a:scene3d>
            <a:camera prst="orthographicFront">
              <a:rot lat="0" lon="0" rev="0"/>
            </a:camera>
            <a:lightRig rig="balanced" dir="t">
              <a:rot lat="0" lon="0" rev="8700000"/>
            </a:lightRig>
          </a:scene3d>
        </p:grpSpPr>
        <p:sp>
          <p:nvSpPr>
            <p:cNvPr id="10" name="Rectangle: Rounded Corners 5">
              <a:extLst>
                <a:ext uri="{FF2B5EF4-FFF2-40B4-BE49-F238E27FC236}">
                  <a16:creationId xmlns:a16="http://schemas.microsoft.com/office/drawing/2014/main" id="{EF7B8E04-17FD-2162-961C-FF0BDF61C288}"/>
                </a:ext>
              </a:extLst>
            </p:cNvPr>
            <p:cNvSpPr/>
            <p:nvPr/>
          </p:nvSpPr>
          <p:spPr>
            <a:xfrm>
              <a:off x="0" y="3980"/>
              <a:ext cx="11214326" cy="6318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727228A5-C334-6EF0-0566-E53ABC7E78DD}"/>
                </a:ext>
              </a:extLst>
            </p:cNvPr>
            <p:cNvSpPr txBox="1"/>
            <p:nvPr/>
          </p:nvSpPr>
          <p:spPr>
            <a:xfrm>
              <a:off x="30842" y="34822"/>
              <a:ext cx="11152642" cy="57011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baseline="0" dirty="0">
                  <a:effectLst>
                    <a:outerShdw blurRad="38100" dist="38100" dir="2700000" algn="tl">
                      <a:srgbClr val="000000">
                        <a:alpha val="43137"/>
                      </a:srgbClr>
                    </a:outerShdw>
                  </a:effectLst>
                </a:rPr>
                <a:t>DOMANDE E STRUMENTI DI RICERCA</a:t>
              </a:r>
              <a:endParaRPr lang="en-US" sz="2700" kern="1200" dirty="0">
                <a:effectLst>
                  <a:outerShdw blurRad="38100" dist="38100" dir="2700000" algn="tl">
                    <a:srgbClr val="000000">
                      <a:alpha val="43137"/>
                    </a:srgbClr>
                  </a:outerShdw>
                </a:effectLst>
              </a:endParaRPr>
            </a:p>
          </p:txBody>
        </p:sp>
      </p:grpSp>
      <p:sp>
        <p:nvSpPr>
          <p:cNvPr id="14" name="TextBox 13">
            <a:extLst>
              <a:ext uri="{FF2B5EF4-FFF2-40B4-BE49-F238E27FC236}">
                <a16:creationId xmlns:a16="http://schemas.microsoft.com/office/drawing/2014/main" id="{3865C56D-0C9C-4A6B-17D5-0659387A82AD}"/>
              </a:ext>
            </a:extLst>
          </p:cNvPr>
          <p:cNvSpPr txBox="1"/>
          <p:nvPr/>
        </p:nvSpPr>
        <p:spPr>
          <a:xfrm>
            <a:off x="455612" y="954401"/>
            <a:ext cx="3614692" cy="646331"/>
          </a:xfrm>
          <a:prstGeom prst="rect">
            <a:avLst/>
          </a:prstGeom>
          <a:noFill/>
        </p:spPr>
        <p:txBody>
          <a:bodyPr wrap="square" rtlCol="0">
            <a:spAutoFit/>
          </a:bodyPr>
          <a:lstStyle/>
          <a:p>
            <a:r>
              <a:rPr lang="it-IT" sz="1800" dirty="0">
                <a:solidFill>
                  <a:schemeClr val="tx2">
                    <a:lumMod val="50000"/>
                  </a:schemeClr>
                </a:solidFill>
              </a:rPr>
              <a:t>1. Qual è l’attitudine dell’insegnante verso la classe DOGME?</a:t>
            </a:r>
          </a:p>
        </p:txBody>
      </p:sp>
      <p:cxnSp>
        <p:nvCxnSpPr>
          <p:cNvPr id="16" name="Straight Arrow Connector 15">
            <a:extLst>
              <a:ext uri="{FF2B5EF4-FFF2-40B4-BE49-F238E27FC236}">
                <a16:creationId xmlns:a16="http://schemas.microsoft.com/office/drawing/2014/main" id="{964AA514-C727-7DF0-4067-CAC18BB61AD0}"/>
              </a:ext>
            </a:extLst>
          </p:cNvPr>
          <p:cNvCxnSpPr/>
          <p:nvPr/>
        </p:nvCxnSpPr>
        <p:spPr>
          <a:xfrm>
            <a:off x="4098757" y="1268164"/>
            <a:ext cx="168768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122494CA-6BA3-7E5B-8A93-722E2EF2178A}"/>
              </a:ext>
            </a:extLst>
          </p:cNvPr>
          <p:cNvSpPr txBox="1"/>
          <p:nvPr/>
        </p:nvSpPr>
        <p:spPr>
          <a:xfrm>
            <a:off x="455612" y="1889890"/>
            <a:ext cx="3354388" cy="1477328"/>
          </a:xfrm>
          <a:prstGeom prst="rect">
            <a:avLst/>
          </a:prstGeom>
          <a:noFill/>
        </p:spPr>
        <p:txBody>
          <a:bodyPr wrap="square" rtlCol="0">
            <a:spAutoFit/>
          </a:bodyPr>
          <a:lstStyle/>
          <a:p>
            <a:r>
              <a:rPr lang="it-IT" sz="1800" dirty="0">
                <a:solidFill>
                  <a:schemeClr val="tx2">
                    <a:lumMod val="50000"/>
                  </a:schemeClr>
                </a:solidFill>
              </a:rPr>
              <a:t>2. L’approccio DOGME riesce a creare in una classe eterogenea le condizioni appropriate per l’apprendimento </a:t>
            </a:r>
            <a:r>
              <a:rPr lang="it-IT" sz="1800" dirty="0" err="1">
                <a:solidFill>
                  <a:schemeClr val="tx2">
                    <a:lumMod val="50000"/>
                  </a:schemeClr>
                </a:solidFill>
              </a:rPr>
              <a:t>lingustico</a:t>
            </a:r>
            <a:r>
              <a:rPr lang="it-IT" sz="1800" dirty="0">
                <a:solidFill>
                  <a:schemeClr val="tx2">
                    <a:lumMod val="50000"/>
                  </a:schemeClr>
                </a:solidFill>
              </a:rPr>
              <a:t>? </a:t>
            </a:r>
          </a:p>
          <a:p>
            <a:endParaRPr lang="it-IT" sz="1800" dirty="0"/>
          </a:p>
        </p:txBody>
      </p:sp>
      <p:cxnSp>
        <p:nvCxnSpPr>
          <p:cNvPr id="20" name="Straight Arrow Connector 19">
            <a:extLst>
              <a:ext uri="{FF2B5EF4-FFF2-40B4-BE49-F238E27FC236}">
                <a16:creationId xmlns:a16="http://schemas.microsoft.com/office/drawing/2014/main" id="{97D1462F-4E13-4B40-42D8-471378556BBA}"/>
              </a:ext>
            </a:extLst>
          </p:cNvPr>
          <p:cNvCxnSpPr/>
          <p:nvPr/>
        </p:nvCxnSpPr>
        <p:spPr>
          <a:xfrm>
            <a:off x="4098757" y="2579956"/>
            <a:ext cx="168768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5045A00A-2293-A21B-C18E-2A8B02B14968}"/>
              </a:ext>
            </a:extLst>
          </p:cNvPr>
          <p:cNvSpPr txBox="1"/>
          <p:nvPr/>
        </p:nvSpPr>
        <p:spPr>
          <a:xfrm>
            <a:off x="5768329" y="2364906"/>
            <a:ext cx="3209405" cy="369332"/>
          </a:xfrm>
          <a:prstGeom prst="rect">
            <a:avLst/>
          </a:prstGeom>
          <a:noFill/>
        </p:spPr>
        <p:txBody>
          <a:bodyPr wrap="none" rtlCol="0">
            <a:spAutoFit/>
          </a:bodyPr>
          <a:lstStyle/>
          <a:p>
            <a:r>
              <a:rPr lang="it-IT" sz="1800" dirty="0"/>
              <a:t>Osservazioni/analisi del discorso</a:t>
            </a:r>
          </a:p>
        </p:txBody>
      </p:sp>
      <p:sp>
        <p:nvSpPr>
          <p:cNvPr id="22" name="TextBox 21">
            <a:extLst>
              <a:ext uri="{FF2B5EF4-FFF2-40B4-BE49-F238E27FC236}">
                <a16:creationId xmlns:a16="http://schemas.microsoft.com/office/drawing/2014/main" id="{10A97018-9DFB-06AD-B758-24BC8E17A183}"/>
              </a:ext>
            </a:extLst>
          </p:cNvPr>
          <p:cNvSpPr txBox="1"/>
          <p:nvPr/>
        </p:nvSpPr>
        <p:spPr>
          <a:xfrm>
            <a:off x="5786437" y="2649790"/>
            <a:ext cx="2544671" cy="1131079"/>
          </a:xfrm>
          <a:prstGeom prst="rect">
            <a:avLst/>
          </a:prstGeom>
          <a:noFill/>
        </p:spPr>
        <p:txBody>
          <a:bodyPr wrap="none" rtlCol="0">
            <a:spAutoFit/>
          </a:bodyPr>
          <a:lstStyle/>
          <a:p>
            <a:pPr marL="342900" indent="-342900">
              <a:buFont typeface="+mj-lt"/>
              <a:buAutoNum type="alphaLcPeriod"/>
            </a:pPr>
            <a:r>
              <a:rPr lang="it-IT"/>
              <a:t>Livello di convolgimento</a:t>
            </a:r>
          </a:p>
          <a:p>
            <a:pPr marL="342900" indent="-342900">
              <a:buFont typeface="+mj-lt"/>
              <a:buAutoNum type="alphaLcPeriod"/>
            </a:pPr>
            <a:r>
              <a:rPr lang="it-IT"/>
              <a:t>Livello di cooperazione</a:t>
            </a:r>
          </a:p>
          <a:p>
            <a:pPr marL="342900" indent="-342900">
              <a:buFont typeface="+mj-lt"/>
              <a:buAutoNum type="alphaLcPeriod"/>
            </a:pPr>
            <a:r>
              <a:rPr lang="it-IT"/>
              <a:t>Livello di interazione</a:t>
            </a:r>
          </a:p>
          <a:p>
            <a:pPr marL="342900" indent="-342900">
              <a:buFont typeface="+mj-lt"/>
              <a:buAutoNum type="alphaLcPeriod"/>
            </a:pPr>
            <a:r>
              <a:rPr lang="it-IT"/>
              <a:t>Uniformità di partecipazione</a:t>
            </a:r>
          </a:p>
          <a:p>
            <a:pPr marL="342900" indent="-342900">
              <a:buFont typeface="+mj-lt"/>
              <a:buAutoNum type="alphaLcPeriod"/>
            </a:pPr>
            <a:r>
              <a:rPr lang="it-IT"/>
              <a:t>Coesione della classe</a:t>
            </a:r>
          </a:p>
        </p:txBody>
      </p:sp>
      <p:sp>
        <p:nvSpPr>
          <p:cNvPr id="24" name="TextBox 23">
            <a:extLst>
              <a:ext uri="{FF2B5EF4-FFF2-40B4-BE49-F238E27FC236}">
                <a16:creationId xmlns:a16="http://schemas.microsoft.com/office/drawing/2014/main" id="{C0C369C5-292A-D468-9757-B0F17BBC5B7A}"/>
              </a:ext>
            </a:extLst>
          </p:cNvPr>
          <p:cNvSpPr txBox="1"/>
          <p:nvPr/>
        </p:nvSpPr>
        <p:spPr>
          <a:xfrm>
            <a:off x="5814890" y="1068269"/>
            <a:ext cx="2210798" cy="369332"/>
          </a:xfrm>
          <a:prstGeom prst="rect">
            <a:avLst/>
          </a:prstGeom>
          <a:noFill/>
        </p:spPr>
        <p:txBody>
          <a:bodyPr wrap="none" rtlCol="0">
            <a:spAutoFit/>
          </a:bodyPr>
          <a:lstStyle/>
          <a:p>
            <a:r>
              <a:rPr lang="it-IT" sz="1800">
                <a:solidFill>
                  <a:schemeClr val="tx2">
                    <a:lumMod val="50000"/>
                  </a:schemeClr>
                </a:solidFill>
              </a:rPr>
              <a:t>Riflessioni post-classe</a:t>
            </a:r>
            <a:endParaRPr lang="it-IT" sz="1800"/>
          </a:p>
        </p:txBody>
      </p:sp>
      <p:sp>
        <p:nvSpPr>
          <p:cNvPr id="25" name="TextBox 24">
            <a:extLst>
              <a:ext uri="{FF2B5EF4-FFF2-40B4-BE49-F238E27FC236}">
                <a16:creationId xmlns:a16="http://schemas.microsoft.com/office/drawing/2014/main" id="{414AA078-CFBA-1DD8-4C2F-DCD556EB3E37}"/>
              </a:ext>
            </a:extLst>
          </p:cNvPr>
          <p:cNvSpPr txBox="1"/>
          <p:nvPr/>
        </p:nvSpPr>
        <p:spPr>
          <a:xfrm>
            <a:off x="455612" y="3992877"/>
            <a:ext cx="4057734" cy="646331"/>
          </a:xfrm>
          <a:prstGeom prst="rect">
            <a:avLst/>
          </a:prstGeom>
          <a:noFill/>
        </p:spPr>
        <p:txBody>
          <a:bodyPr wrap="square" rtlCol="0">
            <a:spAutoFit/>
          </a:bodyPr>
          <a:lstStyle/>
          <a:p>
            <a:r>
              <a:rPr lang="it-IT" sz="1800" dirty="0">
                <a:solidFill>
                  <a:schemeClr val="tx2">
                    <a:lumMod val="50000"/>
                  </a:schemeClr>
                </a:solidFill>
              </a:rPr>
              <a:t>3. Qual è l’attitudine degli studenti?</a:t>
            </a:r>
          </a:p>
          <a:p>
            <a:endParaRPr lang="it-IT" sz="1800" dirty="0"/>
          </a:p>
        </p:txBody>
      </p:sp>
      <p:cxnSp>
        <p:nvCxnSpPr>
          <p:cNvPr id="26" name="Straight Arrow Connector 25">
            <a:extLst>
              <a:ext uri="{FF2B5EF4-FFF2-40B4-BE49-F238E27FC236}">
                <a16:creationId xmlns:a16="http://schemas.microsoft.com/office/drawing/2014/main" id="{671AB10C-1ADC-16E0-D5D8-E317DA2990FF}"/>
              </a:ext>
            </a:extLst>
          </p:cNvPr>
          <p:cNvCxnSpPr/>
          <p:nvPr/>
        </p:nvCxnSpPr>
        <p:spPr>
          <a:xfrm>
            <a:off x="4098757" y="4177422"/>
            <a:ext cx="168768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TextBox 27">
            <a:extLst>
              <a:ext uri="{FF2B5EF4-FFF2-40B4-BE49-F238E27FC236}">
                <a16:creationId xmlns:a16="http://schemas.microsoft.com/office/drawing/2014/main" id="{2BCC96E8-DF02-58D6-D3DC-7B4826FC0836}"/>
              </a:ext>
            </a:extLst>
          </p:cNvPr>
          <p:cNvSpPr txBox="1"/>
          <p:nvPr/>
        </p:nvSpPr>
        <p:spPr>
          <a:xfrm>
            <a:off x="5786437" y="3980462"/>
            <a:ext cx="2381870" cy="369332"/>
          </a:xfrm>
          <a:prstGeom prst="rect">
            <a:avLst/>
          </a:prstGeom>
          <a:noFill/>
        </p:spPr>
        <p:txBody>
          <a:bodyPr wrap="none" rtlCol="0">
            <a:spAutoFit/>
          </a:bodyPr>
          <a:lstStyle/>
          <a:p>
            <a:r>
              <a:rPr lang="it-IT" sz="1800"/>
              <a:t>Questionari e interviste</a:t>
            </a:r>
          </a:p>
        </p:txBody>
      </p:sp>
    </p:spTree>
    <p:extLst>
      <p:ext uri="{BB962C8B-B14F-4D97-AF65-F5344CB8AC3E}">
        <p14:creationId xmlns:p14="http://schemas.microsoft.com/office/powerpoint/2010/main" val="250099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par>
                                <p:cTn id="33" presetID="9"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1" grpId="0"/>
      <p:bldP spid="22" grpId="0"/>
      <p:bldP spid="24" grpId="0"/>
      <p:bldP spid="25"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pSp>
        <p:nvGrpSpPr>
          <p:cNvPr id="6" name="Group 5">
            <a:extLst>
              <a:ext uri="{FF2B5EF4-FFF2-40B4-BE49-F238E27FC236}">
                <a16:creationId xmlns:a16="http://schemas.microsoft.com/office/drawing/2014/main" id="{4DD7CE2D-325A-C454-1315-7E2AFCD3F305}"/>
              </a:ext>
            </a:extLst>
          </p:cNvPr>
          <p:cNvGrpSpPr/>
          <p:nvPr/>
        </p:nvGrpSpPr>
        <p:grpSpPr>
          <a:xfrm>
            <a:off x="455612" y="152400"/>
            <a:ext cx="8287335" cy="637735"/>
            <a:chOff x="0" y="1013"/>
            <a:chExt cx="11214326" cy="637735"/>
          </a:xfrm>
          <a:solidFill>
            <a:schemeClr val="accent1">
              <a:lumMod val="50000"/>
            </a:schemeClr>
          </a:solidFill>
          <a:scene3d>
            <a:camera prst="orthographicFront">
              <a:rot lat="0" lon="0" rev="0"/>
            </a:camera>
            <a:lightRig rig="balanced" dir="t">
              <a:rot lat="0" lon="0" rev="8700000"/>
            </a:lightRig>
          </a:scene3d>
        </p:grpSpPr>
        <p:sp>
          <p:nvSpPr>
            <p:cNvPr id="10" name="Rectangle: Rounded Corners 5">
              <a:extLst>
                <a:ext uri="{FF2B5EF4-FFF2-40B4-BE49-F238E27FC236}">
                  <a16:creationId xmlns:a16="http://schemas.microsoft.com/office/drawing/2014/main" id="{0454FEAB-80AE-1AB4-1BC7-3E5419A923CA}"/>
                </a:ext>
              </a:extLst>
            </p:cNvPr>
            <p:cNvSpPr/>
            <p:nvPr/>
          </p:nvSpPr>
          <p:spPr>
            <a:xfrm>
              <a:off x="0" y="1013"/>
              <a:ext cx="11214326" cy="637735"/>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C6BB5460-2E99-7833-9E8B-5DEC9412DE2C}"/>
                </a:ext>
              </a:extLst>
            </p:cNvPr>
            <p:cNvSpPr txBox="1"/>
            <p:nvPr/>
          </p:nvSpPr>
          <p:spPr>
            <a:xfrm>
              <a:off x="31132" y="32145"/>
              <a:ext cx="11152062" cy="57547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baseline="0" dirty="0">
                  <a:effectLst>
                    <a:outerShdw blurRad="38100" dist="38100" dir="2700000" algn="tl">
                      <a:srgbClr val="000000">
                        <a:alpha val="43137"/>
                      </a:srgbClr>
                    </a:outerShdw>
                  </a:effectLst>
                </a:rPr>
                <a:t>ASPETTI POSITIVI EMERSI DALLA RICERCA</a:t>
              </a:r>
              <a:endParaRPr lang="en-US" sz="2700" kern="1200" dirty="0">
                <a:effectLst>
                  <a:outerShdw blurRad="38100" dist="38100" dir="2700000" algn="tl">
                    <a:srgbClr val="000000">
                      <a:alpha val="43137"/>
                    </a:srgbClr>
                  </a:outerShdw>
                </a:effectLst>
              </a:endParaRPr>
            </a:p>
          </p:txBody>
        </p:sp>
      </p:grpSp>
      <p:sp>
        <p:nvSpPr>
          <p:cNvPr id="13" name="TextBox 12">
            <a:extLst>
              <a:ext uri="{FF2B5EF4-FFF2-40B4-BE49-F238E27FC236}">
                <a16:creationId xmlns:a16="http://schemas.microsoft.com/office/drawing/2014/main" id="{96F0EE73-2D16-3E84-19C6-5AFABCD9DF4E}"/>
              </a:ext>
            </a:extLst>
          </p:cNvPr>
          <p:cNvSpPr txBox="1"/>
          <p:nvPr/>
        </p:nvSpPr>
        <p:spPr>
          <a:xfrm>
            <a:off x="292067" y="850512"/>
            <a:ext cx="5907134" cy="3637919"/>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it-IT" sz="1600" b="1" dirty="0">
                <a:solidFill>
                  <a:srgbClr val="083A30"/>
                </a:solidFill>
              </a:rPr>
              <a:t>Diminuzione dei tempi di preparazione </a:t>
            </a:r>
            <a:r>
              <a:rPr lang="it-IT" sz="1600" dirty="0">
                <a:solidFill>
                  <a:srgbClr val="083A30"/>
                </a:solidFill>
              </a:rPr>
              <a:t>delle classi</a:t>
            </a:r>
          </a:p>
          <a:p>
            <a:pPr marL="342900" indent="-342900">
              <a:lnSpc>
                <a:spcPct val="90000"/>
              </a:lnSpc>
              <a:buFont typeface="Arial" panose="020B0604020202020204" pitchFamily="34" charset="0"/>
              <a:buChar char="•"/>
            </a:pPr>
            <a:endParaRPr lang="it-IT" sz="1600" dirty="0">
              <a:solidFill>
                <a:srgbClr val="083A30"/>
              </a:solidFill>
            </a:endParaRPr>
          </a:p>
          <a:p>
            <a:pPr marL="342900" indent="-342900">
              <a:lnSpc>
                <a:spcPct val="90000"/>
              </a:lnSpc>
              <a:buFont typeface="Arial" panose="020B0604020202020204" pitchFamily="34" charset="0"/>
              <a:buChar char="•"/>
            </a:pPr>
            <a:r>
              <a:rPr lang="it-IT" sz="1600" b="1" dirty="0">
                <a:solidFill>
                  <a:srgbClr val="083A30"/>
                </a:solidFill>
              </a:rPr>
              <a:t>Alto livello di coinvolgimento e motivazione </a:t>
            </a:r>
            <a:r>
              <a:rPr lang="it-IT" sz="1600" dirty="0">
                <a:solidFill>
                  <a:srgbClr val="083A30"/>
                </a:solidFill>
              </a:rPr>
              <a:t>soprattutto in attività di scambio di informazioni personali</a:t>
            </a:r>
          </a:p>
          <a:p>
            <a:pPr marL="342900" indent="-342900">
              <a:lnSpc>
                <a:spcPct val="90000"/>
              </a:lnSpc>
              <a:buFont typeface="Arial" panose="020B0604020202020204" pitchFamily="34" charset="0"/>
              <a:buChar char="•"/>
            </a:pPr>
            <a:endParaRPr lang="it-IT" sz="1600" dirty="0">
              <a:solidFill>
                <a:srgbClr val="083A30"/>
              </a:solidFill>
            </a:endParaRPr>
          </a:p>
          <a:p>
            <a:pPr marL="342900" indent="-342900">
              <a:lnSpc>
                <a:spcPct val="90000"/>
              </a:lnSpc>
              <a:buFont typeface="Arial" panose="020B0604020202020204" pitchFamily="34" charset="0"/>
              <a:buChar char="•"/>
            </a:pPr>
            <a:r>
              <a:rPr lang="it-IT" sz="1600" b="1" dirty="0">
                <a:solidFill>
                  <a:srgbClr val="083A30"/>
                </a:solidFill>
              </a:rPr>
              <a:t>Alto livello di interazione e cooperazione </a:t>
            </a:r>
            <a:r>
              <a:rPr lang="it-IT" sz="1600" dirty="0">
                <a:solidFill>
                  <a:srgbClr val="083A30"/>
                </a:solidFill>
              </a:rPr>
              <a:t>(peer-</a:t>
            </a:r>
            <a:r>
              <a:rPr lang="it-IT" sz="1600" dirty="0" err="1">
                <a:solidFill>
                  <a:srgbClr val="083A30"/>
                </a:solidFill>
              </a:rPr>
              <a:t>scaffolding</a:t>
            </a:r>
            <a:r>
              <a:rPr lang="it-IT" sz="1600" dirty="0">
                <a:solidFill>
                  <a:srgbClr val="083A30"/>
                </a:solidFill>
              </a:rPr>
              <a:t> in entrambe le direzioni)</a:t>
            </a:r>
          </a:p>
          <a:p>
            <a:pPr marL="342900" indent="-342900">
              <a:lnSpc>
                <a:spcPct val="90000"/>
              </a:lnSpc>
              <a:buFont typeface="Arial" panose="020B0604020202020204" pitchFamily="34" charset="0"/>
              <a:buChar char="•"/>
            </a:pPr>
            <a:endParaRPr lang="it-IT" sz="1600" dirty="0">
              <a:solidFill>
                <a:srgbClr val="083A30"/>
              </a:solidFill>
            </a:endParaRPr>
          </a:p>
          <a:p>
            <a:pPr marL="342900" indent="-342900">
              <a:lnSpc>
                <a:spcPct val="90000"/>
              </a:lnSpc>
              <a:buFont typeface="Arial" panose="020B0604020202020204" pitchFamily="34" charset="0"/>
              <a:buChar char="•"/>
            </a:pPr>
            <a:r>
              <a:rPr lang="it-IT" sz="1600" b="1" dirty="0">
                <a:solidFill>
                  <a:srgbClr val="083A30"/>
                </a:solidFill>
              </a:rPr>
              <a:t>Partecipazione uniforme e classe coesa </a:t>
            </a:r>
            <a:r>
              <a:rPr lang="it-IT" sz="1600" dirty="0">
                <a:solidFill>
                  <a:srgbClr val="083A30"/>
                </a:solidFill>
              </a:rPr>
              <a:t>indipendentemente dal livello degli studenti</a:t>
            </a:r>
          </a:p>
          <a:p>
            <a:pPr>
              <a:lnSpc>
                <a:spcPct val="90000"/>
              </a:lnSpc>
            </a:pPr>
            <a:endParaRPr lang="it-IT" sz="1600" dirty="0">
              <a:solidFill>
                <a:srgbClr val="083A30"/>
              </a:solidFill>
            </a:endParaRPr>
          </a:p>
          <a:p>
            <a:pPr marL="342900" indent="-342900">
              <a:lnSpc>
                <a:spcPct val="90000"/>
              </a:lnSpc>
              <a:buFont typeface="Arial" panose="020B0604020202020204" pitchFamily="34" charset="0"/>
              <a:buChar char="•"/>
            </a:pPr>
            <a:r>
              <a:rPr lang="it-IT" sz="1600" b="1" dirty="0">
                <a:solidFill>
                  <a:srgbClr val="083A30"/>
                </a:solidFill>
              </a:rPr>
              <a:t>Responsi positivi</a:t>
            </a:r>
            <a:r>
              <a:rPr lang="it-IT" sz="1600" dirty="0">
                <a:solidFill>
                  <a:srgbClr val="083A30"/>
                </a:solidFill>
              </a:rPr>
              <a:t> da parte degli studenti (focus sulla produzione orale, temi rilevanti, effetto positivo sulla memorizzazione, possibilità di imparare dagli altri studenti)</a:t>
            </a:r>
          </a:p>
          <a:p>
            <a:pPr marL="342900" indent="-342900">
              <a:lnSpc>
                <a:spcPct val="90000"/>
              </a:lnSpc>
              <a:buFont typeface="Arial" panose="020B0604020202020204" pitchFamily="34" charset="0"/>
              <a:buChar char="•"/>
            </a:pPr>
            <a:endParaRPr lang="it-IT" sz="1600" dirty="0">
              <a:solidFill>
                <a:srgbClr val="083A30"/>
              </a:solidFill>
            </a:endParaRPr>
          </a:p>
          <a:p>
            <a:pPr marL="342900" indent="-342900">
              <a:lnSpc>
                <a:spcPct val="90000"/>
              </a:lnSpc>
              <a:buFont typeface="Arial" panose="020B0604020202020204" pitchFamily="34" charset="0"/>
              <a:buChar char="•"/>
            </a:pPr>
            <a:r>
              <a:rPr lang="it-IT" sz="1600" b="1" dirty="0">
                <a:solidFill>
                  <a:srgbClr val="083A30"/>
                </a:solidFill>
              </a:rPr>
              <a:t>Percezione omogenea delle difficoltà </a:t>
            </a:r>
            <a:r>
              <a:rPr lang="it-IT" sz="1600" dirty="0">
                <a:solidFill>
                  <a:srgbClr val="083A30"/>
                </a:solidFill>
              </a:rPr>
              <a:t>delle classi</a:t>
            </a:r>
          </a:p>
        </p:txBody>
      </p:sp>
      <p:grpSp>
        <p:nvGrpSpPr>
          <p:cNvPr id="20" name="Group 19">
            <a:extLst>
              <a:ext uri="{FF2B5EF4-FFF2-40B4-BE49-F238E27FC236}">
                <a16:creationId xmlns:a16="http://schemas.microsoft.com/office/drawing/2014/main" id="{CE5984D6-92C5-2B5D-4967-D23445AC5361}"/>
              </a:ext>
            </a:extLst>
          </p:cNvPr>
          <p:cNvGrpSpPr/>
          <p:nvPr/>
        </p:nvGrpSpPr>
        <p:grpSpPr>
          <a:xfrm>
            <a:off x="6189859" y="847736"/>
            <a:ext cx="2553088" cy="3837371"/>
            <a:chOff x="0" y="0"/>
            <a:chExt cx="2553088" cy="3837371"/>
          </a:xfrm>
          <a:scene3d>
            <a:camera prst="orthographicFront">
              <a:rot lat="0" lon="0" rev="0"/>
            </a:camera>
            <a:lightRig rig="contrasting" dir="t">
              <a:rot lat="0" lon="0" rev="1500000"/>
            </a:lightRig>
          </a:scene3d>
        </p:grpSpPr>
        <p:sp>
          <p:nvSpPr>
            <p:cNvPr id="21" name="Rounded Rectangle 20">
              <a:extLst>
                <a:ext uri="{FF2B5EF4-FFF2-40B4-BE49-F238E27FC236}">
                  <a16:creationId xmlns:a16="http://schemas.microsoft.com/office/drawing/2014/main" id="{73DE33BB-D7CF-351C-AFF6-D29C4A4C6BA3}"/>
                </a:ext>
              </a:extLst>
            </p:cNvPr>
            <p:cNvSpPr/>
            <p:nvPr/>
          </p:nvSpPr>
          <p:spPr>
            <a:xfrm>
              <a:off x="0" y="0"/>
              <a:ext cx="2553088" cy="3837371"/>
            </a:xfrm>
            <a:prstGeom prst="roundRect">
              <a:avLst/>
            </a:prstGeom>
            <a:solidFill>
              <a:schemeClr val="accent1">
                <a:lumMod val="5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22" name="Rounded Rectangle 4">
              <a:extLst>
                <a:ext uri="{FF2B5EF4-FFF2-40B4-BE49-F238E27FC236}">
                  <a16:creationId xmlns:a16="http://schemas.microsoft.com/office/drawing/2014/main" id="{164B4B90-CB69-7456-B8A0-911C53B77FB0}"/>
                </a:ext>
              </a:extLst>
            </p:cNvPr>
            <p:cNvSpPr txBox="1"/>
            <p:nvPr/>
          </p:nvSpPr>
          <p:spPr>
            <a:xfrm>
              <a:off x="124631" y="124631"/>
              <a:ext cx="2303826" cy="35881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130000"/>
                </a:lnSpc>
                <a:spcBef>
                  <a:spcPct val="0"/>
                </a:spcBef>
                <a:spcAft>
                  <a:spcPct val="35000"/>
                </a:spcAft>
                <a:buNone/>
              </a:pPr>
              <a:r>
                <a:rPr lang="en-GB" sz="1600" b="0" kern="1200" dirty="0">
                  <a:effectLst>
                    <a:outerShdw blurRad="38100" dist="38100" dir="2700000" algn="tl">
                      <a:srgbClr val="000000">
                        <a:alpha val="43137"/>
                      </a:srgbClr>
                    </a:outerShdw>
                  </a:effectLst>
                </a:rPr>
                <a:t>“Proponents of a Dogme approach attest to a sense of liberation and empowerment experienced in working solely with the raw material of the classroom and speak of (re-) discovering the joy of teaching” </a:t>
              </a:r>
            </a:p>
            <a:p>
              <a:pPr marL="0" lvl="0" indent="0" algn="l" defTabSz="711200">
                <a:lnSpc>
                  <a:spcPct val="130000"/>
                </a:lnSpc>
                <a:spcBef>
                  <a:spcPct val="0"/>
                </a:spcBef>
                <a:spcAft>
                  <a:spcPct val="35000"/>
                </a:spcAft>
                <a:buNone/>
              </a:pPr>
              <a:r>
                <a:rPr lang="en-GB" sz="1100" b="0" kern="1200" dirty="0">
                  <a:effectLst>
                    <a:outerShdw blurRad="38100" dist="38100" dir="2700000" algn="tl">
                      <a:srgbClr val="000000">
                        <a:alpha val="43137"/>
                      </a:srgbClr>
                    </a:outerShdw>
                  </a:effectLst>
                </a:rPr>
                <a:t>(Thornbury </a:t>
              </a:r>
              <a:r>
                <a:rPr lang="en-GB" sz="1100" dirty="0">
                  <a:effectLst>
                    <a:outerShdw blurRad="38100" dist="38100" dir="2700000" algn="tl">
                      <a:srgbClr val="000000">
                        <a:alpha val="43137"/>
                      </a:srgbClr>
                    </a:outerShdw>
                  </a:effectLst>
                </a:rPr>
                <a:t>&amp;</a:t>
              </a:r>
              <a:r>
                <a:rPr lang="en-GB" sz="1100" b="0" kern="1200" dirty="0">
                  <a:effectLst>
                    <a:outerShdw blurRad="38100" dist="38100" dir="2700000" algn="tl">
                      <a:srgbClr val="000000">
                        <a:alpha val="43137"/>
                      </a:srgbClr>
                    </a:outerShdw>
                  </a:effectLst>
                </a:rPr>
                <a:t> Meddings 2001)</a:t>
              </a:r>
              <a:endParaRPr lang="en-US" sz="1100" b="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154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dissolv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dissolv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dissolve">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dissolve">
                                      <p:cBhvr>
                                        <p:cTn id="27" dur="500"/>
                                        <p:tgtEl>
                                          <p:spTgt spid="1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xEl>
                                              <p:pRg st="10" end="10"/>
                                            </p:txEl>
                                          </p:spTgt>
                                        </p:tgtEl>
                                        <p:attrNameLst>
                                          <p:attrName>style.visibility</p:attrName>
                                        </p:attrNameLst>
                                      </p:cBhvr>
                                      <p:to>
                                        <p:strVal val="visible"/>
                                      </p:to>
                                    </p:set>
                                    <p:animEffect transition="in" filter="dissolve">
                                      <p:cBhvr>
                                        <p:cTn id="32"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pSp>
        <p:nvGrpSpPr>
          <p:cNvPr id="6" name="Group 5">
            <a:extLst>
              <a:ext uri="{FF2B5EF4-FFF2-40B4-BE49-F238E27FC236}">
                <a16:creationId xmlns:a16="http://schemas.microsoft.com/office/drawing/2014/main" id="{4DD7CE2D-325A-C454-1315-7E2AFCD3F305}"/>
              </a:ext>
            </a:extLst>
          </p:cNvPr>
          <p:cNvGrpSpPr/>
          <p:nvPr/>
        </p:nvGrpSpPr>
        <p:grpSpPr>
          <a:xfrm>
            <a:off x="455612" y="152400"/>
            <a:ext cx="8287335" cy="637735"/>
            <a:chOff x="0" y="1013"/>
            <a:chExt cx="11214326" cy="637735"/>
          </a:xfrm>
          <a:solidFill>
            <a:schemeClr val="accent1">
              <a:lumMod val="50000"/>
            </a:schemeClr>
          </a:solidFill>
          <a:scene3d>
            <a:camera prst="orthographicFront">
              <a:rot lat="0" lon="0" rev="0"/>
            </a:camera>
            <a:lightRig rig="balanced" dir="t">
              <a:rot lat="0" lon="0" rev="8700000"/>
            </a:lightRig>
          </a:scene3d>
        </p:grpSpPr>
        <p:sp>
          <p:nvSpPr>
            <p:cNvPr id="10" name="Rectangle: Rounded Corners 5">
              <a:extLst>
                <a:ext uri="{FF2B5EF4-FFF2-40B4-BE49-F238E27FC236}">
                  <a16:creationId xmlns:a16="http://schemas.microsoft.com/office/drawing/2014/main" id="{0454FEAB-80AE-1AB4-1BC7-3E5419A923CA}"/>
                </a:ext>
              </a:extLst>
            </p:cNvPr>
            <p:cNvSpPr/>
            <p:nvPr/>
          </p:nvSpPr>
          <p:spPr>
            <a:xfrm>
              <a:off x="0" y="1013"/>
              <a:ext cx="11214326" cy="637735"/>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C6BB5460-2E99-7833-9E8B-5DEC9412DE2C}"/>
                </a:ext>
              </a:extLst>
            </p:cNvPr>
            <p:cNvSpPr txBox="1"/>
            <p:nvPr/>
          </p:nvSpPr>
          <p:spPr>
            <a:xfrm>
              <a:off x="31132" y="32145"/>
              <a:ext cx="11152062" cy="57547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baseline="0" dirty="0">
                  <a:effectLst>
                    <a:outerShdw blurRad="38100" dist="38100" dir="2700000" algn="tl">
                      <a:srgbClr val="000000">
                        <a:alpha val="43137"/>
                      </a:srgbClr>
                    </a:outerShdw>
                  </a:effectLst>
                </a:rPr>
                <a:t>PRINCIPALI PROBLEMI EMERSI E POSSIBILI SOLUZIONI</a:t>
              </a:r>
              <a:endParaRPr lang="en-US" sz="2700" kern="1200" dirty="0">
                <a:effectLst>
                  <a:outerShdw blurRad="38100" dist="38100" dir="2700000" algn="tl">
                    <a:srgbClr val="000000">
                      <a:alpha val="43137"/>
                    </a:srgbClr>
                  </a:outerShdw>
                </a:effectLst>
              </a:endParaRPr>
            </a:p>
          </p:txBody>
        </p:sp>
      </p:grpSp>
      <p:sp>
        <p:nvSpPr>
          <p:cNvPr id="13" name="TextBox 12">
            <a:extLst>
              <a:ext uri="{FF2B5EF4-FFF2-40B4-BE49-F238E27FC236}">
                <a16:creationId xmlns:a16="http://schemas.microsoft.com/office/drawing/2014/main" id="{96F0EE73-2D16-3E84-19C6-5AFABCD9DF4E}"/>
              </a:ext>
            </a:extLst>
          </p:cNvPr>
          <p:cNvSpPr txBox="1"/>
          <p:nvPr/>
        </p:nvSpPr>
        <p:spPr>
          <a:xfrm>
            <a:off x="455612" y="948376"/>
            <a:ext cx="5458863" cy="2529923"/>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it-IT" sz="1600" b="1" dirty="0">
                <a:solidFill>
                  <a:srgbClr val="083A30"/>
                </a:solidFill>
              </a:rPr>
              <a:t>Struttura troppo vaga </a:t>
            </a:r>
            <a:r>
              <a:rPr lang="it-IT" sz="1600" dirty="0">
                <a:solidFill>
                  <a:srgbClr val="083A30"/>
                </a:solidFill>
              </a:rPr>
              <a:t>e assenza di libri</a:t>
            </a:r>
          </a:p>
          <a:p>
            <a:pPr>
              <a:lnSpc>
                <a:spcPct val="90000"/>
              </a:lnSpc>
            </a:pPr>
            <a:endParaRPr lang="it-IT" sz="1600" dirty="0">
              <a:solidFill>
                <a:srgbClr val="083A30"/>
              </a:solidFill>
            </a:endParaRPr>
          </a:p>
          <a:p>
            <a:pPr marL="342900" indent="-342900">
              <a:lnSpc>
                <a:spcPct val="90000"/>
              </a:lnSpc>
              <a:buFont typeface="Arial" panose="020B0604020202020204" pitchFamily="34" charset="0"/>
              <a:buChar char="•"/>
            </a:pPr>
            <a:r>
              <a:rPr lang="it-IT" sz="1600" b="1" dirty="0">
                <a:solidFill>
                  <a:srgbClr val="083A30"/>
                </a:solidFill>
              </a:rPr>
              <a:t>Difficoltà di focalizzarsi sulla lingua emergente </a:t>
            </a:r>
            <a:r>
              <a:rPr lang="it-IT" sz="1600" dirty="0">
                <a:solidFill>
                  <a:srgbClr val="083A30"/>
                </a:solidFill>
              </a:rPr>
              <a:t>in maniera approfondita ed efficiente</a:t>
            </a:r>
          </a:p>
          <a:p>
            <a:pPr marL="342900" indent="-342900">
              <a:lnSpc>
                <a:spcPct val="90000"/>
              </a:lnSpc>
              <a:buFont typeface="Arial" panose="020B0604020202020204" pitchFamily="34" charset="0"/>
              <a:buChar char="•"/>
            </a:pPr>
            <a:endParaRPr lang="it-IT" sz="1600" dirty="0">
              <a:solidFill>
                <a:srgbClr val="083A30"/>
              </a:solidFill>
            </a:endParaRPr>
          </a:p>
          <a:p>
            <a:pPr marL="342900" indent="-342900">
              <a:lnSpc>
                <a:spcPct val="90000"/>
              </a:lnSpc>
              <a:buFont typeface="Arial" panose="020B0604020202020204" pitchFamily="34" charset="0"/>
              <a:buChar char="•"/>
            </a:pPr>
            <a:r>
              <a:rPr lang="it-IT" sz="1600" b="1" dirty="0">
                <a:solidFill>
                  <a:srgbClr val="083A30"/>
                </a:solidFill>
              </a:rPr>
              <a:t>Alto livello di concentrazione/attenzione </a:t>
            </a:r>
            <a:r>
              <a:rPr lang="it-IT" sz="1600" dirty="0">
                <a:solidFill>
                  <a:srgbClr val="083A30"/>
                </a:solidFill>
              </a:rPr>
              <a:t>richiesto da parte dell’insegnante durante la classe</a:t>
            </a:r>
          </a:p>
          <a:p>
            <a:pPr>
              <a:lnSpc>
                <a:spcPct val="90000"/>
              </a:lnSpc>
            </a:pPr>
            <a:endParaRPr lang="it-IT" sz="1600" dirty="0">
              <a:solidFill>
                <a:srgbClr val="083A30"/>
              </a:solidFill>
            </a:endParaRPr>
          </a:p>
          <a:p>
            <a:pPr marL="342900" indent="-342900">
              <a:lnSpc>
                <a:spcPct val="90000"/>
              </a:lnSpc>
              <a:buFont typeface="Arial" panose="020B0604020202020204" pitchFamily="34" charset="0"/>
              <a:buChar char="•"/>
            </a:pPr>
            <a:r>
              <a:rPr lang="it-IT" sz="1600" dirty="0">
                <a:solidFill>
                  <a:srgbClr val="083A30"/>
                </a:solidFill>
              </a:rPr>
              <a:t>Mancanza di</a:t>
            </a:r>
            <a:r>
              <a:rPr lang="it-IT" sz="1600" b="1" dirty="0">
                <a:solidFill>
                  <a:srgbClr val="083A30"/>
                </a:solidFill>
              </a:rPr>
              <a:t> produzione/comprensione scritta</a:t>
            </a:r>
          </a:p>
          <a:p>
            <a:pPr marL="342900" indent="-342900">
              <a:lnSpc>
                <a:spcPct val="90000"/>
              </a:lnSpc>
              <a:buFont typeface="Arial" panose="020B0604020202020204" pitchFamily="34" charset="0"/>
              <a:buChar char="•"/>
            </a:pPr>
            <a:endParaRPr lang="it-IT" sz="1600" dirty="0">
              <a:solidFill>
                <a:srgbClr val="083A30"/>
              </a:solidFill>
            </a:endParaRPr>
          </a:p>
          <a:p>
            <a:pPr marL="342900" indent="-342900">
              <a:lnSpc>
                <a:spcPct val="90000"/>
              </a:lnSpc>
              <a:buFont typeface="Arial" panose="020B0604020202020204" pitchFamily="34" charset="0"/>
              <a:buChar char="•"/>
            </a:pPr>
            <a:r>
              <a:rPr lang="it-IT" sz="1600" b="1" dirty="0">
                <a:solidFill>
                  <a:srgbClr val="083A30"/>
                </a:solidFill>
              </a:rPr>
              <a:t>Aspettative</a:t>
            </a:r>
            <a:r>
              <a:rPr lang="it-IT" sz="1600" dirty="0">
                <a:solidFill>
                  <a:srgbClr val="083A30"/>
                </a:solidFill>
              </a:rPr>
              <a:t> degli studenti</a:t>
            </a:r>
          </a:p>
        </p:txBody>
      </p:sp>
      <p:grpSp>
        <p:nvGrpSpPr>
          <p:cNvPr id="14" name="Group 13">
            <a:extLst>
              <a:ext uri="{FF2B5EF4-FFF2-40B4-BE49-F238E27FC236}">
                <a16:creationId xmlns:a16="http://schemas.microsoft.com/office/drawing/2014/main" id="{97182157-A736-7F4E-3BE8-BD3822AC7C27}"/>
              </a:ext>
            </a:extLst>
          </p:cNvPr>
          <p:cNvGrpSpPr/>
          <p:nvPr/>
        </p:nvGrpSpPr>
        <p:grpSpPr>
          <a:xfrm>
            <a:off x="6059504" y="971230"/>
            <a:ext cx="2683443" cy="2562470"/>
            <a:chOff x="0" y="43031"/>
            <a:chExt cx="4521670" cy="5456880"/>
          </a:xfrm>
          <a:scene3d>
            <a:camera prst="orthographicFront">
              <a:rot lat="0" lon="0" rev="0"/>
            </a:camera>
            <a:lightRig rig="contrasting" dir="t">
              <a:rot lat="0" lon="0" rev="1500000"/>
            </a:lightRig>
          </a:scene3d>
        </p:grpSpPr>
        <p:sp>
          <p:nvSpPr>
            <p:cNvPr id="15" name="Rectangle: Rounded Corners 10">
              <a:extLst>
                <a:ext uri="{FF2B5EF4-FFF2-40B4-BE49-F238E27FC236}">
                  <a16:creationId xmlns:a16="http://schemas.microsoft.com/office/drawing/2014/main" id="{2BB8D0D7-54D3-EF04-631E-EC81D9B349A0}"/>
                </a:ext>
              </a:extLst>
            </p:cNvPr>
            <p:cNvSpPr/>
            <p:nvPr/>
          </p:nvSpPr>
          <p:spPr>
            <a:xfrm>
              <a:off x="0" y="43031"/>
              <a:ext cx="4419600" cy="5456880"/>
            </a:xfrm>
            <a:prstGeom prst="roundRect">
              <a:avLst/>
            </a:prstGeom>
            <a:solidFill>
              <a:schemeClr val="accent1">
                <a:lumMod val="5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16" name="Rectangle: Rounded Corners 4">
              <a:extLst>
                <a:ext uri="{FF2B5EF4-FFF2-40B4-BE49-F238E27FC236}">
                  <a16:creationId xmlns:a16="http://schemas.microsoft.com/office/drawing/2014/main" id="{6A639802-A272-7465-F9CD-B15517178595}"/>
                </a:ext>
              </a:extLst>
            </p:cNvPr>
            <p:cNvSpPr txBox="1"/>
            <p:nvPr/>
          </p:nvSpPr>
          <p:spPr>
            <a:xfrm>
              <a:off x="211659" y="467616"/>
              <a:ext cx="4310011" cy="44540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defTabSz="977900">
                <a:lnSpc>
                  <a:spcPct val="130000"/>
                </a:lnSpc>
                <a:spcBef>
                  <a:spcPct val="0"/>
                </a:spcBef>
                <a:spcAft>
                  <a:spcPct val="35000"/>
                </a:spcAft>
              </a:pPr>
              <a:r>
                <a:rPr lang="en-GB" sz="1600" dirty="0">
                  <a:effectLst>
                    <a:outerShdw blurRad="38100" dist="38100" dir="2700000" algn="tl">
                      <a:srgbClr val="000000">
                        <a:alpha val="43137"/>
                      </a:srgbClr>
                    </a:outerShdw>
                  </a:effectLst>
                </a:rPr>
                <a:t>“</a:t>
              </a:r>
              <a:r>
                <a:rPr lang="en-GB" sz="1600" dirty="0"/>
                <a:t>If there is resistance to Dogme-style teaching, we suspect it comes a from deeply ingrained allegiance to the “culture of the book</a:t>
              </a:r>
              <a:r>
                <a:rPr lang="en-GB" sz="1600" b="0" kern="1200" dirty="0">
                  <a:effectLst>
                    <a:outerShdw blurRad="38100" dist="38100" dir="2700000" algn="tl">
                      <a:srgbClr val="000000">
                        <a:alpha val="43137"/>
                      </a:srgbClr>
                    </a:outerShdw>
                  </a:effectLst>
                </a:rPr>
                <a:t>” </a:t>
              </a:r>
            </a:p>
            <a:p>
              <a:pPr lvl="0" defTabSz="977900">
                <a:lnSpc>
                  <a:spcPct val="130000"/>
                </a:lnSpc>
                <a:spcBef>
                  <a:spcPct val="0"/>
                </a:spcBef>
                <a:spcAft>
                  <a:spcPct val="35000"/>
                </a:spcAft>
              </a:pPr>
              <a:r>
                <a:rPr lang="en-GB" sz="1100" b="0" kern="1200" dirty="0">
                  <a:effectLst>
                    <a:outerShdw blurRad="38100" dist="38100" dir="2700000" algn="tl">
                      <a:srgbClr val="000000">
                        <a:alpha val="43137"/>
                      </a:srgbClr>
                    </a:outerShdw>
                  </a:effectLst>
                </a:rPr>
                <a:t>(</a:t>
              </a:r>
              <a:r>
                <a:rPr lang="en-US" sz="1100" dirty="0" err="1"/>
                <a:t>Thornbury</a:t>
              </a:r>
              <a:r>
                <a:rPr lang="en-US" sz="1100" dirty="0"/>
                <a:t> &amp; </a:t>
              </a:r>
              <a:r>
                <a:rPr lang="en-US" sz="1100" dirty="0" err="1"/>
                <a:t>Meddings</a:t>
              </a:r>
              <a:r>
                <a:rPr lang="en-US" sz="1100" dirty="0"/>
                <a:t> 2003)</a:t>
              </a:r>
              <a:endParaRPr lang="en-US" sz="1100" b="0" kern="1200" dirty="0">
                <a:effectLst>
                  <a:outerShdw blurRad="38100" dist="38100" dir="2700000" algn="tl">
                    <a:srgbClr val="000000">
                      <a:alpha val="43137"/>
                    </a:srgbClr>
                  </a:outerShdw>
                </a:effectLst>
              </a:endParaRPr>
            </a:p>
          </p:txBody>
        </p:sp>
      </p:grpSp>
      <p:pic>
        <p:nvPicPr>
          <p:cNvPr id="18" name="Picture 17">
            <a:extLst>
              <a:ext uri="{FF2B5EF4-FFF2-40B4-BE49-F238E27FC236}">
                <a16:creationId xmlns:a16="http://schemas.microsoft.com/office/drawing/2014/main" id="{78CCAFF6-1D41-5726-D4B6-06DBCE1375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6907" y="3788149"/>
            <a:ext cx="1999360" cy="1381048"/>
          </a:xfrm>
          <a:prstGeom prst="rect">
            <a:avLst/>
          </a:prstGeom>
          <a:effectLst>
            <a:softEdge rad="31750"/>
          </a:effectLst>
        </p:spPr>
      </p:pic>
      <p:sp>
        <p:nvSpPr>
          <p:cNvPr id="20" name="TextBox 19">
            <a:extLst>
              <a:ext uri="{FF2B5EF4-FFF2-40B4-BE49-F238E27FC236}">
                <a16:creationId xmlns:a16="http://schemas.microsoft.com/office/drawing/2014/main" id="{25A5C042-A268-CF8E-F7F2-F28A437E715C}"/>
              </a:ext>
            </a:extLst>
          </p:cNvPr>
          <p:cNvSpPr txBox="1"/>
          <p:nvPr/>
        </p:nvSpPr>
        <p:spPr>
          <a:xfrm>
            <a:off x="455612" y="3592874"/>
            <a:ext cx="4953297" cy="535531"/>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it-IT" sz="1600" dirty="0">
                <a:solidFill>
                  <a:srgbClr val="083A30"/>
                </a:solidFill>
              </a:rPr>
              <a:t>Il successo della classe può dipendere dalle </a:t>
            </a:r>
            <a:r>
              <a:rPr lang="it-IT" sz="1600" b="1" dirty="0">
                <a:solidFill>
                  <a:srgbClr val="083A30"/>
                </a:solidFill>
              </a:rPr>
              <a:t>capacità dell’insegnante </a:t>
            </a:r>
            <a:r>
              <a:rPr lang="it-IT" sz="1600" dirty="0">
                <a:solidFill>
                  <a:srgbClr val="083A30"/>
                </a:solidFill>
              </a:rPr>
              <a:t>e dalla </a:t>
            </a:r>
            <a:r>
              <a:rPr lang="it-IT" sz="1600" b="1" dirty="0">
                <a:solidFill>
                  <a:srgbClr val="083A30"/>
                </a:solidFill>
              </a:rPr>
              <a:t>personalità degli studenti</a:t>
            </a:r>
          </a:p>
        </p:txBody>
      </p:sp>
    </p:spTree>
    <p:extLst>
      <p:ext uri="{BB962C8B-B14F-4D97-AF65-F5344CB8AC3E}">
        <p14:creationId xmlns:p14="http://schemas.microsoft.com/office/powerpoint/2010/main" val="403290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fade">
                                      <p:cBhvr>
                                        <p:cTn id="27" dur="500"/>
                                        <p:tgtEl>
                                          <p:spTgt spid="1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aphicFrame>
        <p:nvGraphicFramePr>
          <p:cNvPr id="6" name="Diagram 5">
            <a:extLst>
              <a:ext uri="{FF2B5EF4-FFF2-40B4-BE49-F238E27FC236}">
                <a16:creationId xmlns:a16="http://schemas.microsoft.com/office/drawing/2014/main" id="{0AE5995B-B72A-4C46-990E-32CB04152C61}"/>
              </a:ext>
            </a:extLst>
          </p:cNvPr>
          <p:cNvGraphicFramePr/>
          <p:nvPr>
            <p:extLst>
              <p:ext uri="{D42A27DB-BD31-4B8C-83A1-F6EECF244321}">
                <p14:modId xmlns:p14="http://schemas.microsoft.com/office/powerpoint/2010/main" val="169071766"/>
              </p:ext>
            </p:extLst>
          </p:nvPr>
        </p:nvGraphicFramePr>
        <p:xfrm>
          <a:off x="150812" y="152400"/>
          <a:ext cx="8709393" cy="63976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TextBox 9">
            <a:extLst>
              <a:ext uri="{FF2B5EF4-FFF2-40B4-BE49-F238E27FC236}">
                <a16:creationId xmlns:a16="http://schemas.microsoft.com/office/drawing/2014/main" id="{5BA01CF2-10B5-70DC-FC7F-408E7DB7EC59}"/>
              </a:ext>
            </a:extLst>
          </p:cNvPr>
          <p:cNvSpPr txBox="1"/>
          <p:nvPr/>
        </p:nvSpPr>
        <p:spPr>
          <a:xfrm>
            <a:off x="292067" y="822608"/>
            <a:ext cx="6092825" cy="2419124"/>
          </a:xfrm>
          <a:prstGeom prst="rect">
            <a:avLst/>
          </a:prstGeom>
          <a:noFill/>
        </p:spPr>
        <p:txBody>
          <a:bodyPr wrap="square" rtlCol="0">
            <a:spAutoFit/>
          </a:bodyPr>
          <a:lstStyle/>
          <a:p>
            <a:pPr>
              <a:lnSpc>
                <a:spcPct val="90000"/>
              </a:lnSpc>
            </a:pPr>
            <a:r>
              <a:rPr lang="it-IT" sz="1400" b="1" dirty="0">
                <a:solidFill>
                  <a:schemeClr val="tx2">
                    <a:lumMod val="75000"/>
                  </a:schemeClr>
                </a:solidFill>
              </a:rPr>
              <a:t>Limitazioni</a:t>
            </a:r>
          </a:p>
          <a:p>
            <a:pPr marL="342900" indent="-342900">
              <a:lnSpc>
                <a:spcPct val="90000"/>
              </a:lnSpc>
              <a:buFont typeface="Arial" panose="020B0604020202020204" pitchFamily="34" charset="0"/>
              <a:buChar char="•"/>
            </a:pPr>
            <a:endParaRPr lang="it-IT" sz="1400" dirty="0">
              <a:solidFill>
                <a:schemeClr val="tx2">
                  <a:lumMod val="75000"/>
                </a:schemeClr>
              </a:solidFill>
            </a:endParaRPr>
          </a:p>
          <a:p>
            <a:pPr marL="342900" indent="-342900">
              <a:lnSpc>
                <a:spcPct val="90000"/>
              </a:lnSpc>
              <a:buFont typeface="Arial" panose="020B0604020202020204" pitchFamily="34" charset="0"/>
              <a:buChar char="•"/>
            </a:pPr>
            <a:r>
              <a:rPr lang="it-IT" sz="1400" dirty="0">
                <a:solidFill>
                  <a:schemeClr val="tx2">
                    <a:lumMod val="75000"/>
                  </a:schemeClr>
                </a:solidFill>
              </a:rPr>
              <a:t>La classe è stata creata appositamente per la ricerca</a:t>
            </a:r>
          </a:p>
          <a:p>
            <a:pPr marL="342900" indent="-342900">
              <a:lnSpc>
                <a:spcPct val="90000"/>
              </a:lnSpc>
              <a:buFont typeface="Arial" panose="020B0604020202020204" pitchFamily="34" charset="0"/>
              <a:buChar char="•"/>
            </a:pPr>
            <a:endParaRPr lang="it-IT" sz="1400" dirty="0">
              <a:solidFill>
                <a:schemeClr val="tx2">
                  <a:lumMod val="75000"/>
                </a:schemeClr>
              </a:solidFill>
            </a:endParaRPr>
          </a:p>
          <a:p>
            <a:pPr marL="342900" indent="-342900">
              <a:lnSpc>
                <a:spcPct val="90000"/>
              </a:lnSpc>
              <a:buFont typeface="Arial" panose="020B0604020202020204" pitchFamily="34" charset="0"/>
              <a:buChar char="•"/>
            </a:pPr>
            <a:r>
              <a:rPr lang="it-IT" sz="1400" dirty="0">
                <a:solidFill>
                  <a:schemeClr val="tx2">
                    <a:lumMod val="75000"/>
                  </a:schemeClr>
                </a:solidFill>
              </a:rPr>
              <a:t>Solo 10 ore di lezione</a:t>
            </a:r>
          </a:p>
          <a:p>
            <a:pPr marL="342900" indent="-342900">
              <a:lnSpc>
                <a:spcPct val="90000"/>
              </a:lnSpc>
              <a:buFont typeface="Arial" panose="020B0604020202020204" pitchFamily="34" charset="0"/>
              <a:buChar char="•"/>
            </a:pPr>
            <a:endParaRPr lang="it-IT" sz="1400" dirty="0">
              <a:solidFill>
                <a:schemeClr val="tx2">
                  <a:lumMod val="75000"/>
                </a:schemeClr>
              </a:solidFill>
            </a:endParaRPr>
          </a:p>
          <a:p>
            <a:pPr marL="342900" indent="-342900">
              <a:lnSpc>
                <a:spcPct val="90000"/>
              </a:lnSpc>
              <a:buFont typeface="Arial" panose="020B0604020202020204" pitchFamily="34" charset="0"/>
              <a:buChar char="•"/>
            </a:pPr>
            <a:r>
              <a:rPr lang="it-IT" sz="1400" dirty="0">
                <a:solidFill>
                  <a:schemeClr val="tx2">
                    <a:lumMod val="75000"/>
                  </a:schemeClr>
                </a:solidFill>
              </a:rPr>
              <a:t>Alcuni degli studenti si conoscevano prima della ricerca e conoscevano l’insegnante-ricercatore</a:t>
            </a:r>
          </a:p>
          <a:p>
            <a:pPr marL="342900" indent="-342900">
              <a:lnSpc>
                <a:spcPct val="90000"/>
              </a:lnSpc>
              <a:buFont typeface="Arial" panose="020B0604020202020204" pitchFamily="34" charset="0"/>
              <a:buChar char="•"/>
            </a:pPr>
            <a:endParaRPr lang="it-IT" sz="1400" dirty="0">
              <a:solidFill>
                <a:schemeClr val="tx2">
                  <a:lumMod val="75000"/>
                </a:schemeClr>
              </a:solidFill>
            </a:endParaRPr>
          </a:p>
          <a:p>
            <a:pPr marL="342900" indent="-342900">
              <a:lnSpc>
                <a:spcPct val="90000"/>
              </a:lnSpc>
              <a:buFont typeface="Arial" panose="020B0604020202020204" pitchFamily="34" charset="0"/>
              <a:buChar char="•"/>
            </a:pPr>
            <a:r>
              <a:rPr lang="it-IT" sz="1400" dirty="0">
                <a:solidFill>
                  <a:schemeClr val="tx2">
                    <a:lumMod val="75000"/>
                  </a:schemeClr>
                </a:solidFill>
              </a:rPr>
              <a:t>Effetto Hawthorne</a:t>
            </a:r>
          </a:p>
          <a:p>
            <a:pPr marL="342900" indent="-342900">
              <a:lnSpc>
                <a:spcPct val="90000"/>
              </a:lnSpc>
              <a:buFont typeface="Arial" panose="020B0604020202020204" pitchFamily="34" charset="0"/>
              <a:buChar char="•"/>
            </a:pPr>
            <a:endParaRPr lang="it-IT" sz="1400" dirty="0">
              <a:solidFill>
                <a:schemeClr val="tx2">
                  <a:lumMod val="75000"/>
                </a:schemeClr>
              </a:solidFill>
            </a:endParaRPr>
          </a:p>
          <a:p>
            <a:pPr marL="342900" indent="-342900">
              <a:lnSpc>
                <a:spcPct val="90000"/>
              </a:lnSpc>
              <a:buFont typeface="Arial" panose="020B0604020202020204" pitchFamily="34" charset="0"/>
              <a:buChar char="•"/>
            </a:pPr>
            <a:r>
              <a:rPr lang="it-IT" sz="1400" dirty="0">
                <a:solidFill>
                  <a:schemeClr val="tx2">
                    <a:lumMod val="75000"/>
                  </a:schemeClr>
                </a:solidFill>
              </a:rPr>
              <a:t>Potenziali attività di follow-up di scrittura/lettura non sono state assegnate</a:t>
            </a:r>
          </a:p>
        </p:txBody>
      </p:sp>
      <p:pic>
        <p:nvPicPr>
          <p:cNvPr id="12" name="Picture 11">
            <a:extLst>
              <a:ext uri="{FF2B5EF4-FFF2-40B4-BE49-F238E27FC236}">
                <a16:creationId xmlns:a16="http://schemas.microsoft.com/office/drawing/2014/main" id="{D43F67F0-718C-80AD-1EB7-F431582DAA46}"/>
              </a:ext>
            </a:extLst>
          </p:cNvPr>
          <p:cNvPicPr>
            <a:picLocks noChangeAspect="1"/>
          </p:cNvPicPr>
          <p:nvPr/>
        </p:nvPicPr>
        <p:blipFill>
          <a:blip r:embed="rId15"/>
          <a:stretch>
            <a:fillRect/>
          </a:stretch>
        </p:blipFill>
        <p:spPr>
          <a:xfrm>
            <a:off x="6372345" y="867234"/>
            <a:ext cx="2502848" cy="3683120"/>
          </a:xfrm>
          <a:prstGeom prst="rect">
            <a:avLst/>
          </a:prstGeom>
          <a:ln>
            <a:noFill/>
          </a:ln>
          <a:effectLst>
            <a:softEdge rad="112500"/>
          </a:effectLst>
        </p:spPr>
      </p:pic>
      <p:sp>
        <p:nvSpPr>
          <p:cNvPr id="13" name="TextBox 12">
            <a:extLst>
              <a:ext uri="{FF2B5EF4-FFF2-40B4-BE49-F238E27FC236}">
                <a16:creationId xmlns:a16="http://schemas.microsoft.com/office/drawing/2014/main" id="{C045C052-74D3-D55A-7814-66D6FFA64941}"/>
              </a:ext>
            </a:extLst>
          </p:cNvPr>
          <p:cNvSpPr txBox="1"/>
          <p:nvPr/>
        </p:nvSpPr>
        <p:spPr>
          <a:xfrm>
            <a:off x="319382" y="3393294"/>
            <a:ext cx="5852028" cy="1384995"/>
          </a:xfrm>
          <a:prstGeom prst="rect">
            <a:avLst/>
          </a:prstGeom>
          <a:noFill/>
        </p:spPr>
        <p:txBody>
          <a:bodyPr wrap="square" rtlCol="0">
            <a:spAutoFit/>
          </a:bodyPr>
          <a:lstStyle/>
          <a:p>
            <a:r>
              <a:rPr lang="it-IT" sz="1400" b="1" dirty="0">
                <a:solidFill>
                  <a:schemeClr val="tx2">
                    <a:lumMod val="75000"/>
                  </a:schemeClr>
                </a:solidFill>
              </a:rPr>
              <a:t>Possibile futura direzione di ricerca</a:t>
            </a:r>
          </a:p>
          <a:p>
            <a:endParaRPr lang="it-IT" sz="1400" b="1" dirty="0">
              <a:solidFill>
                <a:schemeClr val="tx2">
                  <a:lumMod val="75000"/>
                </a:schemeClr>
              </a:solidFill>
            </a:endParaRPr>
          </a:p>
          <a:p>
            <a:pPr marL="285750" indent="-285750">
              <a:buFont typeface="Arial" panose="020B0604020202020204" pitchFamily="34" charset="0"/>
              <a:buChar char="•"/>
            </a:pPr>
            <a:r>
              <a:rPr lang="it-IT" sz="1400" dirty="0">
                <a:solidFill>
                  <a:schemeClr val="tx2">
                    <a:lumMod val="75000"/>
                  </a:schemeClr>
                </a:solidFill>
              </a:rPr>
              <a:t>Imbastire uno studio comparativo su larga scala</a:t>
            </a:r>
          </a:p>
          <a:p>
            <a:pPr marL="285750" indent="-285750">
              <a:buFont typeface="Arial" panose="020B0604020202020204" pitchFamily="34" charset="0"/>
              <a:buChar char="•"/>
            </a:pPr>
            <a:endParaRPr lang="it-IT" sz="1400" dirty="0">
              <a:solidFill>
                <a:schemeClr val="tx2">
                  <a:lumMod val="75000"/>
                </a:schemeClr>
              </a:solidFill>
            </a:endParaRPr>
          </a:p>
          <a:p>
            <a:pPr marL="285750" indent="-285750">
              <a:buFont typeface="Arial" panose="020B0604020202020204" pitchFamily="34" charset="0"/>
              <a:buChar char="•"/>
            </a:pPr>
            <a:r>
              <a:rPr lang="it-IT" sz="1400" dirty="0">
                <a:solidFill>
                  <a:schemeClr val="tx2">
                    <a:lumMod val="75000"/>
                  </a:schemeClr>
                </a:solidFill>
              </a:rPr>
              <a:t>Testare le acquisizioni linguistiche </a:t>
            </a:r>
          </a:p>
          <a:p>
            <a:endParaRPr lang="it-IT" sz="1400" b="1" dirty="0">
              <a:solidFill>
                <a:schemeClr val="tx2">
                  <a:lumMod val="75000"/>
                </a:schemeClr>
              </a:solidFill>
            </a:endParaRPr>
          </a:p>
        </p:txBody>
      </p:sp>
    </p:spTree>
    <p:extLst>
      <p:ext uri="{BB962C8B-B14F-4D97-AF65-F5344CB8AC3E}">
        <p14:creationId xmlns:p14="http://schemas.microsoft.com/office/powerpoint/2010/main" val="30896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500"/>
                                        <p:tgtEl>
                                          <p:spTgt spid="10">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dissolve">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dissolve">
                                      <p:cBhvr>
                                        <p:cTn id="42" dur="500"/>
                                        <p:tgtEl>
                                          <p:spTgt spid="1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dissolve">
                                      <p:cBhvr>
                                        <p:cTn id="4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Content Placeholder 2">
            <a:extLst>
              <a:ext uri="{FF2B5EF4-FFF2-40B4-BE49-F238E27FC236}">
                <a16:creationId xmlns:a16="http://schemas.microsoft.com/office/drawing/2014/main" id="{B8BB348F-17DA-CE6E-BF79-5EBCB59C9B6D}"/>
              </a:ext>
            </a:extLst>
          </p:cNvPr>
          <p:cNvSpPr>
            <a:spLocks noGrp="1"/>
          </p:cNvSpPr>
          <p:nvPr>
            <p:ph idx="1"/>
          </p:nvPr>
        </p:nvSpPr>
        <p:spPr>
          <a:xfrm>
            <a:off x="462075" y="951588"/>
            <a:ext cx="5152913" cy="5624373"/>
          </a:xfrm>
        </p:spPr>
        <p:txBody>
          <a:bodyPr>
            <a:noAutofit/>
          </a:bodyPr>
          <a:lstStyle/>
          <a:p>
            <a:pPr marL="45720" indent="0">
              <a:buNone/>
            </a:pPr>
            <a:r>
              <a:rPr lang="it-IT" sz="2000" b="1" dirty="0">
                <a:solidFill>
                  <a:srgbClr val="083A30"/>
                </a:solidFill>
              </a:rPr>
              <a:t>Che cosa rende una classe eterogenea?</a:t>
            </a:r>
          </a:p>
          <a:p>
            <a:pPr>
              <a:lnSpc>
                <a:spcPct val="150000"/>
              </a:lnSpc>
            </a:pPr>
            <a:r>
              <a:rPr lang="it-IT" sz="1800" dirty="0">
                <a:solidFill>
                  <a:srgbClr val="083A30"/>
                </a:solidFill>
              </a:rPr>
              <a:t>Le diverse abilità linguistiche presenti</a:t>
            </a:r>
          </a:p>
          <a:p>
            <a:pPr>
              <a:lnSpc>
                <a:spcPct val="150000"/>
              </a:lnSpc>
            </a:pPr>
            <a:r>
              <a:rPr lang="it-IT" sz="1800" dirty="0">
                <a:solidFill>
                  <a:srgbClr val="083A30"/>
                </a:solidFill>
              </a:rPr>
              <a:t>La diversità degli stili di apprendimento</a:t>
            </a:r>
          </a:p>
          <a:p>
            <a:pPr>
              <a:lnSpc>
                <a:spcPct val="150000"/>
              </a:lnSpc>
            </a:pPr>
            <a:r>
              <a:rPr lang="it-IT" sz="1800" dirty="0">
                <a:solidFill>
                  <a:srgbClr val="083A30"/>
                </a:solidFill>
              </a:rPr>
              <a:t>Una varietà di attitudini e motivazioni all’apprendimento</a:t>
            </a:r>
          </a:p>
          <a:p>
            <a:pPr>
              <a:lnSpc>
                <a:spcPct val="150000"/>
              </a:lnSpc>
            </a:pPr>
            <a:r>
              <a:rPr lang="it-IT" sz="1800" dirty="0">
                <a:solidFill>
                  <a:srgbClr val="083A30"/>
                </a:solidFill>
              </a:rPr>
              <a:t>Un’ampia gamma di bisogni, interessi e desideri</a:t>
            </a:r>
          </a:p>
          <a:p>
            <a:pPr>
              <a:lnSpc>
                <a:spcPct val="150000"/>
              </a:lnSpc>
            </a:pPr>
            <a:r>
              <a:rPr lang="it-IT" sz="1800" dirty="0">
                <a:solidFill>
                  <a:srgbClr val="083A30"/>
                </a:solidFill>
              </a:rPr>
              <a:t>Differenze individuali</a:t>
            </a:r>
          </a:p>
        </p:txBody>
      </p:sp>
      <p:grpSp>
        <p:nvGrpSpPr>
          <p:cNvPr id="3" name="Group 2">
            <a:extLst>
              <a:ext uri="{FF2B5EF4-FFF2-40B4-BE49-F238E27FC236}">
                <a16:creationId xmlns:a16="http://schemas.microsoft.com/office/drawing/2014/main" id="{019F817B-712A-1D9B-A32E-7DC957937E92}"/>
              </a:ext>
            </a:extLst>
          </p:cNvPr>
          <p:cNvGrpSpPr/>
          <p:nvPr/>
        </p:nvGrpSpPr>
        <p:grpSpPr>
          <a:xfrm>
            <a:off x="462075" y="214025"/>
            <a:ext cx="8398130" cy="631800"/>
            <a:chOff x="0" y="3980"/>
            <a:chExt cx="11240812" cy="631800"/>
          </a:xfrm>
          <a:solidFill>
            <a:schemeClr val="accent1">
              <a:lumMod val="50000"/>
            </a:schemeClr>
          </a:solidFill>
          <a:scene3d>
            <a:camera prst="orthographicFront">
              <a:rot lat="0" lon="0" rev="0"/>
            </a:camera>
            <a:lightRig rig="balanced" dir="t">
              <a:rot lat="0" lon="0" rev="8700000"/>
            </a:lightRig>
          </a:scene3d>
        </p:grpSpPr>
        <p:sp>
          <p:nvSpPr>
            <p:cNvPr id="5" name="Rectangle: Rounded Corners 10">
              <a:extLst>
                <a:ext uri="{FF2B5EF4-FFF2-40B4-BE49-F238E27FC236}">
                  <a16:creationId xmlns:a16="http://schemas.microsoft.com/office/drawing/2014/main" id="{71ADA10D-DC43-1805-8313-1ED1DA3ED9EC}"/>
                </a:ext>
              </a:extLst>
            </p:cNvPr>
            <p:cNvSpPr/>
            <p:nvPr/>
          </p:nvSpPr>
          <p:spPr>
            <a:xfrm>
              <a:off x="0" y="3980"/>
              <a:ext cx="11214326" cy="6318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C80628B8-4BA3-2B19-1BA2-90E9CC779E40}"/>
                </a:ext>
              </a:extLst>
            </p:cNvPr>
            <p:cNvSpPr txBox="1"/>
            <p:nvPr/>
          </p:nvSpPr>
          <p:spPr>
            <a:xfrm>
              <a:off x="88170" y="50169"/>
              <a:ext cx="11152642" cy="57011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400" b="1" dirty="0">
                  <a:effectLst>
                    <a:outerShdw blurRad="38100" dist="38100" dir="2700000" algn="tl">
                      <a:srgbClr val="000000">
                        <a:alpha val="43137"/>
                      </a:srgbClr>
                    </a:outerShdw>
                  </a:effectLst>
                </a:rPr>
                <a:t>CLASSI ETEROGENEE</a:t>
              </a:r>
              <a:endParaRPr lang="en-US" sz="2400" dirty="0">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37BF5560-7BDA-2577-413F-946A887C7C74}"/>
              </a:ext>
            </a:extLst>
          </p:cNvPr>
          <p:cNvSpPr txBox="1"/>
          <p:nvPr/>
        </p:nvSpPr>
        <p:spPr>
          <a:xfrm>
            <a:off x="10361612" y="6405145"/>
            <a:ext cx="184731" cy="286232"/>
          </a:xfrm>
          <a:prstGeom prst="rect">
            <a:avLst/>
          </a:prstGeom>
          <a:noFill/>
        </p:spPr>
        <p:txBody>
          <a:bodyPr wrap="square" rtlCol="0">
            <a:spAutoFit/>
          </a:bodyPr>
          <a:lstStyle/>
          <a:p>
            <a:pPr>
              <a:lnSpc>
                <a:spcPct val="90000"/>
              </a:lnSpc>
            </a:pPr>
            <a:endParaRPr lang="en-US" sz="1400" dirty="0">
              <a:solidFill>
                <a:srgbClr val="083A30"/>
              </a:solidFill>
              <a:latin typeface="Cambria" panose="02040503050406030204" pitchFamily="18" charset="0"/>
            </a:endParaRPr>
          </a:p>
        </p:txBody>
      </p:sp>
      <p:pic>
        <p:nvPicPr>
          <p:cNvPr id="11" name="Picture 10">
            <a:extLst>
              <a:ext uri="{FF2B5EF4-FFF2-40B4-BE49-F238E27FC236}">
                <a16:creationId xmlns:a16="http://schemas.microsoft.com/office/drawing/2014/main" id="{297A9B53-7F51-6334-2348-65AAEADA7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676" y="1002635"/>
            <a:ext cx="3414224" cy="25788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ttangolo 6">
            <a:extLst>
              <a:ext uri="{FF2B5EF4-FFF2-40B4-BE49-F238E27FC236}">
                <a16:creationId xmlns:a16="http://schemas.microsoft.com/office/drawing/2014/main" id="{96EA0AA9-81F6-4D05-AA1E-D993D5EA00F8}"/>
              </a:ext>
            </a:extLst>
          </p:cNvPr>
          <p:cNvSpPr/>
          <p:nvPr/>
        </p:nvSpPr>
        <p:spPr>
          <a:xfrm>
            <a:off x="0" y="5435806"/>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6">
            <a:extLst>
              <a:ext uri="{FF2B5EF4-FFF2-40B4-BE49-F238E27FC236}">
                <a16:creationId xmlns:a16="http://schemas.microsoft.com/office/drawing/2014/main" id="{FCD18B61-B124-891C-987F-5C61B532A9D7}"/>
              </a:ext>
            </a:extLst>
          </p:cNvPr>
          <p:cNvSpPr txBox="1"/>
          <p:nvPr/>
        </p:nvSpPr>
        <p:spPr>
          <a:xfrm>
            <a:off x="292067" y="5452998"/>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15" name="CasellaDiTesto 18">
            <a:extLst>
              <a:ext uri="{FF2B5EF4-FFF2-40B4-BE49-F238E27FC236}">
                <a16:creationId xmlns:a16="http://schemas.microsoft.com/office/drawing/2014/main" id="{B027D442-5203-CC87-8D49-35347C7970F4}"/>
              </a:ext>
            </a:extLst>
          </p:cNvPr>
          <p:cNvSpPr txBox="1"/>
          <p:nvPr/>
        </p:nvSpPr>
        <p:spPr>
          <a:xfrm>
            <a:off x="7767437" y="5452998"/>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spTree>
    <p:extLst>
      <p:ext uri="{BB962C8B-B14F-4D97-AF65-F5344CB8AC3E}">
        <p14:creationId xmlns:p14="http://schemas.microsoft.com/office/powerpoint/2010/main" val="160117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2" presetClass="entr" presetSubtype="4" fill="hold" grpId="0" nodeType="withEffect" nodePh="1">
                                  <p:stCondLst>
                                    <p:cond delay="0"/>
                                  </p:stCondLst>
                                  <p:endCondLst>
                                    <p:cond evt="begin" delay="0">
                                      <p:tn val="33"/>
                                    </p:cond>
                                  </p:end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09F37ABD-781F-6896-10DF-E566D38B2C6E}"/>
              </a:ext>
            </a:extLst>
          </p:cNvPr>
          <p:cNvGraphicFramePr/>
          <p:nvPr/>
        </p:nvGraphicFramePr>
        <p:xfrm>
          <a:off x="455612" y="190782"/>
          <a:ext cx="8287335"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D3C29270-6A7F-9CD0-EDB8-2F8ADD2817D7}"/>
              </a:ext>
            </a:extLst>
          </p:cNvPr>
          <p:cNvSpPr/>
          <p:nvPr/>
        </p:nvSpPr>
        <p:spPr>
          <a:xfrm>
            <a:off x="-306388" y="1981200"/>
            <a:ext cx="6092825" cy="369332"/>
          </a:xfrm>
          <a:prstGeom prst="rect">
            <a:avLst/>
          </a:prstGeom>
        </p:spPr>
        <p:txBody>
          <a:bodyPr>
            <a:spAutoFit/>
          </a:bodyPr>
          <a:lstStyle/>
          <a:p>
            <a:endParaRPr lang="en-US" dirty="0"/>
          </a:p>
        </p:txBody>
      </p:sp>
      <p:grpSp>
        <p:nvGrpSpPr>
          <p:cNvPr id="6" name="Group 5">
            <a:extLst>
              <a:ext uri="{FF2B5EF4-FFF2-40B4-BE49-F238E27FC236}">
                <a16:creationId xmlns:a16="http://schemas.microsoft.com/office/drawing/2014/main" id="{A1D47BB0-E382-584D-1122-6F534DE7288E}"/>
              </a:ext>
            </a:extLst>
          </p:cNvPr>
          <p:cNvGrpSpPr/>
          <p:nvPr/>
        </p:nvGrpSpPr>
        <p:grpSpPr>
          <a:xfrm>
            <a:off x="292067" y="120894"/>
            <a:ext cx="8684293" cy="637735"/>
            <a:chOff x="0" y="1013"/>
            <a:chExt cx="11214326" cy="637735"/>
          </a:xfrm>
          <a:solidFill>
            <a:schemeClr val="accent1">
              <a:lumMod val="50000"/>
            </a:schemeClr>
          </a:solidFill>
          <a:scene3d>
            <a:camera prst="orthographicFront">
              <a:rot lat="0" lon="0" rev="0"/>
            </a:camera>
            <a:lightRig rig="balanced" dir="t">
              <a:rot lat="0" lon="0" rev="8700000"/>
            </a:lightRig>
          </a:scene3d>
        </p:grpSpPr>
        <p:sp>
          <p:nvSpPr>
            <p:cNvPr id="10" name="Rectangle: Rounded Corners 8">
              <a:extLst>
                <a:ext uri="{FF2B5EF4-FFF2-40B4-BE49-F238E27FC236}">
                  <a16:creationId xmlns:a16="http://schemas.microsoft.com/office/drawing/2014/main" id="{5D67EF06-9C06-FC72-2C70-F664939CC580}"/>
                </a:ext>
              </a:extLst>
            </p:cNvPr>
            <p:cNvSpPr/>
            <p:nvPr/>
          </p:nvSpPr>
          <p:spPr>
            <a:xfrm>
              <a:off x="0" y="1013"/>
              <a:ext cx="11214326" cy="637735"/>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A7E20B6E-C985-3797-8C84-8F8A08748E3E}"/>
                </a:ext>
              </a:extLst>
            </p:cNvPr>
            <p:cNvSpPr txBox="1"/>
            <p:nvPr/>
          </p:nvSpPr>
          <p:spPr>
            <a:xfrm>
              <a:off x="31132" y="32145"/>
              <a:ext cx="11152062" cy="57547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baseline="0" dirty="0">
                  <a:effectLst>
                    <a:outerShdw blurRad="38100" dist="38100" dir="2700000" algn="tl">
                      <a:srgbClr val="000000">
                        <a:alpha val="43137"/>
                      </a:srgbClr>
                    </a:outerShdw>
                  </a:effectLst>
                </a:rPr>
                <a:t>RACCOMANDAZIONI FINALI</a:t>
              </a:r>
              <a:endParaRPr lang="en-US" sz="2700" kern="1200" dirty="0">
                <a:effectLst>
                  <a:outerShdw blurRad="38100" dist="38100" dir="2700000" algn="tl">
                    <a:srgbClr val="000000">
                      <a:alpha val="43137"/>
                    </a:srgbClr>
                  </a:outerShdw>
                </a:effectLst>
              </a:endParaRPr>
            </a:p>
          </p:txBody>
        </p:sp>
      </p:grpSp>
      <p:grpSp>
        <p:nvGrpSpPr>
          <p:cNvPr id="13" name="Group 12">
            <a:extLst>
              <a:ext uri="{FF2B5EF4-FFF2-40B4-BE49-F238E27FC236}">
                <a16:creationId xmlns:a16="http://schemas.microsoft.com/office/drawing/2014/main" id="{EDDBF7E6-AB2F-08EE-ECF1-ABC627C34C6A}"/>
              </a:ext>
            </a:extLst>
          </p:cNvPr>
          <p:cNvGrpSpPr/>
          <p:nvPr/>
        </p:nvGrpSpPr>
        <p:grpSpPr>
          <a:xfrm>
            <a:off x="5979718" y="1045040"/>
            <a:ext cx="2972533" cy="2746478"/>
            <a:chOff x="0" y="43031"/>
            <a:chExt cx="4419600" cy="5456880"/>
          </a:xfrm>
          <a:scene3d>
            <a:camera prst="orthographicFront">
              <a:rot lat="0" lon="0" rev="0"/>
            </a:camera>
            <a:lightRig rig="contrasting" dir="t">
              <a:rot lat="0" lon="0" rev="1500000"/>
            </a:lightRig>
          </a:scene3d>
        </p:grpSpPr>
        <p:sp>
          <p:nvSpPr>
            <p:cNvPr id="14" name="Rectangle: Rounded Corners 5">
              <a:extLst>
                <a:ext uri="{FF2B5EF4-FFF2-40B4-BE49-F238E27FC236}">
                  <a16:creationId xmlns:a16="http://schemas.microsoft.com/office/drawing/2014/main" id="{CE9D3A32-E940-D6D8-72C9-19EEA8F96C2C}"/>
                </a:ext>
              </a:extLst>
            </p:cNvPr>
            <p:cNvSpPr/>
            <p:nvPr/>
          </p:nvSpPr>
          <p:spPr>
            <a:xfrm>
              <a:off x="0" y="43031"/>
              <a:ext cx="4419600" cy="5456880"/>
            </a:xfrm>
            <a:prstGeom prst="roundRect">
              <a:avLst/>
            </a:prstGeom>
            <a:solidFill>
              <a:schemeClr val="accent1">
                <a:lumMod val="5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15" name="Rectangle: Rounded Corners 4">
              <a:extLst>
                <a:ext uri="{FF2B5EF4-FFF2-40B4-BE49-F238E27FC236}">
                  <a16:creationId xmlns:a16="http://schemas.microsoft.com/office/drawing/2014/main" id="{8D09D36E-98D8-2AD2-D13A-9F8A0E9DD6E9}"/>
                </a:ext>
              </a:extLst>
            </p:cNvPr>
            <p:cNvSpPr txBox="1"/>
            <p:nvPr/>
          </p:nvSpPr>
          <p:spPr>
            <a:xfrm>
              <a:off x="168441" y="258778"/>
              <a:ext cx="4251159" cy="50253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defTabSz="977900">
                <a:lnSpc>
                  <a:spcPct val="130000"/>
                </a:lnSpc>
                <a:spcBef>
                  <a:spcPct val="0"/>
                </a:spcBef>
                <a:spcAft>
                  <a:spcPct val="35000"/>
                </a:spcAft>
              </a:pPr>
              <a:r>
                <a:rPr lang="en-GB" sz="1600" dirty="0">
                  <a:effectLst>
                    <a:outerShdw blurRad="38100" dist="38100" dir="2700000" algn="tl">
                      <a:srgbClr val="000000">
                        <a:alpha val="43137"/>
                      </a:srgbClr>
                    </a:outerShdw>
                  </a:effectLst>
                </a:rPr>
                <a:t>“Dogme can</a:t>
              </a:r>
              <a:r>
                <a:rPr lang="en-GB" sz="1600" dirty="0"/>
                <a:t> work at a number of levels, and in a number of different ways - which is hardly surprising, given its inherent context-sensitivity</a:t>
              </a:r>
              <a:r>
                <a:rPr lang="en-GB" sz="1600" b="0" kern="1200" dirty="0">
                  <a:effectLst>
                    <a:outerShdw blurRad="38100" dist="38100" dir="2700000" algn="tl">
                      <a:srgbClr val="000000">
                        <a:alpha val="43137"/>
                      </a:srgbClr>
                    </a:outerShdw>
                  </a:effectLst>
                </a:rPr>
                <a:t>” </a:t>
              </a:r>
            </a:p>
            <a:p>
              <a:pPr lvl="0" defTabSz="977900">
                <a:lnSpc>
                  <a:spcPct val="130000"/>
                </a:lnSpc>
                <a:spcBef>
                  <a:spcPct val="0"/>
                </a:spcBef>
                <a:spcAft>
                  <a:spcPct val="35000"/>
                </a:spcAft>
              </a:pPr>
              <a:r>
                <a:rPr lang="en-GB" sz="1050" b="0" kern="1200" dirty="0">
                  <a:effectLst>
                    <a:outerShdw blurRad="38100" dist="38100" dir="2700000" algn="tl">
                      <a:srgbClr val="000000">
                        <a:alpha val="43137"/>
                      </a:srgbClr>
                    </a:outerShdw>
                  </a:effectLst>
                </a:rPr>
                <a:t>(</a:t>
              </a:r>
              <a:r>
                <a:rPr lang="en-US" sz="1050" dirty="0" err="1"/>
                <a:t>Meddings</a:t>
              </a:r>
              <a:r>
                <a:rPr lang="en-US" sz="1050" dirty="0"/>
                <a:t> &amp; </a:t>
              </a:r>
              <a:r>
                <a:rPr lang="en-US" sz="1050" dirty="0" err="1"/>
                <a:t>Thornbury</a:t>
              </a:r>
              <a:r>
                <a:rPr lang="en-US" sz="1050" dirty="0"/>
                <a:t> 2003b)</a:t>
              </a:r>
              <a:endParaRPr lang="en-US" sz="1050" b="0" kern="1200" dirty="0">
                <a:effectLst>
                  <a:outerShdw blurRad="38100" dist="38100" dir="2700000" algn="tl">
                    <a:srgbClr val="000000">
                      <a:alpha val="43137"/>
                    </a:srgbClr>
                  </a:outerShdw>
                </a:effectLst>
              </a:endParaRPr>
            </a:p>
          </p:txBody>
        </p:sp>
      </p:grpSp>
      <p:sp>
        <p:nvSpPr>
          <p:cNvPr id="16" name="TextBox 15">
            <a:extLst>
              <a:ext uri="{FF2B5EF4-FFF2-40B4-BE49-F238E27FC236}">
                <a16:creationId xmlns:a16="http://schemas.microsoft.com/office/drawing/2014/main" id="{61077A0F-0755-316B-BC3D-86EFB722046E}"/>
              </a:ext>
            </a:extLst>
          </p:cNvPr>
          <p:cNvSpPr txBox="1"/>
          <p:nvPr/>
        </p:nvSpPr>
        <p:spPr>
          <a:xfrm>
            <a:off x="316175" y="1312824"/>
            <a:ext cx="5600257" cy="283462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it-IT" sz="1800" dirty="0" err="1">
                <a:solidFill>
                  <a:srgbClr val="083A30"/>
                </a:solidFill>
              </a:rPr>
              <a:t>Dogme</a:t>
            </a:r>
            <a:r>
              <a:rPr lang="it-IT" sz="1800" dirty="0">
                <a:solidFill>
                  <a:srgbClr val="083A30"/>
                </a:solidFill>
              </a:rPr>
              <a:t> non dovrebbe essere visto come un metodo inflessibile, ma come una filosofia d’insegnamento</a:t>
            </a:r>
          </a:p>
          <a:p>
            <a:pPr marL="342900" indent="-342900">
              <a:lnSpc>
                <a:spcPct val="90000"/>
              </a:lnSpc>
              <a:buFont typeface="Arial" panose="020B0604020202020204" pitchFamily="34" charset="0"/>
              <a:buChar char="•"/>
            </a:pPr>
            <a:endParaRPr lang="it-IT" sz="1800" dirty="0">
              <a:solidFill>
                <a:srgbClr val="083A30"/>
              </a:solidFill>
            </a:endParaRPr>
          </a:p>
          <a:p>
            <a:pPr marL="342900" indent="-342900">
              <a:lnSpc>
                <a:spcPct val="90000"/>
              </a:lnSpc>
              <a:buFont typeface="Arial" panose="020B0604020202020204" pitchFamily="34" charset="0"/>
              <a:buChar char="•"/>
            </a:pPr>
            <a:r>
              <a:rPr lang="it-IT" sz="1800" dirty="0">
                <a:solidFill>
                  <a:srgbClr val="083A30"/>
                </a:solidFill>
              </a:rPr>
              <a:t>Valutate il contesto d’insegnamento e usate il vostro “senso del plausibile”</a:t>
            </a:r>
          </a:p>
          <a:p>
            <a:pPr marL="342900" indent="-342900">
              <a:lnSpc>
                <a:spcPct val="90000"/>
              </a:lnSpc>
              <a:buFont typeface="Arial" panose="020B0604020202020204" pitchFamily="34" charset="0"/>
              <a:buChar char="•"/>
            </a:pPr>
            <a:endParaRPr lang="it-IT" sz="1800" dirty="0">
              <a:solidFill>
                <a:srgbClr val="083A30"/>
              </a:solidFill>
            </a:endParaRPr>
          </a:p>
          <a:p>
            <a:pPr marL="342900" indent="-342900">
              <a:lnSpc>
                <a:spcPct val="90000"/>
              </a:lnSpc>
              <a:buFont typeface="Arial" panose="020B0604020202020204" pitchFamily="34" charset="0"/>
              <a:buChar char="•"/>
            </a:pPr>
            <a:r>
              <a:rPr lang="it-IT" sz="1800" dirty="0">
                <a:solidFill>
                  <a:srgbClr val="083A30"/>
                </a:solidFill>
              </a:rPr>
              <a:t>Provate a integrare qualche attività </a:t>
            </a:r>
            <a:r>
              <a:rPr lang="it-IT" sz="1800" dirty="0" err="1">
                <a:solidFill>
                  <a:srgbClr val="083A30"/>
                </a:solidFill>
              </a:rPr>
              <a:t>Dogme</a:t>
            </a:r>
            <a:r>
              <a:rPr lang="it-IT" sz="1800" dirty="0">
                <a:solidFill>
                  <a:srgbClr val="083A30"/>
                </a:solidFill>
              </a:rPr>
              <a:t> nelle vostre classi</a:t>
            </a:r>
          </a:p>
          <a:p>
            <a:pPr marL="342900" indent="-342900">
              <a:lnSpc>
                <a:spcPct val="90000"/>
              </a:lnSpc>
              <a:buFont typeface="Arial" panose="020B0604020202020204" pitchFamily="34" charset="0"/>
              <a:buChar char="•"/>
            </a:pPr>
            <a:endParaRPr lang="it-IT" sz="1800" dirty="0">
              <a:solidFill>
                <a:srgbClr val="083A30"/>
              </a:solidFill>
            </a:endParaRPr>
          </a:p>
          <a:p>
            <a:pPr marL="342900" indent="-342900">
              <a:lnSpc>
                <a:spcPct val="90000"/>
              </a:lnSpc>
              <a:buFont typeface="Arial" panose="020B0604020202020204" pitchFamily="34" charset="0"/>
              <a:buChar char="•"/>
            </a:pPr>
            <a:r>
              <a:rPr lang="it-IT" sz="1800" dirty="0">
                <a:solidFill>
                  <a:srgbClr val="083A30"/>
                </a:solidFill>
              </a:rPr>
              <a:t>Provate a sfruttare i “momenti </a:t>
            </a:r>
            <a:r>
              <a:rPr lang="it-IT" sz="1800" dirty="0" err="1">
                <a:solidFill>
                  <a:srgbClr val="083A30"/>
                </a:solidFill>
              </a:rPr>
              <a:t>Dogme</a:t>
            </a:r>
            <a:r>
              <a:rPr lang="it-IT" sz="1800" dirty="0">
                <a:solidFill>
                  <a:srgbClr val="083A30"/>
                </a:solidFill>
              </a:rPr>
              <a:t>” casuali delle vostre classi</a:t>
            </a:r>
          </a:p>
        </p:txBody>
      </p:sp>
    </p:spTree>
    <p:extLst>
      <p:ext uri="{BB962C8B-B14F-4D97-AF65-F5344CB8AC3E}">
        <p14:creationId xmlns:p14="http://schemas.microsoft.com/office/powerpoint/2010/main" val="197229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7DA39796-4257-883C-D0F6-9ED1CF2496B5}"/>
              </a:ext>
            </a:extLst>
          </p:cNvPr>
          <p:cNvGraphicFramePr/>
          <p:nvPr>
            <p:extLst>
              <p:ext uri="{D42A27DB-BD31-4B8C-83A1-F6EECF244321}">
                <p14:modId xmlns:p14="http://schemas.microsoft.com/office/powerpoint/2010/main" val="1703837251"/>
              </p:ext>
            </p:extLst>
          </p:nvPr>
        </p:nvGraphicFramePr>
        <p:xfrm>
          <a:off x="6357939" y="311742"/>
          <a:ext cx="2553088" cy="38448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a:extLst>
              <a:ext uri="{FF2B5EF4-FFF2-40B4-BE49-F238E27FC236}">
                <a16:creationId xmlns:a16="http://schemas.microsoft.com/office/drawing/2014/main" id="{BB3DA9B2-CD50-25AD-F4CB-9A867BAE69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093" y="311742"/>
            <a:ext cx="8010566" cy="41402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8269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sp>
        <p:nvSpPr>
          <p:cNvPr id="10" name="TextBox 9">
            <a:extLst>
              <a:ext uri="{FF2B5EF4-FFF2-40B4-BE49-F238E27FC236}">
                <a16:creationId xmlns:a16="http://schemas.microsoft.com/office/drawing/2014/main" id="{EF06DBCF-7476-EE5A-9DCA-9A868254D734}"/>
              </a:ext>
            </a:extLst>
          </p:cNvPr>
          <p:cNvSpPr txBox="1"/>
          <p:nvPr/>
        </p:nvSpPr>
        <p:spPr>
          <a:xfrm>
            <a:off x="292067" y="403045"/>
            <a:ext cx="8754973" cy="4390433"/>
          </a:xfrm>
          <a:prstGeom prst="rect">
            <a:avLst/>
          </a:prstGeom>
          <a:noFill/>
        </p:spPr>
        <p:txBody>
          <a:bodyPr wrap="square">
            <a:spAutoFit/>
          </a:bodyPr>
          <a:lstStyle/>
          <a:p>
            <a:r>
              <a:rPr lang="en-GB" sz="1050" dirty="0" err="1"/>
              <a:t>Akca</a:t>
            </a:r>
            <a:r>
              <a:rPr lang="en-GB" sz="1050" dirty="0"/>
              <a:t>, C. (2012) Dogme unplugged. Paper presented at </a:t>
            </a:r>
            <a:r>
              <a:rPr lang="en-GB" sz="1050" i="1" dirty="0"/>
              <a:t>International Symposium on Language and Communication: Research Trends and Challenges. </a:t>
            </a:r>
            <a:r>
              <a:rPr lang="en-GB" sz="1050" dirty="0"/>
              <a:t>Erzurum, Turkey</a:t>
            </a:r>
            <a:r>
              <a:rPr lang="en-GB" sz="1050" i="1" dirty="0"/>
              <a:t>. </a:t>
            </a:r>
            <a:r>
              <a:rPr lang="en-GB" sz="1050" dirty="0"/>
              <a:t>Available:&lt; URL: https://</a:t>
            </a:r>
            <a:r>
              <a:rPr lang="en-GB" sz="1050" dirty="0" err="1"/>
              <a:t>www.scribd.com</a:t>
            </a:r>
            <a:r>
              <a:rPr lang="en-GB" sz="1050" dirty="0"/>
              <a:t>/document/270093706/Catherine-</a:t>
            </a:r>
            <a:r>
              <a:rPr lang="en-GB" sz="1050" dirty="0" err="1"/>
              <a:t>Akca</a:t>
            </a:r>
            <a:r>
              <a:rPr lang="en-GB" sz="1050" dirty="0"/>
              <a:t>-Dogme-Unplugged &gt; [Access date 20th September 2022]</a:t>
            </a:r>
          </a:p>
          <a:p>
            <a:endParaRPr lang="en-GB" sz="1050" dirty="0"/>
          </a:p>
          <a:p>
            <a:r>
              <a:rPr lang="en-GB" sz="1050" dirty="0"/>
              <a:t>Anderson, J. (2019) </a:t>
            </a:r>
            <a:r>
              <a:rPr lang="en-GB" sz="1050" i="1" dirty="0"/>
              <a:t>Activities for Cooperative Learning. </a:t>
            </a:r>
            <a:r>
              <a:rPr lang="en-GB" sz="1050" dirty="0"/>
              <a:t>Stuttgart: Delta Publishing</a:t>
            </a:r>
          </a:p>
          <a:p>
            <a:r>
              <a:rPr lang="en-GB" sz="1050" dirty="0"/>
              <a:t> </a:t>
            </a:r>
          </a:p>
          <a:p>
            <a:pPr>
              <a:lnSpc>
                <a:spcPct val="90000"/>
              </a:lnSpc>
            </a:pPr>
            <a:r>
              <a:rPr lang="en-GB" sz="1050" dirty="0"/>
              <a:t>Anderson, N. &amp; McCutcheon, N. (2019) </a:t>
            </a:r>
            <a:r>
              <a:rPr lang="en-GB" sz="1050" i="1" dirty="0"/>
              <a:t>Activities for Task-based learning. </a:t>
            </a:r>
            <a:r>
              <a:rPr lang="en-GB" sz="1050" dirty="0"/>
              <a:t>Stuttgart: Delta Publishing</a:t>
            </a:r>
          </a:p>
          <a:p>
            <a:pPr>
              <a:lnSpc>
                <a:spcPct val="90000"/>
              </a:lnSpc>
            </a:pPr>
            <a:endParaRPr lang="en-GB" sz="1050" dirty="0"/>
          </a:p>
          <a:p>
            <a:pPr>
              <a:lnSpc>
                <a:spcPct val="90000"/>
              </a:lnSpc>
            </a:pPr>
            <a:r>
              <a:rPr lang="en-GB" sz="1050" dirty="0">
                <a:effectLst/>
              </a:rPr>
              <a:t>Bell, J. S. (2012) Teaching mixed level classes</a:t>
            </a:r>
            <a:r>
              <a:rPr lang="en-GB" sz="1050" i="1" dirty="0">
                <a:effectLst/>
              </a:rPr>
              <a:t>. </a:t>
            </a:r>
            <a:r>
              <a:rPr lang="en-GB" sz="1050" dirty="0">
                <a:effectLst/>
              </a:rPr>
              <a:t>In Burns, A. and Richards J. C. (eds.) </a:t>
            </a:r>
            <a:r>
              <a:rPr lang="en-GB" sz="1050" i="1" dirty="0">
                <a:effectLst/>
              </a:rPr>
              <a:t>The Cambridge guide to pedagogy and practice in second language teaching</a:t>
            </a:r>
            <a:r>
              <a:rPr lang="en-GB" sz="1050" dirty="0">
                <a:effectLst/>
              </a:rPr>
              <a:t>. Cambridge: Cambridge University Press. pp. 86-94 </a:t>
            </a:r>
            <a:endParaRPr lang="en-GB" sz="1050" dirty="0"/>
          </a:p>
          <a:p>
            <a:pPr>
              <a:lnSpc>
                <a:spcPct val="90000"/>
              </a:lnSpc>
            </a:pPr>
            <a:endParaRPr lang="en-GB" sz="1050" dirty="0"/>
          </a:p>
          <a:p>
            <a:pPr>
              <a:lnSpc>
                <a:spcPct val="90000"/>
              </a:lnSpc>
            </a:pPr>
            <a:r>
              <a:rPr lang="en-GB" sz="1050" dirty="0"/>
              <a:t>Ellis, R., &amp; </a:t>
            </a:r>
            <a:r>
              <a:rPr lang="en-GB" sz="1050" dirty="0" err="1"/>
              <a:t>Shintani</a:t>
            </a:r>
            <a:r>
              <a:rPr lang="en-GB" sz="1050" dirty="0"/>
              <a:t>, N. (2014) </a:t>
            </a:r>
            <a:r>
              <a:rPr lang="en-GB" sz="1050" i="1" dirty="0"/>
              <a:t>Exploring language pedagogy through second language acquisition research</a:t>
            </a:r>
            <a:r>
              <a:rPr lang="en-GB" sz="1050" dirty="0"/>
              <a:t>. London: Routledge.</a:t>
            </a:r>
          </a:p>
          <a:p>
            <a:pPr>
              <a:lnSpc>
                <a:spcPct val="90000"/>
              </a:lnSpc>
            </a:pPr>
            <a:endParaRPr lang="en-GB" sz="1050" dirty="0"/>
          </a:p>
          <a:p>
            <a:pPr>
              <a:lnSpc>
                <a:spcPct val="90000"/>
              </a:lnSpc>
            </a:pPr>
            <a:r>
              <a:rPr lang="en-GB" sz="1050" dirty="0" err="1"/>
              <a:t>Gerngross</a:t>
            </a:r>
            <a:r>
              <a:rPr lang="en-GB" sz="1050" dirty="0"/>
              <a:t>, G., </a:t>
            </a:r>
            <a:r>
              <a:rPr lang="en-GB" sz="1050" dirty="0" err="1"/>
              <a:t>Puchta</a:t>
            </a:r>
            <a:r>
              <a:rPr lang="en-GB" sz="1050" dirty="0"/>
              <a:t>, H. and Thornbury, S. (2008). </a:t>
            </a:r>
            <a:r>
              <a:rPr lang="en-GB" sz="1050" i="1" dirty="0"/>
              <a:t>Teaching grammar creatively</a:t>
            </a:r>
            <a:r>
              <a:rPr lang="en-GB" sz="1050" dirty="0"/>
              <a:t>. Oxford: Oxford University Press.</a:t>
            </a:r>
          </a:p>
          <a:p>
            <a:pPr>
              <a:lnSpc>
                <a:spcPct val="90000"/>
              </a:lnSpc>
            </a:pPr>
            <a:endParaRPr lang="en-GB" sz="1050" dirty="0"/>
          </a:p>
          <a:p>
            <a:pPr>
              <a:lnSpc>
                <a:spcPct val="90000"/>
              </a:lnSpc>
            </a:pPr>
            <a:r>
              <a:rPr lang="en-GB" sz="1050" dirty="0"/>
              <a:t>Hall, G. (2017) </a:t>
            </a:r>
            <a:r>
              <a:rPr lang="en-GB" sz="1050" i="1" dirty="0"/>
              <a:t>Exploring English Language Teaching (2nd ed.) </a:t>
            </a:r>
            <a:r>
              <a:rPr lang="en-GB" sz="1050" dirty="0"/>
              <a:t>Oxon; N.Y.: Routledge. </a:t>
            </a:r>
          </a:p>
          <a:p>
            <a:pPr>
              <a:lnSpc>
                <a:spcPct val="90000"/>
              </a:lnSpc>
            </a:pPr>
            <a:endParaRPr lang="en-GB" sz="1050" dirty="0"/>
          </a:p>
          <a:p>
            <a:pPr>
              <a:lnSpc>
                <a:spcPct val="90000"/>
              </a:lnSpc>
            </a:pPr>
            <a:r>
              <a:rPr lang="en-GB" sz="1050" dirty="0"/>
              <a:t>Jackson, D. O. (2022). </a:t>
            </a:r>
            <a:r>
              <a:rPr lang="en-GB" sz="1050" i="1" dirty="0"/>
              <a:t>Task-Based Language Teaching</a:t>
            </a:r>
            <a:r>
              <a:rPr lang="en-GB" sz="1050" dirty="0"/>
              <a:t>. Cambridge University Press: Cambridge</a:t>
            </a:r>
          </a:p>
          <a:p>
            <a:pPr>
              <a:lnSpc>
                <a:spcPct val="90000"/>
              </a:lnSpc>
            </a:pPr>
            <a:endParaRPr lang="en-GB" sz="1050" dirty="0"/>
          </a:p>
          <a:p>
            <a:pPr>
              <a:lnSpc>
                <a:spcPct val="90000"/>
              </a:lnSpc>
            </a:pPr>
            <a:r>
              <a:rPr lang="en-GB" sz="1050" dirty="0" err="1"/>
              <a:t>Meddings</a:t>
            </a:r>
            <a:r>
              <a:rPr lang="en-GB" sz="1050" dirty="0"/>
              <a:t>, L. and Thornbury, S. (2003a). What Dogme feels like. Humanising Language Teaching, 5(6).</a:t>
            </a:r>
          </a:p>
          <a:p>
            <a:pPr>
              <a:lnSpc>
                <a:spcPct val="90000"/>
              </a:lnSpc>
            </a:pPr>
            <a:endParaRPr lang="en-GB" sz="1050" dirty="0"/>
          </a:p>
          <a:p>
            <a:pPr>
              <a:lnSpc>
                <a:spcPct val="90000"/>
              </a:lnSpc>
            </a:pPr>
            <a:r>
              <a:rPr lang="en-GB" sz="1050" dirty="0" err="1"/>
              <a:t>Meddings</a:t>
            </a:r>
            <a:r>
              <a:rPr lang="en-GB" sz="1050" dirty="0"/>
              <a:t>, L. and Thornbury, S. (2003b) Dogme still able to divide ELT. The Guardian News and Media Limited. Available:&lt;URL: https://</a:t>
            </a:r>
            <a:r>
              <a:rPr lang="en-GB" sz="1050" dirty="0" err="1"/>
              <a:t>www.theguardian.com</a:t>
            </a:r>
            <a:r>
              <a:rPr lang="en-GB" sz="1050" dirty="0"/>
              <a:t>/education/2003/</a:t>
            </a:r>
            <a:r>
              <a:rPr lang="en-GB" sz="1050" dirty="0" err="1"/>
              <a:t>apr</a:t>
            </a:r>
            <a:r>
              <a:rPr lang="en-GB" sz="1050" dirty="0"/>
              <a:t>/17/</a:t>
            </a:r>
            <a:r>
              <a:rPr lang="en-GB" sz="1050" dirty="0" err="1"/>
              <a:t>tefl.lukemeddings</a:t>
            </a:r>
            <a:r>
              <a:rPr lang="en-GB" sz="1050" dirty="0"/>
              <a:t>&gt;</a:t>
            </a:r>
            <a:r>
              <a:rPr lang="en-GB" sz="1050" i="1" dirty="0"/>
              <a:t> </a:t>
            </a:r>
            <a:r>
              <a:rPr lang="en-GB" sz="1050" dirty="0"/>
              <a:t>[Access date 26</a:t>
            </a:r>
            <a:r>
              <a:rPr lang="en-GB" sz="1050" baseline="30000" dirty="0"/>
              <a:t>th</a:t>
            </a:r>
            <a:r>
              <a:rPr lang="en-GB" sz="1050" dirty="0"/>
              <a:t> October 2022]</a:t>
            </a:r>
            <a:endParaRPr lang="en-US" sz="1050" dirty="0"/>
          </a:p>
          <a:p>
            <a:pPr>
              <a:lnSpc>
                <a:spcPct val="90000"/>
              </a:lnSpc>
            </a:pPr>
            <a:endParaRPr lang="en-GB" sz="1050" dirty="0"/>
          </a:p>
          <a:p>
            <a:pPr>
              <a:lnSpc>
                <a:spcPct val="90000"/>
              </a:lnSpc>
            </a:pPr>
            <a:r>
              <a:rPr lang="en-GB" sz="1050" dirty="0" err="1"/>
              <a:t>Meddings</a:t>
            </a:r>
            <a:r>
              <a:rPr lang="en-GB" sz="1050" dirty="0"/>
              <a:t>, L. and Thornbury, S. (2009) Teaching unplugged: Dogme in English language teaching. </a:t>
            </a:r>
            <a:r>
              <a:rPr lang="en-GB" sz="1050" dirty="0" err="1"/>
              <a:t>Peaslake</a:t>
            </a:r>
            <a:r>
              <a:rPr lang="en-GB" sz="1050" dirty="0"/>
              <a:t>, Surrey: Delta.</a:t>
            </a:r>
          </a:p>
          <a:p>
            <a:pPr>
              <a:lnSpc>
                <a:spcPct val="90000"/>
              </a:lnSpc>
            </a:pPr>
            <a:endParaRPr lang="en-GB" sz="1050" dirty="0"/>
          </a:p>
          <a:p>
            <a:pPr>
              <a:lnSpc>
                <a:spcPct val="90000"/>
              </a:lnSpc>
            </a:pPr>
            <a:r>
              <a:rPr lang="en-GB" sz="1050" dirty="0"/>
              <a:t>Nguyen, N. Q., &amp; </a:t>
            </a:r>
            <a:r>
              <a:rPr lang="en-GB" sz="1050" dirty="0" err="1"/>
              <a:t>Phu</a:t>
            </a:r>
            <a:r>
              <a:rPr lang="en-GB" sz="1050" dirty="0"/>
              <a:t>, H. B. (2020). The Dogme approach: a radical perspective in second language teaching in the post-methods era. </a:t>
            </a:r>
            <a:r>
              <a:rPr lang="en-GB" sz="1050" i="1" dirty="0"/>
              <a:t>Journal of Language and Education</a:t>
            </a:r>
            <a:r>
              <a:rPr lang="en-GB" sz="1050" dirty="0"/>
              <a:t>, </a:t>
            </a:r>
            <a:r>
              <a:rPr lang="en-GB" sz="1050" i="1" dirty="0"/>
              <a:t>6</a:t>
            </a:r>
            <a:r>
              <a:rPr lang="en-GB" sz="1050" dirty="0"/>
              <a:t>(3 (23)), 173-184.</a:t>
            </a:r>
          </a:p>
          <a:p>
            <a:pPr>
              <a:lnSpc>
                <a:spcPct val="90000"/>
              </a:lnSpc>
            </a:pPr>
            <a:endParaRPr lang="en-GB" sz="1050" dirty="0"/>
          </a:p>
          <a:p>
            <a:pPr>
              <a:lnSpc>
                <a:spcPct val="90000"/>
              </a:lnSpc>
            </a:pPr>
            <a:r>
              <a:rPr lang="en-GB" sz="1050" dirty="0" err="1">
                <a:solidFill>
                  <a:srgbClr val="212121"/>
                </a:solidFill>
                <a:effectLst/>
              </a:rPr>
              <a:t>Prodromou</a:t>
            </a:r>
            <a:r>
              <a:rPr lang="en-GB" sz="1050" dirty="0">
                <a:solidFill>
                  <a:srgbClr val="212121"/>
                </a:solidFill>
                <a:effectLst/>
              </a:rPr>
              <a:t>, L. and </a:t>
            </a:r>
            <a:r>
              <a:rPr lang="en-GB" sz="1050" dirty="0" err="1">
                <a:solidFill>
                  <a:srgbClr val="212121"/>
                </a:solidFill>
                <a:effectLst/>
              </a:rPr>
              <a:t>Clandfield</a:t>
            </a:r>
            <a:r>
              <a:rPr lang="en-GB" sz="1050" dirty="0">
                <a:solidFill>
                  <a:srgbClr val="212121"/>
                </a:solidFill>
                <a:effectLst/>
              </a:rPr>
              <a:t>, L. (2007) </a:t>
            </a:r>
            <a:r>
              <a:rPr lang="en-GB" sz="1050" i="1" dirty="0">
                <a:solidFill>
                  <a:srgbClr val="212121"/>
                </a:solidFill>
                <a:effectLst/>
              </a:rPr>
              <a:t>Dealing with difficulties. Solutions, strategies and suggestions for successful teaching. </a:t>
            </a:r>
            <a:r>
              <a:rPr lang="en-GB" sz="1050" dirty="0" err="1">
                <a:solidFill>
                  <a:srgbClr val="212121"/>
                </a:solidFill>
                <a:effectLst/>
              </a:rPr>
              <a:t>Peaslake</a:t>
            </a:r>
            <a:r>
              <a:rPr lang="en-GB" sz="1050" dirty="0">
                <a:solidFill>
                  <a:srgbClr val="212121"/>
                </a:solidFill>
                <a:effectLst/>
              </a:rPr>
              <a:t>: Delta Publishing. </a:t>
            </a:r>
            <a:endParaRPr lang="en-GB" sz="1050" dirty="0"/>
          </a:p>
        </p:txBody>
      </p:sp>
      <p:sp>
        <p:nvSpPr>
          <p:cNvPr id="11" name="Title 1">
            <a:extLst>
              <a:ext uri="{FF2B5EF4-FFF2-40B4-BE49-F238E27FC236}">
                <a16:creationId xmlns:a16="http://schemas.microsoft.com/office/drawing/2014/main" id="{9FA6A8FC-0337-A6CF-9B82-11BC7D669676}"/>
              </a:ext>
            </a:extLst>
          </p:cNvPr>
          <p:cNvSpPr>
            <a:spLocks noGrp="1"/>
          </p:cNvSpPr>
          <p:nvPr>
            <p:ph type="title"/>
          </p:nvPr>
        </p:nvSpPr>
        <p:spPr>
          <a:xfrm>
            <a:off x="74160" y="54577"/>
            <a:ext cx="8412935" cy="479946"/>
          </a:xfrm>
        </p:spPr>
        <p:txBody>
          <a:bodyPr>
            <a:normAutofit/>
          </a:bodyPr>
          <a:lstStyle/>
          <a:p>
            <a:r>
              <a:rPr lang="en-US" sz="1600" b="1" dirty="0">
                <a:solidFill>
                  <a:schemeClr val="tx2">
                    <a:lumMod val="50000"/>
                  </a:schemeClr>
                </a:solidFill>
                <a:latin typeface="+mn-lt"/>
              </a:rPr>
              <a:t>BIBLIOGRAFIA SELEZIONATA</a:t>
            </a:r>
          </a:p>
        </p:txBody>
      </p:sp>
    </p:spTree>
    <p:extLst>
      <p:ext uri="{BB962C8B-B14F-4D97-AF65-F5344CB8AC3E}">
        <p14:creationId xmlns:p14="http://schemas.microsoft.com/office/powerpoint/2010/main" val="362083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sp>
        <p:nvSpPr>
          <p:cNvPr id="8" name="TextBox 7">
            <a:extLst>
              <a:ext uri="{FF2B5EF4-FFF2-40B4-BE49-F238E27FC236}">
                <a16:creationId xmlns:a16="http://schemas.microsoft.com/office/drawing/2014/main" id="{46E61FD1-359F-AA41-88C9-0DDBCCD43DE1}"/>
              </a:ext>
            </a:extLst>
          </p:cNvPr>
          <p:cNvSpPr txBox="1"/>
          <p:nvPr/>
        </p:nvSpPr>
        <p:spPr>
          <a:xfrm>
            <a:off x="313216" y="294550"/>
            <a:ext cx="8517568" cy="4693977"/>
          </a:xfrm>
          <a:prstGeom prst="rect">
            <a:avLst/>
          </a:prstGeom>
          <a:noFill/>
        </p:spPr>
        <p:txBody>
          <a:bodyPr wrap="square" rtlCol="0">
            <a:spAutoFit/>
          </a:bodyPr>
          <a:lstStyle/>
          <a:p>
            <a:pPr>
              <a:lnSpc>
                <a:spcPct val="90000"/>
              </a:lnSpc>
            </a:pPr>
            <a:r>
              <a:rPr lang="en-GB" sz="1050" dirty="0"/>
              <a:t>Richards, J.C and Rodgers, T.S. (2014) </a:t>
            </a:r>
            <a:r>
              <a:rPr lang="en-GB" sz="1050" i="1" dirty="0"/>
              <a:t>Approaches and Methods in Language Teaching. </a:t>
            </a:r>
            <a:r>
              <a:rPr lang="en-GB" sz="1050" dirty="0"/>
              <a:t>Cambridge: Cambridge University Press. </a:t>
            </a:r>
          </a:p>
          <a:p>
            <a:pPr>
              <a:lnSpc>
                <a:spcPct val="90000"/>
              </a:lnSpc>
            </a:pPr>
            <a:endParaRPr lang="en-GB" sz="1050" dirty="0"/>
          </a:p>
          <a:p>
            <a:pPr>
              <a:lnSpc>
                <a:spcPct val="90000"/>
              </a:lnSpc>
            </a:pPr>
            <a:r>
              <a:rPr lang="en-GB" sz="1050" dirty="0"/>
              <a:t>Smith, A.M. (2020) </a:t>
            </a:r>
            <a:r>
              <a:rPr lang="en-GB" sz="1050" i="1" dirty="0"/>
              <a:t>Activities for Inclusive Language Teaching. </a:t>
            </a:r>
            <a:r>
              <a:rPr lang="en-GB" sz="1050" dirty="0"/>
              <a:t>Stuttgart: Delta Publishing</a:t>
            </a:r>
            <a:endParaRPr lang="en-GB" sz="1050" i="1" dirty="0"/>
          </a:p>
          <a:p>
            <a:pPr>
              <a:lnSpc>
                <a:spcPct val="90000"/>
              </a:lnSpc>
            </a:pPr>
            <a:endParaRPr lang="en-GB" sz="1050" dirty="0"/>
          </a:p>
          <a:p>
            <a:pPr>
              <a:lnSpc>
                <a:spcPct val="90000"/>
              </a:lnSpc>
            </a:pPr>
            <a:r>
              <a:rPr lang="en-GB" sz="1050" dirty="0"/>
              <a:t>Thornbury, S. (2000) A Dogma for EFL. </a:t>
            </a:r>
            <a:r>
              <a:rPr lang="en-GB" sz="1050" i="1" dirty="0"/>
              <a:t>IATEFL Issues</a:t>
            </a:r>
            <a:r>
              <a:rPr lang="en-GB" sz="1050" dirty="0"/>
              <a:t>, </a:t>
            </a:r>
            <a:r>
              <a:rPr lang="en-GB" sz="1050" i="1" dirty="0"/>
              <a:t>153</a:t>
            </a:r>
            <a:r>
              <a:rPr lang="en-GB" sz="1050" dirty="0"/>
              <a:t>(2).</a:t>
            </a:r>
          </a:p>
          <a:p>
            <a:pPr>
              <a:lnSpc>
                <a:spcPct val="90000"/>
              </a:lnSpc>
            </a:pPr>
            <a:endParaRPr lang="en-GB" sz="1050" dirty="0"/>
          </a:p>
          <a:p>
            <a:pPr>
              <a:lnSpc>
                <a:spcPct val="90000"/>
              </a:lnSpc>
            </a:pPr>
            <a:r>
              <a:rPr lang="en-GB" sz="1050" dirty="0"/>
              <a:t>Thornbury, S. (2005) Dogme: Dancing in the dark. Folio, 9(2), 3-5.</a:t>
            </a:r>
          </a:p>
          <a:p>
            <a:pPr>
              <a:lnSpc>
                <a:spcPct val="90000"/>
              </a:lnSpc>
            </a:pPr>
            <a:endParaRPr lang="en-GB" sz="1050" dirty="0"/>
          </a:p>
          <a:p>
            <a:pPr>
              <a:lnSpc>
                <a:spcPct val="90000"/>
              </a:lnSpc>
            </a:pPr>
            <a:r>
              <a:rPr lang="en-GB" sz="1050" dirty="0"/>
              <a:t>Thornbury, S. (2006) </a:t>
            </a:r>
            <a:r>
              <a:rPr lang="en-GB" sz="1050" i="1" dirty="0"/>
              <a:t>Grammar. </a:t>
            </a:r>
            <a:r>
              <a:rPr lang="en-GB" sz="1050" dirty="0"/>
              <a:t>Oxford: Oxford University Press.</a:t>
            </a:r>
          </a:p>
          <a:p>
            <a:pPr>
              <a:lnSpc>
                <a:spcPct val="90000"/>
              </a:lnSpc>
            </a:pPr>
            <a:endParaRPr lang="en-GB" sz="1050" dirty="0"/>
          </a:p>
          <a:p>
            <a:pPr>
              <a:lnSpc>
                <a:spcPct val="90000"/>
              </a:lnSpc>
            </a:pPr>
            <a:r>
              <a:rPr lang="en-GB" sz="1050" dirty="0"/>
              <a:t>Thornbury, S. (2013a) Resisting coursebooks. In Gray, J. (ed.) Critical perspectives on language teaching materials. Basingstoke: Palgrave Macmillan UK. pp. 204-223.</a:t>
            </a:r>
          </a:p>
          <a:p>
            <a:pPr>
              <a:lnSpc>
                <a:spcPct val="90000"/>
              </a:lnSpc>
            </a:pPr>
            <a:endParaRPr lang="en-GB" sz="1050" dirty="0"/>
          </a:p>
          <a:p>
            <a:pPr>
              <a:lnSpc>
                <a:spcPct val="90000"/>
              </a:lnSpc>
            </a:pPr>
            <a:r>
              <a:rPr lang="en-GB" sz="1050" dirty="0"/>
              <a:t>Thornbury, S. (2013b) </a:t>
            </a:r>
            <a:r>
              <a:rPr lang="en-GB" sz="1050" i="1" dirty="0"/>
              <a:t>Interview with Scott Thornbury - Dogme </a:t>
            </a:r>
            <a:r>
              <a:rPr lang="en-GB" sz="1050" dirty="0"/>
              <a:t>[Video file]. Available:&lt; URL: https://</a:t>
            </a:r>
            <a:r>
              <a:rPr lang="en-GB" sz="1050" dirty="0" err="1"/>
              <a:t>www.youtube.com</a:t>
            </a:r>
            <a:r>
              <a:rPr lang="en-GB" sz="1050" dirty="0"/>
              <a:t>/</a:t>
            </a:r>
            <a:r>
              <a:rPr lang="en-GB" sz="1050" dirty="0" err="1"/>
              <a:t>watch?v</a:t>
            </a:r>
            <a:r>
              <a:rPr lang="en-GB" sz="1050" dirty="0"/>
              <a:t>=jPIRdg-08Ic&amp;t=543s&gt; [Access date 27</a:t>
            </a:r>
            <a:r>
              <a:rPr lang="en-GB" sz="1050" baseline="30000" dirty="0"/>
              <a:t>th</a:t>
            </a:r>
            <a:r>
              <a:rPr lang="en-GB" sz="1050" dirty="0"/>
              <a:t> October 2022]</a:t>
            </a:r>
            <a:endParaRPr lang="en-US" sz="1050" dirty="0"/>
          </a:p>
          <a:p>
            <a:pPr>
              <a:lnSpc>
                <a:spcPct val="90000"/>
              </a:lnSpc>
            </a:pPr>
            <a:endParaRPr lang="en-GB" sz="1050" dirty="0"/>
          </a:p>
          <a:p>
            <a:pPr>
              <a:lnSpc>
                <a:spcPct val="90000"/>
              </a:lnSpc>
            </a:pPr>
            <a:r>
              <a:rPr lang="en-GB" sz="1050" dirty="0"/>
              <a:t>Thornbury, S. (2016) Teaching Unplugged [Video file]. Available:&lt; URL: https://</a:t>
            </a:r>
            <a:r>
              <a:rPr lang="en-GB" sz="1050" dirty="0" err="1"/>
              <a:t>www.youtube.com</a:t>
            </a:r>
            <a:r>
              <a:rPr lang="en-GB" sz="1050" dirty="0"/>
              <a:t>/</a:t>
            </a:r>
            <a:r>
              <a:rPr lang="en-GB" sz="1050" dirty="0" err="1"/>
              <a:t>watch?v</a:t>
            </a:r>
            <a:r>
              <a:rPr lang="en-GB" sz="1050" dirty="0"/>
              <a:t>=</a:t>
            </a:r>
            <a:r>
              <a:rPr lang="en-GB" sz="1050" dirty="0" err="1"/>
              <a:t>hBLCdTCnlRU&amp;t</a:t>
            </a:r>
            <a:r>
              <a:rPr lang="en-GB" sz="1050" dirty="0"/>
              <a:t>=853s &gt; [Access date 27th October 2022] </a:t>
            </a:r>
          </a:p>
          <a:p>
            <a:pPr>
              <a:lnSpc>
                <a:spcPct val="90000"/>
              </a:lnSpc>
            </a:pPr>
            <a:endParaRPr lang="en-GB" sz="1050" dirty="0"/>
          </a:p>
          <a:p>
            <a:pPr>
              <a:lnSpc>
                <a:spcPct val="90000"/>
              </a:lnSpc>
            </a:pPr>
            <a:r>
              <a:rPr lang="en-GB" sz="1050" dirty="0"/>
              <a:t>Thornbury, S. and </a:t>
            </a:r>
            <a:r>
              <a:rPr lang="en-GB" sz="1050" dirty="0" err="1"/>
              <a:t>Meddings</a:t>
            </a:r>
            <a:r>
              <a:rPr lang="en-GB" sz="1050" dirty="0"/>
              <a:t>, L. (2001) Dogme out in the open. </a:t>
            </a:r>
            <a:r>
              <a:rPr lang="en-GB" sz="1050" i="1" dirty="0"/>
              <a:t>IATEFL Issues</a:t>
            </a:r>
            <a:r>
              <a:rPr lang="en-GB" sz="1050" dirty="0"/>
              <a:t>, </a:t>
            </a:r>
            <a:r>
              <a:rPr lang="en-GB" sz="1050" i="1" dirty="0"/>
              <a:t>161</a:t>
            </a:r>
            <a:r>
              <a:rPr lang="en-GB" sz="1050" dirty="0"/>
              <a:t> (6).</a:t>
            </a:r>
          </a:p>
          <a:p>
            <a:pPr>
              <a:lnSpc>
                <a:spcPct val="90000"/>
              </a:lnSpc>
            </a:pPr>
            <a:endParaRPr lang="en-GB" sz="1050" dirty="0"/>
          </a:p>
          <a:p>
            <a:pPr>
              <a:lnSpc>
                <a:spcPct val="90000"/>
              </a:lnSpc>
            </a:pPr>
            <a:r>
              <a:rPr lang="en-GB" sz="1050" dirty="0"/>
              <a:t>Thornbury, S. and </a:t>
            </a:r>
            <a:r>
              <a:rPr lang="en-GB" sz="1050" dirty="0" err="1"/>
              <a:t>Meddings</a:t>
            </a:r>
            <a:r>
              <a:rPr lang="en-GB" sz="1050" dirty="0"/>
              <a:t>, L. (2003) Dogme: a nest of NESTS? </a:t>
            </a:r>
            <a:r>
              <a:rPr lang="en-GB" sz="1050" i="1" dirty="0"/>
              <a:t>Global Issues IATELF SIG Newsletter </a:t>
            </a:r>
            <a:r>
              <a:rPr lang="en-GB" sz="1050" dirty="0"/>
              <a:t>2: 15.  </a:t>
            </a:r>
          </a:p>
          <a:p>
            <a:pPr>
              <a:lnSpc>
                <a:spcPct val="90000"/>
              </a:lnSpc>
            </a:pPr>
            <a:endParaRPr lang="en-GB" sz="1050" dirty="0"/>
          </a:p>
          <a:p>
            <a:pPr>
              <a:lnSpc>
                <a:spcPct val="90000"/>
              </a:lnSpc>
            </a:pPr>
            <a:r>
              <a:rPr lang="en-GB" sz="1050" dirty="0">
                <a:ea typeface="Times New Roman" panose="02020603050405020304" pitchFamily="18" charset="0"/>
                <a:cs typeface="Times New Roman" panose="02020603050405020304" pitchFamily="18" charset="0"/>
              </a:rPr>
              <a:t>Ur, P. (2012) </a:t>
            </a:r>
            <a:r>
              <a:rPr lang="en-GB" sz="1050" i="1" dirty="0">
                <a:ea typeface="Times New Roman" panose="02020603050405020304" pitchFamily="18" charset="0"/>
                <a:cs typeface="Times New Roman" panose="02020603050405020304" pitchFamily="18" charset="0"/>
              </a:rPr>
              <a:t>A course in English language teaching</a:t>
            </a:r>
            <a:r>
              <a:rPr lang="en-GB" sz="1050" dirty="0">
                <a:ea typeface="Times New Roman" panose="02020603050405020304" pitchFamily="18" charset="0"/>
                <a:cs typeface="Times New Roman" panose="02020603050405020304" pitchFamily="18" charset="0"/>
              </a:rPr>
              <a:t>. 2</a:t>
            </a:r>
            <a:r>
              <a:rPr lang="en-GB" sz="1050" baseline="30000" dirty="0">
                <a:ea typeface="Times New Roman" panose="02020603050405020304" pitchFamily="18" charset="0"/>
                <a:cs typeface="Times New Roman" panose="02020603050405020304" pitchFamily="18" charset="0"/>
              </a:rPr>
              <a:t>nd</a:t>
            </a:r>
            <a:r>
              <a:rPr lang="en-GB" sz="1050" dirty="0">
                <a:ea typeface="Times New Roman" panose="02020603050405020304" pitchFamily="18" charset="0"/>
                <a:cs typeface="Times New Roman" panose="02020603050405020304" pitchFamily="18" charset="0"/>
              </a:rPr>
              <a:t> </a:t>
            </a:r>
            <a:r>
              <a:rPr lang="en-GB" sz="1050" dirty="0" err="1">
                <a:ea typeface="Times New Roman" panose="02020603050405020304" pitchFamily="18" charset="0"/>
                <a:cs typeface="Times New Roman" panose="02020603050405020304" pitchFamily="18" charset="0"/>
              </a:rPr>
              <a:t>edn</a:t>
            </a:r>
            <a:r>
              <a:rPr lang="en-GB" sz="1050" dirty="0">
                <a:ea typeface="Times New Roman" panose="02020603050405020304" pitchFamily="18" charset="0"/>
                <a:cs typeface="Times New Roman" panose="02020603050405020304" pitchFamily="18" charset="0"/>
              </a:rPr>
              <a:t>. Cambridge: Cambridge University Press.</a:t>
            </a:r>
            <a:r>
              <a:rPr lang="en-GB" sz="1050" dirty="0"/>
              <a:t> </a:t>
            </a:r>
          </a:p>
          <a:p>
            <a:pPr>
              <a:lnSpc>
                <a:spcPct val="90000"/>
              </a:lnSpc>
            </a:pPr>
            <a:endParaRPr lang="en-GB" sz="1050" dirty="0"/>
          </a:p>
          <a:p>
            <a:pPr>
              <a:lnSpc>
                <a:spcPct val="90000"/>
              </a:lnSpc>
            </a:pPr>
            <a:r>
              <a:rPr lang="en-GB" sz="1050" dirty="0"/>
              <a:t>Vitali, A. (2017) </a:t>
            </a:r>
            <a:r>
              <a:rPr lang="en-GB" sz="1050" i="1" dirty="0"/>
              <a:t>An Investigation into the appropriacy of Dogme Language Teaching in adult mixed-ability classes of foreign languages in a British University. </a:t>
            </a:r>
            <a:r>
              <a:rPr lang="en-GB" sz="1050" dirty="0"/>
              <a:t>[Unpublished Master Degree Dissertation]. University of Brighton</a:t>
            </a:r>
          </a:p>
          <a:p>
            <a:pPr>
              <a:lnSpc>
                <a:spcPct val="90000"/>
              </a:lnSpc>
            </a:pPr>
            <a:endParaRPr lang="en-GB" sz="1050" dirty="0"/>
          </a:p>
          <a:p>
            <a:pPr>
              <a:lnSpc>
                <a:spcPct val="90000"/>
              </a:lnSpc>
            </a:pPr>
            <a:r>
              <a:rPr lang="en-GB" sz="1050" dirty="0"/>
              <a:t>Walker, A., &amp; White, G. (2013). </a:t>
            </a:r>
            <a:r>
              <a:rPr lang="en-GB" sz="1050" i="1" dirty="0"/>
              <a:t>Technology enhanced language learning: Connecting theory and practice-Oxford handbooks for language teachers</a:t>
            </a:r>
            <a:r>
              <a:rPr lang="en-GB" sz="1050" dirty="0"/>
              <a:t>. Oxford: Oxford University Press.</a:t>
            </a:r>
            <a:endParaRPr lang="en-US" sz="900" dirty="0"/>
          </a:p>
          <a:p>
            <a:pPr>
              <a:lnSpc>
                <a:spcPct val="90000"/>
              </a:lnSpc>
            </a:pPr>
            <a:endParaRPr lang="en-US" sz="825" dirty="0"/>
          </a:p>
        </p:txBody>
      </p:sp>
    </p:spTree>
    <p:extLst>
      <p:ext uri="{BB962C8B-B14F-4D97-AF65-F5344CB8AC3E}">
        <p14:creationId xmlns:p14="http://schemas.microsoft.com/office/powerpoint/2010/main" val="197879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sp>
        <p:nvSpPr>
          <p:cNvPr id="8" name="Content Placeholder 2">
            <a:extLst>
              <a:ext uri="{FF2B5EF4-FFF2-40B4-BE49-F238E27FC236}">
                <a16:creationId xmlns:a16="http://schemas.microsoft.com/office/drawing/2014/main" id="{B13ADE1F-96CF-3180-575F-D7210B1BFA55}"/>
              </a:ext>
            </a:extLst>
          </p:cNvPr>
          <p:cNvSpPr>
            <a:spLocks noGrp="1"/>
          </p:cNvSpPr>
          <p:nvPr>
            <p:ph idx="1"/>
          </p:nvPr>
        </p:nvSpPr>
        <p:spPr>
          <a:xfrm>
            <a:off x="182901" y="1095841"/>
            <a:ext cx="5822812" cy="2790359"/>
          </a:xfrm>
        </p:spPr>
        <p:txBody>
          <a:bodyPr>
            <a:normAutofit/>
          </a:bodyPr>
          <a:lstStyle/>
          <a:p>
            <a:r>
              <a:rPr lang="it-IT" sz="1800" dirty="0">
                <a:solidFill>
                  <a:srgbClr val="083A30"/>
                </a:solidFill>
              </a:rPr>
              <a:t>Disegnare un sillabo appropriato per tutta la classe può risultare impraticabile</a:t>
            </a:r>
          </a:p>
          <a:p>
            <a:endParaRPr lang="it-IT" sz="1800" dirty="0">
              <a:solidFill>
                <a:srgbClr val="083A30"/>
              </a:solidFill>
            </a:endParaRPr>
          </a:p>
          <a:p>
            <a:r>
              <a:rPr lang="it-IT" sz="1800" dirty="0">
                <a:solidFill>
                  <a:srgbClr val="083A30"/>
                </a:solidFill>
              </a:rPr>
              <a:t>La selezione del materiale, dei testi, delle attività e dei task può essere molto complesso</a:t>
            </a:r>
          </a:p>
          <a:p>
            <a:endParaRPr lang="it-IT" sz="1800" dirty="0">
              <a:solidFill>
                <a:srgbClr val="083A30"/>
              </a:solidFill>
            </a:endParaRPr>
          </a:p>
          <a:p>
            <a:r>
              <a:rPr lang="it-IT" sz="1800" dirty="0">
                <a:solidFill>
                  <a:srgbClr val="083A30"/>
                </a:solidFill>
              </a:rPr>
              <a:t>L’uso di approccio “</a:t>
            </a:r>
            <a:r>
              <a:rPr lang="it-IT" sz="1800" dirty="0" err="1">
                <a:solidFill>
                  <a:srgbClr val="083A30"/>
                </a:solidFill>
              </a:rPr>
              <a:t>teach</a:t>
            </a:r>
            <a:r>
              <a:rPr lang="it-IT" sz="1800" dirty="0">
                <a:solidFill>
                  <a:srgbClr val="083A30"/>
                </a:solidFill>
              </a:rPr>
              <a:t>-to-the-middle” può creare malcontento tra gli studenti</a:t>
            </a:r>
          </a:p>
          <a:p>
            <a:endParaRPr lang="it-IT" sz="1800" dirty="0"/>
          </a:p>
        </p:txBody>
      </p:sp>
      <p:grpSp>
        <p:nvGrpSpPr>
          <p:cNvPr id="10" name="Group 9">
            <a:extLst>
              <a:ext uri="{FF2B5EF4-FFF2-40B4-BE49-F238E27FC236}">
                <a16:creationId xmlns:a16="http://schemas.microsoft.com/office/drawing/2014/main" id="{2A244B29-22C7-177A-8CA3-4F1EE020F60E}"/>
              </a:ext>
            </a:extLst>
          </p:cNvPr>
          <p:cNvGrpSpPr/>
          <p:nvPr/>
        </p:nvGrpSpPr>
        <p:grpSpPr>
          <a:xfrm>
            <a:off x="114300" y="233988"/>
            <a:ext cx="8745905" cy="631800"/>
            <a:chOff x="0" y="3980"/>
            <a:chExt cx="11240812" cy="631800"/>
          </a:xfrm>
          <a:solidFill>
            <a:schemeClr val="accent1">
              <a:lumMod val="50000"/>
            </a:schemeClr>
          </a:solidFill>
          <a:scene3d>
            <a:camera prst="orthographicFront">
              <a:rot lat="0" lon="0" rev="0"/>
            </a:camera>
            <a:lightRig rig="balanced" dir="t">
              <a:rot lat="0" lon="0" rev="8700000"/>
            </a:lightRig>
          </a:scene3d>
        </p:grpSpPr>
        <p:sp>
          <p:nvSpPr>
            <p:cNvPr id="11" name="Rectangle: Rounded Corners 4">
              <a:extLst>
                <a:ext uri="{FF2B5EF4-FFF2-40B4-BE49-F238E27FC236}">
                  <a16:creationId xmlns:a16="http://schemas.microsoft.com/office/drawing/2014/main" id="{DCCEED38-FE56-A915-5085-AA5AAE77D8BB}"/>
                </a:ext>
              </a:extLst>
            </p:cNvPr>
            <p:cNvSpPr/>
            <p:nvPr/>
          </p:nvSpPr>
          <p:spPr>
            <a:xfrm>
              <a:off x="0" y="3980"/>
              <a:ext cx="11214326" cy="6318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D58C4CA2-A8F4-8C95-158F-40C9EF82023D}"/>
                </a:ext>
              </a:extLst>
            </p:cNvPr>
            <p:cNvSpPr txBox="1"/>
            <p:nvPr/>
          </p:nvSpPr>
          <p:spPr>
            <a:xfrm>
              <a:off x="88170" y="50169"/>
              <a:ext cx="11152642" cy="57011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400" b="1" dirty="0">
                  <a:effectLst>
                    <a:outerShdw blurRad="38100" dist="38100" dir="2700000" algn="tl">
                      <a:srgbClr val="000000">
                        <a:alpha val="43137"/>
                      </a:srgbClr>
                    </a:outerShdw>
                  </a:effectLst>
                </a:rPr>
                <a:t>PROBLEMI LEGATI ALL’INSEGNAMENTO DI CLASSI ETEROGENEE</a:t>
              </a:r>
            </a:p>
          </p:txBody>
        </p:sp>
      </p:grpSp>
      <p:pic>
        <p:nvPicPr>
          <p:cNvPr id="13" name="Picture 12">
            <a:extLst>
              <a:ext uri="{FF2B5EF4-FFF2-40B4-BE49-F238E27FC236}">
                <a16:creationId xmlns:a16="http://schemas.microsoft.com/office/drawing/2014/main" id="{B27171DE-AD05-A154-8EC9-74596D1EA1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9869" y="1171192"/>
            <a:ext cx="2755117" cy="1836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9C5CC6E5-19F5-6768-32B4-8044074D0EAE}"/>
              </a:ext>
            </a:extLst>
          </p:cNvPr>
          <p:cNvSpPr txBox="1"/>
          <p:nvPr/>
        </p:nvSpPr>
        <p:spPr>
          <a:xfrm>
            <a:off x="182901" y="1095841"/>
            <a:ext cx="5736470" cy="2776145"/>
          </a:xfrm>
          <a:prstGeom prst="rect">
            <a:avLst/>
          </a:prstGeom>
          <a:gradFill flip="none" rotWithShape="1">
            <a:gsLst>
              <a:gs pos="0">
                <a:schemeClr val="bg1">
                  <a:lumMod val="95000"/>
                </a:schemeClr>
              </a:gs>
              <a:gs pos="74000">
                <a:schemeClr val="bg2">
                  <a:lumMod val="40000"/>
                  <a:lumOff val="60000"/>
                </a:schemeClr>
              </a:gs>
              <a:gs pos="83000">
                <a:schemeClr val="bg2">
                  <a:lumMod val="40000"/>
                  <a:lumOff val="60000"/>
                </a:schemeClr>
              </a:gs>
              <a:gs pos="100000">
                <a:schemeClr val="bg2">
                  <a:lumMod val="20000"/>
                  <a:lumOff val="80000"/>
                </a:schemeClr>
              </a:gs>
            </a:gsLst>
            <a:lin ang="13500000" scaled="1"/>
            <a:tileRect/>
          </a:gradFill>
          <a:effectLst>
            <a:softEdge rad="31750"/>
          </a:effectLst>
        </p:spPr>
        <p:txBody>
          <a:bodyPr wrap="square" rtlCol="0">
            <a:spAutoFit/>
          </a:bodyPr>
          <a:lstStyle/>
          <a:p>
            <a:pPr algn="just"/>
            <a:endParaRPr lang="it-IT" sz="1600" b="1" dirty="0">
              <a:solidFill>
                <a:schemeClr val="tx2"/>
              </a:solidFill>
            </a:endParaRPr>
          </a:p>
          <a:p>
            <a:pPr algn="just"/>
            <a:endParaRPr lang="it-IT" sz="1800" b="1" dirty="0">
              <a:solidFill>
                <a:schemeClr val="tx2"/>
              </a:solidFill>
            </a:endParaRPr>
          </a:p>
          <a:p>
            <a:pPr algn="ctr"/>
            <a:r>
              <a:rPr lang="it-IT" sz="1800" b="1" dirty="0">
                <a:solidFill>
                  <a:schemeClr val="tx2"/>
                </a:solidFill>
              </a:rPr>
              <a:t>Le classi eterogenee spesso rappresentano una fonte di frustrazione per gli insegnanti e sono uno dei fattori più frequentemente citati come maggiori responsabili di un insegnamento e/o apprendimento linguistico inefficace</a:t>
            </a:r>
          </a:p>
          <a:p>
            <a:pPr algn="just"/>
            <a:endParaRPr lang="it-IT" sz="1800" b="1" dirty="0">
              <a:solidFill>
                <a:schemeClr val="tx2"/>
              </a:solidFill>
            </a:endParaRPr>
          </a:p>
          <a:p>
            <a:pPr algn="just"/>
            <a:endParaRPr lang="it-IT" sz="1800" b="1" dirty="0">
              <a:solidFill>
                <a:schemeClr val="tx2"/>
              </a:solidFill>
            </a:endParaRPr>
          </a:p>
          <a:p>
            <a:pPr algn="just">
              <a:lnSpc>
                <a:spcPct val="90000"/>
              </a:lnSpc>
            </a:pPr>
            <a:endParaRPr lang="it-IT" sz="1800" b="1" dirty="0">
              <a:solidFill>
                <a:schemeClr val="tx2"/>
              </a:solidFill>
              <a:latin typeface="Cambria" panose="02040503050406030204" pitchFamily="18" charset="0"/>
            </a:endParaRPr>
          </a:p>
          <a:p>
            <a:pPr algn="just">
              <a:lnSpc>
                <a:spcPct val="90000"/>
              </a:lnSpc>
            </a:pPr>
            <a:endParaRPr lang="it-IT" sz="1800" b="1" dirty="0">
              <a:solidFill>
                <a:schemeClr val="tx2"/>
              </a:solidFill>
              <a:latin typeface="Cambria" panose="02040503050406030204" pitchFamily="18" charset="0"/>
            </a:endParaRPr>
          </a:p>
        </p:txBody>
      </p:sp>
      <p:pic>
        <p:nvPicPr>
          <p:cNvPr id="15" name="Content Placeholder 9">
            <a:extLst>
              <a:ext uri="{FF2B5EF4-FFF2-40B4-BE49-F238E27FC236}">
                <a16:creationId xmlns:a16="http://schemas.microsoft.com/office/drawing/2014/main" id="{22C3BB22-C9D1-3159-329D-55BAEA69DA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466" y="1024452"/>
            <a:ext cx="2848572" cy="2133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83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sp>
        <p:nvSpPr>
          <p:cNvPr id="8" name="Content Placeholder 2">
            <a:extLst>
              <a:ext uri="{FF2B5EF4-FFF2-40B4-BE49-F238E27FC236}">
                <a16:creationId xmlns:a16="http://schemas.microsoft.com/office/drawing/2014/main" id="{BAAE54C5-4BC7-ABAC-8D77-EC996B4316E7}"/>
              </a:ext>
            </a:extLst>
          </p:cNvPr>
          <p:cNvSpPr>
            <a:spLocks noGrp="1"/>
          </p:cNvSpPr>
          <p:nvPr>
            <p:ph idx="1"/>
          </p:nvPr>
        </p:nvSpPr>
        <p:spPr>
          <a:xfrm>
            <a:off x="467571" y="1044293"/>
            <a:ext cx="11214326" cy="5105400"/>
          </a:xfrm>
        </p:spPr>
        <p:txBody>
          <a:bodyPr>
            <a:normAutofit/>
          </a:bodyPr>
          <a:lstStyle/>
          <a:p>
            <a:r>
              <a:rPr lang="it-IT" sz="2000" dirty="0">
                <a:solidFill>
                  <a:srgbClr val="083A30"/>
                </a:solidFill>
              </a:rPr>
              <a:t>Differenziazione</a:t>
            </a:r>
          </a:p>
          <a:p>
            <a:r>
              <a:rPr lang="it-IT" sz="2000" dirty="0">
                <a:solidFill>
                  <a:srgbClr val="083A30"/>
                </a:solidFill>
              </a:rPr>
              <a:t>Raggruppamento</a:t>
            </a:r>
          </a:p>
          <a:p>
            <a:r>
              <a:rPr lang="it-IT" sz="2000" dirty="0">
                <a:solidFill>
                  <a:srgbClr val="083A30"/>
                </a:solidFill>
              </a:rPr>
              <a:t>Adattamento del materiale</a:t>
            </a:r>
          </a:p>
          <a:p>
            <a:r>
              <a:rPr lang="it-IT" sz="2000" dirty="0">
                <a:solidFill>
                  <a:srgbClr val="083A30"/>
                </a:solidFill>
              </a:rPr>
              <a:t>Variazione</a:t>
            </a:r>
          </a:p>
          <a:p>
            <a:r>
              <a:rPr lang="it-IT" sz="2000" dirty="0">
                <a:solidFill>
                  <a:srgbClr val="083A30"/>
                </a:solidFill>
              </a:rPr>
              <a:t>Individualizzazione</a:t>
            </a:r>
          </a:p>
          <a:p>
            <a:r>
              <a:rPr lang="it-IT" sz="2000" dirty="0">
                <a:solidFill>
                  <a:srgbClr val="083A30"/>
                </a:solidFill>
              </a:rPr>
              <a:t>Attività </a:t>
            </a:r>
            <a:r>
              <a:rPr lang="it-IT" sz="2000" i="1" dirty="0">
                <a:solidFill>
                  <a:srgbClr val="083A30"/>
                </a:solidFill>
              </a:rPr>
              <a:t>open-</a:t>
            </a:r>
            <a:r>
              <a:rPr lang="it-IT" sz="2000" i="1" dirty="0" err="1">
                <a:solidFill>
                  <a:srgbClr val="083A30"/>
                </a:solidFill>
              </a:rPr>
              <a:t>ended</a:t>
            </a:r>
            <a:endParaRPr lang="it-IT" sz="2000" i="1" dirty="0">
              <a:solidFill>
                <a:srgbClr val="083A30"/>
              </a:solidFill>
            </a:endParaRPr>
          </a:p>
          <a:p>
            <a:r>
              <a:rPr lang="it-IT" sz="2000" dirty="0">
                <a:solidFill>
                  <a:srgbClr val="083A30"/>
                </a:solidFill>
              </a:rPr>
              <a:t>Incoraggiamento all’autonomia di apprendimento</a:t>
            </a:r>
          </a:p>
          <a:p>
            <a:pPr marL="45720" indent="0" algn="r">
              <a:buNone/>
            </a:pPr>
            <a:endParaRPr lang="en-GB" sz="1800" dirty="0">
              <a:solidFill>
                <a:srgbClr val="083A30"/>
              </a:solidFill>
              <a:latin typeface="Cambria" panose="02040503050406030204" pitchFamily="18" charset="0"/>
            </a:endParaRPr>
          </a:p>
        </p:txBody>
      </p:sp>
      <p:grpSp>
        <p:nvGrpSpPr>
          <p:cNvPr id="10" name="Group 9">
            <a:extLst>
              <a:ext uri="{FF2B5EF4-FFF2-40B4-BE49-F238E27FC236}">
                <a16:creationId xmlns:a16="http://schemas.microsoft.com/office/drawing/2014/main" id="{11AFD7BC-18D9-7215-1320-1596D3D0A8C5}"/>
              </a:ext>
            </a:extLst>
          </p:cNvPr>
          <p:cNvGrpSpPr/>
          <p:nvPr/>
        </p:nvGrpSpPr>
        <p:grpSpPr>
          <a:xfrm>
            <a:off x="292067" y="255600"/>
            <a:ext cx="8568138" cy="631800"/>
            <a:chOff x="0" y="3980"/>
            <a:chExt cx="11240812" cy="631800"/>
          </a:xfrm>
          <a:solidFill>
            <a:schemeClr val="accent1">
              <a:lumMod val="50000"/>
            </a:schemeClr>
          </a:solidFill>
          <a:scene3d>
            <a:camera prst="orthographicFront">
              <a:rot lat="0" lon="0" rev="0"/>
            </a:camera>
            <a:lightRig rig="balanced" dir="t">
              <a:rot lat="0" lon="0" rev="8700000"/>
            </a:lightRig>
          </a:scene3d>
        </p:grpSpPr>
        <p:sp>
          <p:nvSpPr>
            <p:cNvPr id="11" name="Rectangle: Rounded Corners 11">
              <a:extLst>
                <a:ext uri="{FF2B5EF4-FFF2-40B4-BE49-F238E27FC236}">
                  <a16:creationId xmlns:a16="http://schemas.microsoft.com/office/drawing/2014/main" id="{0D1D7F45-F7B3-51A8-D7C7-DDB1EC4348A0}"/>
                </a:ext>
              </a:extLst>
            </p:cNvPr>
            <p:cNvSpPr/>
            <p:nvPr/>
          </p:nvSpPr>
          <p:spPr>
            <a:xfrm>
              <a:off x="0" y="3980"/>
              <a:ext cx="11214326" cy="6318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sz="2400" dirty="0"/>
            </a:p>
          </p:txBody>
        </p:sp>
        <p:sp>
          <p:nvSpPr>
            <p:cNvPr id="12" name="Rectangle: Rounded Corners 4">
              <a:extLst>
                <a:ext uri="{FF2B5EF4-FFF2-40B4-BE49-F238E27FC236}">
                  <a16:creationId xmlns:a16="http://schemas.microsoft.com/office/drawing/2014/main" id="{6696A993-7258-49C8-6BA2-77C72EC2DE47}"/>
                </a:ext>
              </a:extLst>
            </p:cNvPr>
            <p:cNvSpPr txBox="1"/>
            <p:nvPr/>
          </p:nvSpPr>
          <p:spPr>
            <a:xfrm>
              <a:off x="88170" y="50169"/>
              <a:ext cx="11152642" cy="57011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400" b="1" dirty="0">
                  <a:effectLst>
                    <a:outerShdw blurRad="38100" dist="38100" dir="2700000" algn="tl">
                      <a:srgbClr val="000000">
                        <a:alpha val="43137"/>
                      </a:srgbClr>
                    </a:outerShdw>
                  </a:effectLst>
                </a:rPr>
                <a:t>COME POSSIAMO AFFRONTARE L’ETEROGENEITÀ DELLA CLASSE?</a:t>
              </a:r>
              <a:endParaRPr lang="en-US" sz="2400" b="1" dirty="0">
                <a:effectLst>
                  <a:outerShdw blurRad="38100" dist="38100" dir="2700000" algn="tl">
                    <a:srgbClr val="000000">
                      <a:alpha val="43137"/>
                    </a:srgbClr>
                  </a:outerShdw>
                </a:effectLst>
              </a:endParaRPr>
            </a:p>
          </p:txBody>
        </p:sp>
      </p:grpSp>
      <p:sp>
        <p:nvSpPr>
          <p:cNvPr id="13" name="TextBox 12">
            <a:extLst>
              <a:ext uri="{FF2B5EF4-FFF2-40B4-BE49-F238E27FC236}">
                <a16:creationId xmlns:a16="http://schemas.microsoft.com/office/drawing/2014/main" id="{8BC1E7B7-D3A2-DE12-50EE-72E6694425BB}"/>
              </a:ext>
            </a:extLst>
          </p:cNvPr>
          <p:cNvSpPr txBox="1"/>
          <p:nvPr/>
        </p:nvSpPr>
        <p:spPr>
          <a:xfrm>
            <a:off x="-945871" y="4213248"/>
            <a:ext cx="11111219" cy="341632"/>
          </a:xfrm>
          <a:prstGeom prst="rect">
            <a:avLst/>
          </a:prstGeom>
          <a:noFill/>
        </p:spPr>
        <p:txBody>
          <a:bodyPr wrap="square" rtlCol="0">
            <a:spAutoFit/>
          </a:bodyPr>
          <a:lstStyle/>
          <a:p>
            <a:pPr algn="ctr">
              <a:lnSpc>
                <a:spcPct val="90000"/>
              </a:lnSpc>
            </a:pPr>
            <a:r>
              <a:rPr lang="it-IT" sz="1800" b="1" dirty="0">
                <a:solidFill>
                  <a:schemeClr val="tx2">
                    <a:lumMod val="75000"/>
                  </a:schemeClr>
                </a:solidFill>
              </a:rPr>
              <a:t>Fare ricorso a queste tecniche quotidianamente e per un lungo periodo non è sempre possibile</a:t>
            </a:r>
          </a:p>
        </p:txBody>
      </p:sp>
      <p:pic>
        <p:nvPicPr>
          <p:cNvPr id="14" name="Picture 13">
            <a:extLst>
              <a:ext uri="{FF2B5EF4-FFF2-40B4-BE49-F238E27FC236}">
                <a16:creationId xmlns:a16="http://schemas.microsoft.com/office/drawing/2014/main" id="{CB1D2E2D-78C8-812F-96A8-B93D63735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2150" y="1044293"/>
            <a:ext cx="3088055" cy="23160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5201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sp>
        <p:nvSpPr>
          <p:cNvPr id="8" name="Content Placeholder 2">
            <a:extLst>
              <a:ext uri="{FF2B5EF4-FFF2-40B4-BE49-F238E27FC236}">
                <a16:creationId xmlns:a16="http://schemas.microsoft.com/office/drawing/2014/main" id="{78E2CBAD-71F7-1DAC-E690-66C3431F7756}"/>
              </a:ext>
            </a:extLst>
          </p:cNvPr>
          <p:cNvSpPr>
            <a:spLocks noGrp="1"/>
          </p:cNvSpPr>
          <p:nvPr>
            <p:ph idx="1"/>
          </p:nvPr>
        </p:nvSpPr>
        <p:spPr>
          <a:xfrm>
            <a:off x="215421" y="962025"/>
            <a:ext cx="8001000" cy="5410200"/>
          </a:xfrm>
        </p:spPr>
        <p:txBody>
          <a:bodyPr>
            <a:normAutofit/>
          </a:bodyPr>
          <a:lstStyle/>
          <a:p>
            <a:pPr marL="45720" indent="0">
              <a:buNone/>
            </a:pPr>
            <a:r>
              <a:rPr lang="it-IT" sz="2000" b="1" dirty="0">
                <a:solidFill>
                  <a:srgbClr val="083A30"/>
                </a:solidFill>
              </a:rPr>
              <a:t>Sillabo </a:t>
            </a:r>
            <a:r>
              <a:rPr lang="it-IT" sz="2000" b="1" i="1" dirty="0" err="1">
                <a:solidFill>
                  <a:srgbClr val="083A30"/>
                </a:solidFill>
              </a:rPr>
              <a:t>Narrow</a:t>
            </a:r>
            <a:r>
              <a:rPr lang="it-IT" sz="2000" b="1" i="1" dirty="0">
                <a:solidFill>
                  <a:srgbClr val="083A30"/>
                </a:solidFill>
              </a:rPr>
              <a:t>-band</a:t>
            </a:r>
            <a:r>
              <a:rPr lang="it-IT" sz="2000" b="1" dirty="0">
                <a:solidFill>
                  <a:srgbClr val="083A30"/>
                </a:solidFill>
              </a:rPr>
              <a:t> </a:t>
            </a:r>
          </a:p>
          <a:p>
            <a:r>
              <a:rPr lang="it-IT" sz="2000" dirty="0">
                <a:solidFill>
                  <a:srgbClr val="083A30"/>
                </a:solidFill>
              </a:rPr>
              <a:t>Predeterminato</a:t>
            </a:r>
          </a:p>
          <a:p>
            <a:r>
              <a:rPr lang="it-IT" sz="2000" dirty="0">
                <a:solidFill>
                  <a:srgbClr val="083A30"/>
                </a:solidFill>
              </a:rPr>
              <a:t>Lineare e cumulativo</a:t>
            </a:r>
          </a:p>
          <a:p>
            <a:r>
              <a:rPr lang="it-IT" sz="2000" dirty="0">
                <a:solidFill>
                  <a:srgbClr val="083A30"/>
                </a:solidFill>
              </a:rPr>
              <a:t>Il focus è su elementi linguistici individuali</a:t>
            </a:r>
          </a:p>
          <a:p>
            <a:pPr marL="45720" indent="0">
              <a:buNone/>
            </a:pPr>
            <a:endParaRPr lang="it-IT" sz="2000" dirty="0">
              <a:solidFill>
                <a:srgbClr val="083A30"/>
              </a:solidFill>
            </a:endParaRPr>
          </a:p>
          <a:p>
            <a:pPr marL="45720" indent="0">
              <a:buNone/>
            </a:pPr>
            <a:r>
              <a:rPr lang="it-IT" sz="2000" b="1" dirty="0">
                <a:solidFill>
                  <a:srgbClr val="083A30"/>
                </a:solidFill>
              </a:rPr>
              <a:t>Sillabo </a:t>
            </a:r>
            <a:r>
              <a:rPr lang="it-IT" sz="2000" b="1" i="1" dirty="0">
                <a:solidFill>
                  <a:srgbClr val="083A30"/>
                </a:solidFill>
              </a:rPr>
              <a:t>Broad-band</a:t>
            </a:r>
            <a:endParaRPr lang="it-IT" sz="2000" b="1" dirty="0">
              <a:solidFill>
                <a:srgbClr val="083A30"/>
              </a:solidFill>
            </a:endParaRPr>
          </a:p>
          <a:p>
            <a:r>
              <a:rPr lang="it-IT" sz="2000" dirty="0">
                <a:solidFill>
                  <a:srgbClr val="083A30"/>
                </a:solidFill>
              </a:rPr>
              <a:t>Focus sulle abilità e i processi attivati durante l’uso della lingua</a:t>
            </a:r>
          </a:p>
          <a:p>
            <a:r>
              <a:rPr lang="it-IT" sz="2000" dirty="0">
                <a:solidFill>
                  <a:srgbClr val="083A30"/>
                </a:solidFill>
              </a:rPr>
              <a:t>Task eterogenei</a:t>
            </a:r>
          </a:p>
          <a:p>
            <a:r>
              <a:rPr lang="it-IT" sz="2000" dirty="0">
                <a:solidFill>
                  <a:srgbClr val="083A30"/>
                </a:solidFill>
              </a:rPr>
              <a:t>Il contenuto è deciso assieme agli studenti</a:t>
            </a:r>
          </a:p>
        </p:txBody>
      </p:sp>
      <p:grpSp>
        <p:nvGrpSpPr>
          <p:cNvPr id="10" name="Group 9">
            <a:extLst>
              <a:ext uri="{FF2B5EF4-FFF2-40B4-BE49-F238E27FC236}">
                <a16:creationId xmlns:a16="http://schemas.microsoft.com/office/drawing/2014/main" id="{E526A844-C568-4419-6002-955FCE20EA85}"/>
              </a:ext>
            </a:extLst>
          </p:cNvPr>
          <p:cNvGrpSpPr/>
          <p:nvPr/>
        </p:nvGrpSpPr>
        <p:grpSpPr>
          <a:xfrm>
            <a:off x="141897" y="185106"/>
            <a:ext cx="8860205" cy="631800"/>
            <a:chOff x="0" y="3980"/>
            <a:chExt cx="11245963" cy="631800"/>
          </a:xfrm>
          <a:solidFill>
            <a:schemeClr val="accent1">
              <a:lumMod val="50000"/>
            </a:schemeClr>
          </a:solidFill>
          <a:scene3d>
            <a:camera prst="orthographicFront">
              <a:rot lat="0" lon="0" rev="0"/>
            </a:camera>
            <a:lightRig rig="balanced" dir="t">
              <a:rot lat="0" lon="0" rev="8700000"/>
            </a:lightRig>
          </a:scene3d>
        </p:grpSpPr>
        <p:sp>
          <p:nvSpPr>
            <p:cNvPr id="11" name="Rectangle: Rounded Corners 10">
              <a:extLst>
                <a:ext uri="{FF2B5EF4-FFF2-40B4-BE49-F238E27FC236}">
                  <a16:creationId xmlns:a16="http://schemas.microsoft.com/office/drawing/2014/main" id="{360E441F-98DF-86A8-F8B6-2CF9A829F2C3}"/>
                </a:ext>
              </a:extLst>
            </p:cNvPr>
            <p:cNvSpPr/>
            <p:nvPr/>
          </p:nvSpPr>
          <p:spPr>
            <a:xfrm>
              <a:off x="0" y="3980"/>
              <a:ext cx="11214326" cy="6318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C4C7EA5F-162A-C6C6-88E2-898B71C76A9A}"/>
                </a:ext>
              </a:extLst>
            </p:cNvPr>
            <p:cNvSpPr txBox="1"/>
            <p:nvPr/>
          </p:nvSpPr>
          <p:spPr>
            <a:xfrm>
              <a:off x="93321" y="34822"/>
              <a:ext cx="11152642" cy="57011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400" b="1" dirty="0">
                  <a:effectLst>
                    <a:outerShdw blurRad="38100" dist="38100" dir="2700000" algn="tl">
                      <a:srgbClr val="000000">
                        <a:alpha val="43137"/>
                      </a:srgbClr>
                    </a:outerShdw>
                  </a:effectLst>
                </a:rPr>
                <a:t>SILLABO </a:t>
              </a:r>
              <a:r>
                <a:rPr lang="en-US" sz="2400" b="1" i="1" dirty="0">
                  <a:effectLst>
                    <a:outerShdw blurRad="38100" dist="38100" dir="2700000" algn="tl">
                      <a:srgbClr val="000000">
                        <a:alpha val="43137"/>
                      </a:srgbClr>
                    </a:outerShdw>
                  </a:effectLst>
                </a:rPr>
                <a:t>NARROW-BAND</a:t>
              </a:r>
              <a:r>
                <a:rPr lang="en-US" sz="2400" b="1" dirty="0">
                  <a:effectLst>
                    <a:outerShdw blurRad="38100" dist="38100" dir="2700000" algn="tl">
                      <a:srgbClr val="000000">
                        <a:alpha val="43137"/>
                      </a:srgbClr>
                    </a:outerShdw>
                  </a:effectLst>
                </a:rPr>
                <a:t> vs SILLABO </a:t>
              </a:r>
              <a:r>
                <a:rPr lang="en-US" sz="2400" b="1" i="1" dirty="0">
                  <a:effectLst>
                    <a:outerShdw blurRad="38100" dist="38100" dir="2700000" algn="tl">
                      <a:srgbClr val="000000">
                        <a:alpha val="43137"/>
                      </a:srgbClr>
                    </a:outerShdw>
                  </a:effectLst>
                </a:rPr>
                <a:t>BROAD-BAND</a:t>
              </a:r>
              <a:endParaRPr lang="en-US" sz="2400" dirty="0">
                <a:effectLst>
                  <a:outerShdw blurRad="38100" dist="38100" dir="2700000" algn="tl">
                    <a:srgbClr val="000000">
                      <a:alpha val="43137"/>
                    </a:srgbClr>
                  </a:outerShdw>
                </a:effectLst>
              </a:endParaRPr>
            </a:p>
          </p:txBody>
        </p:sp>
      </p:grpSp>
      <p:pic>
        <p:nvPicPr>
          <p:cNvPr id="13" name="Picture 12">
            <a:extLst>
              <a:ext uri="{FF2B5EF4-FFF2-40B4-BE49-F238E27FC236}">
                <a16:creationId xmlns:a16="http://schemas.microsoft.com/office/drawing/2014/main" id="{44E3B653-FB47-9502-D381-327F1EC54346}"/>
              </a:ext>
            </a:extLst>
          </p:cNvPr>
          <p:cNvPicPr>
            <a:picLocks noChangeAspect="1"/>
          </p:cNvPicPr>
          <p:nvPr/>
        </p:nvPicPr>
        <p:blipFill>
          <a:blip r:embed="rId5"/>
          <a:stretch>
            <a:fillRect/>
          </a:stretch>
        </p:blipFill>
        <p:spPr>
          <a:xfrm>
            <a:off x="6425840" y="931183"/>
            <a:ext cx="2434365" cy="2380567"/>
          </a:xfrm>
          <a:prstGeom prst="rect">
            <a:avLst/>
          </a:prstGeom>
        </p:spPr>
      </p:pic>
    </p:spTree>
    <p:extLst>
      <p:ext uri="{BB962C8B-B14F-4D97-AF65-F5344CB8AC3E}">
        <p14:creationId xmlns:p14="http://schemas.microsoft.com/office/powerpoint/2010/main" val="41407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pSp>
        <p:nvGrpSpPr>
          <p:cNvPr id="8" name="Group 7">
            <a:extLst>
              <a:ext uri="{FF2B5EF4-FFF2-40B4-BE49-F238E27FC236}">
                <a16:creationId xmlns:a16="http://schemas.microsoft.com/office/drawing/2014/main" id="{939D1172-D33F-0AFF-C80C-5B773CB44AB9}"/>
              </a:ext>
            </a:extLst>
          </p:cNvPr>
          <p:cNvGrpSpPr/>
          <p:nvPr/>
        </p:nvGrpSpPr>
        <p:grpSpPr>
          <a:xfrm>
            <a:off x="462075" y="214025"/>
            <a:ext cx="8398130" cy="631800"/>
            <a:chOff x="0" y="3980"/>
            <a:chExt cx="11240812" cy="631800"/>
          </a:xfrm>
          <a:solidFill>
            <a:schemeClr val="accent1">
              <a:lumMod val="50000"/>
            </a:schemeClr>
          </a:solidFill>
          <a:scene3d>
            <a:camera prst="orthographicFront">
              <a:rot lat="0" lon="0" rev="0"/>
            </a:camera>
            <a:lightRig rig="balanced" dir="t">
              <a:rot lat="0" lon="0" rev="8700000"/>
            </a:lightRig>
          </a:scene3d>
        </p:grpSpPr>
        <p:sp>
          <p:nvSpPr>
            <p:cNvPr id="10" name="Rectangle: Rounded Corners 4">
              <a:extLst>
                <a:ext uri="{FF2B5EF4-FFF2-40B4-BE49-F238E27FC236}">
                  <a16:creationId xmlns:a16="http://schemas.microsoft.com/office/drawing/2014/main" id="{CE29831B-8B44-0694-CB6C-9EF3BEBF7086}"/>
                </a:ext>
              </a:extLst>
            </p:cNvPr>
            <p:cNvSpPr/>
            <p:nvPr/>
          </p:nvSpPr>
          <p:spPr>
            <a:xfrm>
              <a:off x="0" y="3980"/>
              <a:ext cx="11214326" cy="6318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AE323FB-3E2E-A500-B049-CB1DBB81B92B}"/>
                </a:ext>
              </a:extLst>
            </p:cNvPr>
            <p:cNvSpPr txBox="1"/>
            <p:nvPr/>
          </p:nvSpPr>
          <p:spPr>
            <a:xfrm>
              <a:off x="88170" y="50169"/>
              <a:ext cx="11152642" cy="57011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400" b="1" dirty="0">
                  <a:effectLst>
                    <a:outerShdw blurRad="38100" dist="38100" dir="2700000" algn="tl">
                      <a:srgbClr val="000000">
                        <a:alpha val="43137"/>
                      </a:srgbClr>
                    </a:outerShdw>
                  </a:effectLst>
                </a:rPr>
                <a:t>LIBRI DI TESTO VS APPROCCIO </a:t>
              </a:r>
              <a:r>
                <a:rPr lang="en-GB" sz="2400" b="1" i="1" dirty="0">
                  <a:effectLst>
                    <a:outerShdw blurRad="38100" dist="38100" dir="2700000" algn="tl">
                      <a:srgbClr val="000000">
                        <a:alpha val="43137"/>
                      </a:srgbClr>
                    </a:outerShdw>
                  </a:effectLst>
                </a:rPr>
                <a:t>MATERIAL-LIGHT</a:t>
              </a:r>
            </a:p>
          </p:txBody>
        </p:sp>
      </p:grpSp>
      <p:sp>
        <p:nvSpPr>
          <p:cNvPr id="12" name="TextBox 11">
            <a:extLst>
              <a:ext uri="{FF2B5EF4-FFF2-40B4-BE49-F238E27FC236}">
                <a16:creationId xmlns:a16="http://schemas.microsoft.com/office/drawing/2014/main" id="{2AF7F97F-99C8-B1E5-550B-B1D0199F9143}"/>
              </a:ext>
            </a:extLst>
          </p:cNvPr>
          <p:cNvSpPr txBox="1"/>
          <p:nvPr/>
        </p:nvSpPr>
        <p:spPr>
          <a:xfrm>
            <a:off x="439116" y="857984"/>
            <a:ext cx="8036900" cy="3262432"/>
          </a:xfrm>
          <a:prstGeom prst="rect">
            <a:avLst/>
          </a:prstGeom>
          <a:noFill/>
        </p:spPr>
        <p:txBody>
          <a:bodyPr wrap="square" rtlCol="0">
            <a:spAutoFit/>
          </a:bodyPr>
          <a:lstStyle/>
          <a:p>
            <a:r>
              <a:rPr lang="it-IT" sz="1800" b="1" dirty="0">
                <a:solidFill>
                  <a:srgbClr val="083A30"/>
                </a:solidFill>
                <a:effectLst>
                  <a:outerShdw blurRad="50800" dist="38100" dir="2700000" algn="tl" rotWithShape="0">
                    <a:prstClr val="black">
                      <a:alpha val="10000"/>
                    </a:prstClr>
                  </a:outerShdw>
                </a:effectLst>
              </a:rPr>
              <a:t>I libri di testo si basano su: </a:t>
            </a:r>
          </a:p>
          <a:p>
            <a:endParaRPr lang="it-IT" sz="1800" b="1" dirty="0">
              <a:solidFill>
                <a:srgbClr val="083A30"/>
              </a:solidFill>
              <a:effectLst>
                <a:outerShdw blurRad="50800" dist="38100" dir="2700000" algn="tl" rotWithShape="0">
                  <a:prstClr val="black">
                    <a:alpha val="10000"/>
                  </a:prstClr>
                </a:outerShdw>
              </a:effectLst>
            </a:endParaRPr>
          </a:p>
          <a:p>
            <a:pPr marL="285750" indent="-285750">
              <a:lnSpc>
                <a:spcPct val="150000"/>
              </a:lnSpc>
              <a:buFont typeface="Arial" panose="020B0604020202020204" pitchFamily="34" charset="0"/>
              <a:buChar char="•"/>
            </a:pPr>
            <a:r>
              <a:rPr lang="it-IT" sz="1600" dirty="0">
                <a:solidFill>
                  <a:srgbClr val="083A30"/>
                </a:solidFill>
                <a:effectLst>
                  <a:outerShdw blurRad="50800" dist="38100" dir="2700000" algn="tl" rotWithShape="0">
                    <a:prstClr val="black">
                      <a:alpha val="10000"/>
                    </a:prstClr>
                  </a:outerShdw>
                </a:effectLst>
              </a:rPr>
              <a:t>Un </a:t>
            </a:r>
            <a:r>
              <a:rPr lang="it-IT" sz="1600" b="1" dirty="0">
                <a:solidFill>
                  <a:srgbClr val="083A30"/>
                </a:solidFill>
                <a:effectLst>
                  <a:outerShdw blurRad="50800" dist="38100" dir="2700000" algn="tl" rotWithShape="0">
                    <a:prstClr val="black">
                      <a:alpha val="10000"/>
                    </a:prstClr>
                  </a:outerShdw>
                </a:effectLst>
              </a:rPr>
              <a:t>approccio lineare</a:t>
            </a:r>
          </a:p>
          <a:p>
            <a:pPr marL="285750" indent="-285750">
              <a:lnSpc>
                <a:spcPct val="150000"/>
              </a:lnSpc>
              <a:buFont typeface="Arial" panose="020B0604020202020204" pitchFamily="34" charset="0"/>
              <a:buChar char="•"/>
            </a:pPr>
            <a:r>
              <a:rPr lang="it-IT" sz="1600" dirty="0">
                <a:solidFill>
                  <a:srgbClr val="083A30"/>
                </a:solidFill>
                <a:effectLst>
                  <a:outerShdw blurRad="50800" dist="38100" dir="2700000" algn="tl" rotWithShape="0">
                    <a:prstClr val="black">
                      <a:alpha val="10000"/>
                    </a:prstClr>
                  </a:outerShdw>
                </a:effectLst>
              </a:rPr>
              <a:t>Una serie di contenuti tematici e attività </a:t>
            </a:r>
            <a:r>
              <a:rPr lang="it-IT" sz="1600" b="1" dirty="0">
                <a:solidFill>
                  <a:srgbClr val="083A30"/>
                </a:solidFill>
                <a:effectLst>
                  <a:outerShdw blurRad="50800" dist="38100" dir="2700000" algn="tl" rotWithShape="0">
                    <a:prstClr val="black">
                      <a:alpha val="10000"/>
                    </a:prstClr>
                  </a:outerShdw>
                </a:effectLst>
              </a:rPr>
              <a:t>preselezionate</a:t>
            </a:r>
          </a:p>
          <a:p>
            <a:pPr marL="285750" indent="-285750">
              <a:lnSpc>
                <a:spcPct val="150000"/>
              </a:lnSpc>
              <a:buFont typeface="Arial" panose="020B0604020202020204" pitchFamily="34" charset="0"/>
              <a:buChar char="•"/>
            </a:pPr>
            <a:r>
              <a:rPr lang="it-IT" sz="1600" dirty="0">
                <a:solidFill>
                  <a:srgbClr val="083A30"/>
                </a:solidFill>
                <a:effectLst>
                  <a:outerShdw blurRad="50800" dist="38100" dir="2700000" algn="tl" rotWithShape="0">
                    <a:prstClr val="black">
                      <a:alpha val="10000"/>
                    </a:prstClr>
                  </a:outerShdw>
                </a:effectLst>
              </a:rPr>
              <a:t>Un formato </a:t>
            </a:r>
            <a:r>
              <a:rPr lang="it-IT" sz="1600" b="1" dirty="0">
                <a:solidFill>
                  <a:srgbClr val="083A30"/>
                </a:solidFill>
                <a:effectLst>
                  <a:outerShdw blurRad="50800" dist="38100" dir="2700000" algn="tl" rotWithShape="0">
                    <a:prstClr val="black">
                      <a:alpha val="10000"/>
                    </a:prstClr>
                  </a:outerShdw>
                </a:effectLst>
              </a:rPr>
              <a:t>ripetitivo</a:t>
            </a:r>
            <a:r>
              <a:rPr lang="it-IT" sz="1600" dirty="0">
                <a:solidFill>
                  <a:srgbClr val="083A30"/>
                </a:solidFill>
                <a:effectLst>
                  <a:outerShdw blurRad="50800" dist="38100" dir="2700000" algn="tl" rotWithShape="0">
                    <a:prstClr val="black">
                      <a:alpha val="10000"/>
                    </a:prstClr>
                  </a:outerShdw>
                </a:effectLst>
              </a:rPr>
              <a:t> </a:t>
            </a:r>
          </a:p>
          <a:p>
            <a:pPr marL="285750" indent="-285750">
              <a:lnSpc>
                <a:spcPct val="150000"/>
              </a:lnSpc>
              <a:buFont typeface="Arial" panose="020B0604020202020204" pitchFamily="34" charset="0"/>
              <a:buChar char="•"/>
            </a:pPr>
            <a:r>
              <a:rPr lang="it-IT" sz="1600" dirty="0">
                <a:solidFill>
                  <a:srgbClr val="083A30"/>
                </a:solidFill>
                <a:effectLst>
                  <a:outerShdw blurRad="50800" dist="38100" dir="2700000" algn="tl" rotWithShape="0">
                    <a:prstClr val="black">
                      <a:alpha val="10000"/>
                    </a:prstClr>
                  </a:outerShdw>
                </a:effectLst>
              </a:rPr>
              <a:t>Apprendenti più </a:t>
            </a:r>
            <a:r>
              <a:rPr lang="it-IT" sz="1600" b="1" dirty="0">
                <a:solidFill>
                  <a:srgbClr val="083A30"/>
                </a:solidFill>
                <a:effectLst>
                  <a:outerShdw blurRad="50800" dist="38100" dir="2700000" algn="tl" rotWithShape="0">
                    <a:prstClr val="black">
                      <a:alpha val="10000"/>
                    </a:prstClr>
                  </a:outerShdw>
                </a:effectLst>
              </a:rPr>
              <a:t>passivi</a:t>
            </a:r>
          </a:p>
          <a:p>
            <a:pPr marL="285750" indent="-285750">
              <a:lnSpc>
                <a:spcPct val="150000"/>
              </a:lnSpc>
              <a:buFont typeface="Arial" panose="020B0604020202020204" pitchFamily="34" charset="0"/>
              <a:buChar char="•"/>
            </a:pPr>
            <a:r>
              <a:rPr lang="it-IT" sz="1600" dirty="0">
                <a:solidFill>
                  <a:srgbClr val="083A30"/>
                </a:solidFill>
                <a:effectLst>
                  <a:outerShdw blurRad="50800" dist="38100" dir="2700000" algn="tl" rotWithShape="0">
                    <a:prstClr val="black">
                      <a:alpha val="10000"/>
                    </a:prstClr>
                  </a:outerShdw>
                </a:effectLst>
              </a:rPr>
              <a:t>Testi e contenuti </a:t>
            </a:r>
            <a:r>
              <a:rPr lang="it-IT" sz="1600" b="1" dirty="0">
                <a:solidFill>
                  <a:srgbClr val="083A30"/>
                </a:solidFill>
                <a:effectLst>
                  <a:outerShdw blurRad="50800" dist="38100" dir="2700000" algn="tl" rotWithShape="0">
                    <a:prstClr val="black">
                      <a:alpha val="10000"/>
                    </a:prstClr>
                  </a:outerShdw>
                </a:effectLst>
              </a:rPr>
              <a:t>non sempre inclusivi </a:t>
            </a:r>
            <a:r>
              <a:rPr lang="it-IT" sz="1600" dirty="0">
                <a:solidFill>
                  <a:srgbClr val="083A30"/>
                </a:solidFill>
                <a:effectLst>
                  <a:outerShdw blurRad="50800" dist="38100" dir="2700000" algn="tl" rotWithShape="0">
                    <a:prstClr val="black">
                      <a:alpha val="10000"/>
                    </a:prstClr>
                  </a:outerShdw>
                </a:effectLst>
              </a:rPr>
              <a:t>e a volte </a:t>
            </a:r>
            <a:r>
              <a:rPr lang="it-IT" sz="1600" b="1" dirty="0">
                <a:solidFill>
                  <a:srgbClr val="083A30"/>
                </a:solidFill>
                <a:effectLst>
                  <a:outerShdw blurRad="50800" dist="38100" dir="2700000" algn="tl" rotWithShape="0">
                    <a:prstClr val="black">
                      <a:alpha val="10000"/>
                    </a:prstClr>
                  </a:outerShdw>
                </a:effectLst>
              </a:rPr>
              <a:t>datati</a:t>
            </a:r>
          </a:p>
          <a:p>
            <a:pPr>
              <a:lnSpc>
                <a:spcPct val="150000"/>
              </a:lnSpc>
            </a:pPr>
            <a:endParaRPr lang="en-GB" sz="1800" dirty="0">
              <a:solidFill>
                <a:srgbClr val="083A30"/>
              </a:solidFill>
              <a:effectLst>
                <a:outerShdw blurRad="50800" dist="38100" dir="2700000" algn="tl" rotWithShape="0">
                  <a:prstClr val="black">
                    <a:alpha val="10000"/>
                  </a:prstClr>
                </a:outerShdw>
              </a:effectLst>
              <a:latin typeface="+mj-lt"/>
            </a:endParaRPr>
          </a:p>
          <a:p>
            <a:endParaRPr lang="en-GB" sz="1800" dirty="0">
              <a:solidFill>
                <a:srgbClr val="083A30"/>
              </a:solidFill>
              <a:effectLst>
                <a:outerShdw blurRad="50800" dist="38100" dir="2700000" algn="tl" rotWithShape="0">
                  <a:prstClr val="black">
                    <a:alpha val="10000"/>
                  </a:prstClr>
                </a:outerShdw>
              </a:effectLst>
              <a:latin typeface="+mj-lt"/>
            </a:endParaRPr>
          </a:p>
        </p:txBody>
      </p:sp>
      <p:pic>
        <p:nvPicPr>
          <p:cNvPr id="14" name="Picture 2" descr="The Problem of Too Many Books ~ The Imaginative Conservative">
            <a:extLst>
              <a:ext uri="{FF2B5EF4-FFF2-40B4-BE49-F238E27FC236}">
                <a16:creationId xmlns:a16="http://schemas.microsoft.com/office/drawing/2014/main" id="{243A5BF3-153B-1C04-AF23-1DE875DDE2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127" y="1065650"/>
            <a:ext cx="2911757" cy="179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692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linds(horizontal)">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blinds(horizontal)">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blinds(horizontal)">
                                      <p:cBhvr>
                                        <p:cTn id="3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pSp>
        <p:nvGrpSpPr>
          <p:cNvPr id="8" name="Group 7">
            <a:extLst>
              <a:ext uri="{FF2B5EF4-FFF2-40B4-BE49-F238E27FC236}">
                <a16:creationId xmlns:a16="http://schemas.microsoft.com/office/drawing/2014/main" id="{939D1172-D33F-0AFF-C80C-5B773CB44AB9}"/>
              </a:ext>
            </a:extLst>
          </p:cNvPr>
          <p:cNvGrpSpPr/>
          <p:nvPr/>
        </p:nvGrpSpPr>
        <p:grpSpPr>
          <a:xfrm>
            <a:off x="462075" y="214025"/>
            <a:ext cx="8398130" cy="631800"/>
            <a:chOff x="0" y="3980"/>
            <a:chExt cx="11240812" cy="631800"/>
          </a:xfrm>
          <a:solidFill>
            <a:schemeClr val="accent1">
              <a:lumMod val="50000"/>
            </a:schemeClr>
          </a:solidFill>
          <a:scene3d>
            <a:camera prst="orthographicFront">
              <a:rot lat="0" lon="0" rev="0"/>
            </a:camera>
            <a:lightRig rig="balanced" dir="t">
              <a:rot lat="0" lon="0" rev="8700000"/>
            </a:lightRig>
          </a:scene3d>
        </p:grpSpPr>
        <p:sp>
          <p:nvSpPr>
            <p:cNvPr id="10" name="Rectangle: Rounded Corners 4">
              <a:extLst>
                <a:ext uri="{FF2B5EF4-FFF2-40B4-BE49-F238E27FC236}">
                  <a16:creationId xmlns:a16="http://schemas.microsoft.com/office/drawing/2014/main" id="{CE29831B-8B44-0694-CB6C-9EF3BEBF7086}"/>
                </a:ext>
              </a:extLst>
            </p:cNvPr>
            <p:cNvSpPr/>
            <p:nvPr/>
          </p:nvSpPr>
          <p:spPr>
            <a:xfrm>
              <a:off x="0" y="3980"/>
              <a:ext cx="11214326" cy="6318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AE323FB-3E2E-A500-B049-CB1DBB81B92B}"/>
                </a:ext>
              </a:extLst>
            </p:cNvPr>
            <p:cNvSpPr txBox="1"/>
            <p:nvPr/>
          </p:nvSpPr>
          <p:spPr>
            <a:xfrm>
              <a:off x="88170" y="50169"/>
              <a:ext cx="11152642" cy="57011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400" b="1" dirty="0">
                  <a:effectLst>
                    <a:outerShdw blurRad="38100" dist="38100" dir="2700000" algn="tl">
                      <a:srgbClr val="000000">
                        <a:alpha val="43137"/>
                      </a:srgbClr>
                    </a:outerShdw>
                  </a:effectLst>
                </a:rPr>
                <a:t>LIBRI DI TESTO VS APPROCCIO </a:t>
              </a:r>
              <a:r>
                <a:rPr lang="en-GB" sz="2400" b="1" i="1" dirty="0">
                  <a:effectLst>
                    <a:outerShdw blurRad="38100" dist="38100" dir="2700000" algn="tl">
                      <a:srgbClr val="000000">
                        <a:alpha val="43137"/>
                      </a:srgbClr>
                    </a:outerShdw>
                  </a:effectLst>
                </a:rPr>
                <a:t>MATERIAL-LIGHT</a:t>
              </a:r>
            </a:p>
          </p:txBody>
        </p:sp>
      </p:grpSp>
      <p:sp>
        <p:nvSpPr>
          <p:cNvPr id="13" name="TextBox 12">
            <a:extLst>
              <a:ext uri="{FF2B5EF4-FFF2-40B4-BE49-F238E27FC236}">
                <a16:creationId xmlns:a16="http://schemas.microsoft.com/office/drawing/2014/main" id="{B85DBE93-8F59-BD0B-B910-42BBEDFF0992}"/>
              </a:ext>
            </a:extLst>
          </p:cNvPr>
          <p:cNvSpPr txBox="1"/>
          <p:nvPr/>
        </p:nvSpPr>
        <p:spPr>
          <a:xfrm>
            <a:off x="397299" y="1557818"/>
            <a:ext cx="5960639" cy="208672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it-IT" sz="1600" dirty="0">
                <a:solidFill>
                  <a:srgbClr val="083A30"/>
                </a:solidFill>
                <a:effectLst>
                  <a:outerShdw blurRad="50800" dist="38100" dir="2700000" algn="tl" rotWithShape="0">
                    <a:prstClr val="black">
                      <a:alpha val="9462"/>
                    </a:prstClr>
                  </a:outerShdw>
                </a:effectLst>
              </a:rPr>
              <a:t>Il focus è sulla lingua emergente (</a:t>
            </a:r>
            <a:r>
              <a:rPr lang="it-IT" sz="1600" b="1" dirty="0" err="1">
                <a:solidFill>
                  <a:srgbClr val="083A30"/>
                </a:solidFill>
                <a:effectLst>
                  <a:outerShdw blurRad="50800" dist="38100" dir="2700000" algn="tl" rotWithShape="0">
                    <a:prstClr val="black">
                      <a:alpha val="9462"/>
                    </a:prstClr>
                  </a:outerShdw>
                </a:effectLst>
              </a:rPr>
              <a:t>teaching</a:t>
            </a:r>
            <a:r>
              <a:rPr lang="it-IT" sz="1600" b="1" dirty="0">
                <a:solidFill>
                  <a:srgbClr val="083A30"/>
                </a:solidFill>
                <a:effectLst>
                  <a:outerShdw blurRad="50800" dist="38100" dir="2700000" algn="tl" rotWithShape="0">
                    <a:prstClr val="black">
                      <a:alpha val="9462"/>
                    </a:prstClr>
                  </a:outerShdw>
                </a:effectLst>
              </a:rPr>
              <a:t> </a:t>
            </a:r>
            <a:r>
              <a:rPr lang="it-IT" sz="1600" b="1" dirty="0" err="1">
                <a:solidFill>
                  <a:srgbClr val="083A30"/>
                </a:solidFill>
                <a:effectLst>
                  <a:outerShdw blurRad="50800" dist="38100" dir="2700000" algn="tl" rotWithShape="0">
                    <a:prstClr val="black">
                      <a:alpha val="9462"/>
                    </a:prstClr>
                  </a:outerShdw>
                </a:effectLst>
              </a:rPr>
              <a:t>at</a:t>
            </a:r>
            <a:r>
              <a:rPr lang="it-IT" sz="1600" b="1" dirty="0">
                <a:solidFill>
                  <a:srgbClr val="083A30"/>
                </a:solidFill>
                <a:effectLst>
                  <a:outerShdw blurRad="50800" dist="38100" dir="2700000" algn="tl" rotWithShape="0">
                    <a:prstClr val="black">
                      <a:alpha val="9462"/>
                    </a:prstClr>
                  </a:outerShdw>
                </a:effectLst>
              </a:rPr>
              <a:t> the point of </a:t>
            </a:r>
            <a:r>
              <a:rPr lang="it-IT" sz="1600" b="1" dirty="0" err="1">
                <a:solidFill>
                  <a:srgbClr val="083A30"/>
                </a:solidFill>
                <a:effectLst>
                  <a:outerShdw blurRad="50800" dist="38100" dir="2700000" algn="tl" rotWithShape="0">
                    <a:prstClr val="black">
                      <a:alpha val="9462"/>
                    </a:prstClr>
                  </a:outerShdw>
                </a:effectLst>
              </a:rPr>
              <a:t>need</a:t>
            </a:r>
            <a:r>
              <a:rPr lang="it-IT" sz="1600" dirty="0">
                <a:solidFill>
                  <a:srgbClr val="083A30"/>
                </a:solidFill>
                <a:effectLst>
                  <a:outerShdw blurRad="50800" dist="38100" dir="2700000" algn="tl" rotWithShape="0">
                    <a:prstClr val="black">
                      <a:alpha val="9462"/>
                    </a:prstClr>
                  </a:outerShdw>
                </a:effectLst>
              </a:rPr>
              <a:t>)</a:t>
            </a:r>
          </a:p>
          <a:p>
            <a:pPr>
              <a:lnSpc>
                <a:spcPct val="90000"/>
              </a:lnSpc>
            </a:pPr>
            <a:endParaRPr lang="it-IT" sz="1600" dirty="0">
              <a:solidFill>
                <a:srgbClr val="083A30"/>
              </a:solidFill>
              <a:effectLst>
                <a:outerShdw blurRad="50800" dist="38100" dir="2700000" algn="tl" rotWithShape="0">
                  <a:prstClr val="black">
                    <a:alpha val="9462"/>
                  </a:prstClr>
                </a:outerShdw>
              </a:effectLst>
            </a:endParaRPr>
          </a:p>
          <a:p>
            <a:pPr marL="342900" indent="-342900">
              <a:lnSpc>
                <a:spcPct val="90000"/>
              </a:lnSpc>
              <a:buFont typeface="Arial" panose="020B0604020202020204" pitchFamily="34" charset="0"/>
              <a:buChar char="•"/>
            </a:pPr>
            <a:r>
              <a:rPr lang="it-IT" sz="1600" dirty="0">
                <a:solidFill>
                  <a:srgbClr val="083A30"/>
                </a:solidFill>
                <a:effectLst>
                  <a:outerShdw blurRad="50800" dist="38100" dir="2700000" algn="tl" rotWithShape="0">
                    <a:prstClr val="black">
                      <a:alpha val="9462"/>
                    </a:prstClr>
                  </a:outerShdw>
                </a:effectLst>
              </a:rPr>
              <a:t>Più opportunità di </a:t>
            </a:r>
            <a:r>
              <a:rPr lang="it-IT" sz="1600" b="1" dirty="0">
                <a:solidFill>
                  <a:srgbClr val="083A30"/>
                </a:solidFill>
                <a:effectLst>
                  <a:outerShdw blurRad="50800" dist="38100" dir="2700000" algn="tl" rotWithShape="0">
                    <a:prstClr val="black">
                      <a:alpha val="9462"/>
                    </a:prstClr>
                  </a:outerShdw>
                </a:effectLst>
              </a:rPr>
              <a:t>personalizzare</a:t>
            </a:r>
            <a:r>
              <a:rPr lang="it-IT" sz="1600" dirty="0">
                <a:solidFill>
                  <a:srgbClr val="083A30"/>
                </a:solidFill>
                <a:effectLst>
                  <a:outerShdw blurRad="50800" dist="38100" dir="2700000" algn="tl" rotWithShape="0">
                    <a:prstClr val="black">
                      <a:alpha val="9462"/>
                    </a:prstClr>
                  </a:outerShdw>
                </a:effectLst>
              </a:rPr>
              <a:t> le attività (migliori dinamiche di classe e memorizzazione)</a:t>
            </a:r>
          </a:p>
          <a:p>
            <a:pPr>
              <a:lnSpc>
                <a:spcPct val="90000"/>
              </a:lnSpc>
            </a:pPr>
            <a:endParaRPr lang="it-IT" sz="1600" dirty="0">
              <a:solidFill>
                <a:srgbClr val="083A30"/>
              </a:solidFill>
              <a:effectLst>
                <a:outerShdw blurRad="50800" dist="38100" dir="2700000" algn="tl" rotWithShape="0">
                  <a:prstClr val="black">
                    <a:alpha val="9462"/>
                  </a:prstClr>
                </a:outerShdw>
              </a:effectLst>
            </a:endParaRPr>
          </a:p>
          <a:p>
            <a:pPr marL="342900" indent="-342900">
              <a:lnSpc>
                <a:spcPct val="90000"/>
              </a:lnSpc>
              <a:buFont typeface="Arial" panose="020B0604020202020204" pitchFamily="34" charset="0"/>
              <a:buChar char="•"/>
            </a:pPr>
            <a:r>
              <a:rPr lang="it-IT" sz="1600" dirty="0">
                <a:solidFill>
                  <a:srgbClr val="083A30"/>
                </a:solidFill>
                <a:effectLst>
                  <a:outerShdw blurRad="50800" dist="38100" dir="2700000" algn="tl" rotWithShape="0">
                    <a:prstClr val="black">
                      <a:alpha val="9462"/>
                    </a:prstClr>
                  </a:outerShdw>
                </a:effectLst>
              </a:rPr>
              <a:t>Incoraggia l’</a:t>
            </a:r>
            <a:r>
              <a:rPr lang="it-IT" sz="1600" b="1" dirty="0">
                <a:solidFill>
                  <a:srgbClr val="083A30"/>
                </a:solidFill>
                <a:effectLst>
                  <a:outerShdw blurRad="50800" dist="38100" dir="2700000" algn="tl" rotWithShape="0">
                    <a:prstClr val="black">
                      <a:alpha val="9462"/>
                    </a:prstClr>
                  </a:outerShdw>
                </a:effectLst>
              </a:rPr>
              <a:t>autonomia di apprendimento</a:t>
            </a:r>
          </a:p>
          <a:p>
            <a:pPr marL="342900" indent="-342900">
              <a:lnSpc>
                <a:spcPct val="90000"/>
              </a:lnSpc>
              <a:buFont typeface="Arial" panose="020B0604020202020204" pitchFamily="34" charset="0"/>
              <a:buChar char="•"/>
            </a:pPr>
            <a:endParaRPr lang="it-IT" sz="1600" dirty="0">
              <a:solidFill>
                <a:srgbClr val="083A30"/>
              </a:solidFill>
              <a:effectLst>
                <a:outerShdw blurRad="50800" dist="38100" dir="2700000" algn="tl" rotWithShape="0">
                  <a:prstClr val="black">
                    <a:alpha val="9462"/>
                  </a:prstClr>
                </a:outerShdw>
              </a:effectLst>
            </a:endParaRPr>
          </a:p>
          <a:p>
            <a:pPr marL="342900" indent="-342900">
              <a:lnSpc>
                <a:spcPct val="90000"/>
              </a:lnSpc>
              <a:buFont typeface="Arial" panose="020B0604020202020204" pitchFamily="34" charset="0"/>
              <a:buChar char="•"/>
            </a:pPr>
            <a:r>
              <a:rPr lang="it-IT" sz="1600" dirty="0">
                <a:solidFill>
                  <a:srgbClr val="083A30"/>
                </a:solidFill>
                <a:effectLst>
                  <a:outerShdw blurRad="50800" dist="38100" dir="2700000" algn="tl" rotWithShape="0">
                    <a:prstClr val="black">
                      <a:alpha val="9462"/>
                    </a:prstClr>
                  </a:outerShdw>
                </a:effectLst>
              </a:rPr>
              <a:t>Il contenuto è</a:t>
            </a:r>
            <a:r>
              <a:rPr lang="it-IT" sz="1600" b="1" dirty="0">
                <a:solidFill>
                  <a:srgbClr val="083A30"/>
                </a:solidFill>
                <a:effectLst>
                  <a:outerShdw blurRad="50800" dist="38100" dir="2700000" algn="tl" rotWithShape="0">
                    <a:prstClr val="black">
                      <a:alpha val="9462"/>
                    </a:prstClr>
                  </a:outerShdw>
                </a:effectLst>
              </a:rPr>
              <a:t> più rilevante </a:t>
            </a:r>
            <a:r>
              <a:rPr lang="it-IT" sz="1600" dirty="0">
                <a:solidFill>
                  <a:srgbClr val="083A30"/>
                </a:solidFill>
                <a:effectLst>
                  <a:outerShdw blurRad="50800" dist="38100" dir="2700000" algn="tl" rotWithShape="0">
                    <a:prstClr val="black">
                      <a:alpha val="9462"/>
                    </a:prstClr>
                  </a:outerShdw>
                </a:effectLst>
              </a:rPr>
              <a:t>al contesto, e alle necessità e agli interessi degli studenti</a:t>
            </a:r>
          </a:p>
        </p:txBody>
      </p:sp>
      <p:sp>
        <p:nvSpPr>
          <p:cNvPr id="15" name="TextBox 14">
            <a:extLst>
              <a:ext uri="{FF2B5EF4-FFF2-40B4-BE49-F238E27FC236}">
                <a16:creationId xmlns:a16="http://schemas.microsoft.com/office/drawing/2014/main" id="{1770C2D1-4201-5121-F52B-DA538EE6D82B}"/>
              </a:ext>
            </a:extLst>
          </p:cNvPr>
          <p:cNvSpPr txBox="1"/>
          <p:nvPr/>
        </p:nvSpPr>
        <p:spPr>
          <a:xfrm>
            <a:off x="462075" y="966887"/>
            <a:ext cx="4079963" cy="563231"/>
          </a:xfrm>
          <a:prstGeom prst="rect">
            <a:avLst/>
          </a:prstGeom>
          <a:noFill/>
        </p:spPr>
        <p:txBody>
          <a:bodyPr wrap="none" rtlCol="0">
            <a:spAutoFit/>
          </a:bodyPr>
          <a:lstStyle/>
          <a:p>
            <a:pPr>
              <a:lnSpc>
                <a:spcPct val="90000"/>
              </a:lnSpc>
            </a:pPr>
            <a:r>
              <a:rPr lang="it-IT" sz="1800" b="1" dirty="0">
                <a:solidFill>
                  <a:srgbClr val="083A30"/>
                </a:solidFill>
                <a:effectLst>
                  <a:outerShdw blurRad="50800" dist="38100" dir="2700000" algn="tl" rotWithShape="0">
                    <a:prstClr val="black">
                      <a:alpha val="10000"/>
                    </a:prstClr>
                  </a:outerShdw>
                </a:effectLst>
              </a:rPr>
              <a:t>I vantaggi di un approccio </a:t>
            </a:r>
            <a:r>
              <a:rPr lang="it-IT" sz="1800" b="1" i="1" dirty="0" err="1">
                <a:solidFill>
                  <a:srgbClr val="083A30"/>
                </a:solidFill>
                <a:effectLst>
                  <a:outerShdw blurRad="50800" dist="38100" dir="2700000" algn="tl" rotWithShape="0">
                    <a:prstClr val="black">
                      <a:alpha val="10000"/>
                    </a:prstClr>
                  </a:outerShdw>
                </a:effectLst>
              </a:rPr>
              <a:t>Material</a:t>
            </a:r>
            <a:r>
              <a:rPr lang="it-IT" sz="1800" b="1" i="1" dirty="0">
                <a:solidFill>
                  <a:srgbClr val="083A30"/>
                </a:solidFill>
                <a:effectLst>
                  <a:outerShdw blurRad="50800" dist="38100" dir="2700000" algn="tl" rotWithShape="0">
                    <a:prstClr val="black">
                      <a:alpha val="10000"/>
                    </a:prstClr>
                  </a:outerShdw>
                </a:effectLst>
              </a:rPr>
              <a:t>-light</a:t>
            </a:r>
            <a:r>
              <a:rPr lang="it-IT" sz="1800" b="1" dirty="0">
                <a:solidFill>
                  <a:srgbClr val="083A30"/>
                </a:solidFill>
                <a:effectLst>
                  <a:outerShdw blurRad="50800" dist="38100" dir="2700000" algn="tl" rotWithShape="0">
                    <a:prstClr val="black">
                      <a:alpha val="10000"/>
                    </a:prstClr>
                  </a:outerShdw>
                </a:effectLst>
              </a:rPr>
              <a:t>:</a:t>
            </a:r>
          </a:p>
          <a:p>
            <a:pPr>
              <a:lnSpc>
                <a:spcPct val="90000"/>
              </a:lnSpc>
            </a:pPr>
            <a:endParaRPr lang="it-IT" sz="1600" dirty="0"/>
          </a:p>
        </p:txBody>
      </p:sp>
      <p:pic>
        <p:nvPicPr>
          <p:cNvPr id="1026" name="Picture 2" descr="materials light teaching">
            <a:extLst>
              <a:ext uri="{FF2B5EF4-FFF2-40B4-BE49-F238E27FC236}">
                <a16:creationId xmlns:a16="http://schemas.microsoft.com/office/drawing/2014/main" id="{367F6FAB-8C42-128D-F747-E50993602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465" y="1462210"/>
            <a:ext cx="2291236" cy="2146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676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dissolv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dissolv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dissolve">
                                      <p:cBhvr>
                                        <p:cTn id="2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84F228CF-72D4-1B45-A649-00AC3A64EAE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4BCC7A75-B2C3-4D48-96E0-8EE27A5A0719}"/>
              </a:ext>
            </a:extLst>
          </p:cNvPr>
          <p:cNvPicPr>
            <a:picLocks noChangeAspect="1"/>
          </p:cNvPicPr>
          <p:nvPr/>
        </p:nvPicPr>
        <p:blipFill>
          <a:blip r:embed="rId3"/>
          <a:stretch>
            <a:fillRect/>
          </a:stretch>
        </p:blipFill>
        <p:spPr>
          <a:xfrm>
            <a:off x="7854617" y="4683258"/>
            <a:ext cx="1005588" cy="720000"/>
          </a:xfrm>
          <a:prstGeom prst="rect">
            <a:avLst/>
          </a:prstGeom>
        </p:spPr>
      </p:pic>
      <p:sp>
        <p:nvSpPr>
          <p:cNvPr id="17" name="CasellaDiTesto 16">
            <a:extLst>
              <a:ext uri="{FF2B5EF4-FFF2-40B4-BE49-F238E27FC236}">
                <a16:creationId xmlns:a16="http://schemas.microsoft.com/office/drawing/2014/main" id="{D1F90789-EADF-E446-A0D4-8906BEA0F899}"/>
              </a:ext>
            </a:extLst>
          </p:cNvPr>
          <p:cNvSpPr txBox="1"/>
          <p:nvPr/>
        </p:nvSpPr>
        <p:spPr>
          <a:xfrm>
            <a:off x="397299" y="5452998"/>
            <a:ext cx="3530009" cy="25391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TITOLO PRESENTAZIONE</a:t>
            </a:r>
          </a:p>
        </p:txBody>
      </p:sp>
      <p:sp>
        <p:nvSpPr>
          <p:cNvPr id="19" name="CasellaDiTesto 18">
            <a:extLst>
              <a:ext uri="{FF2B5EF4-FFF2-40B4-BE49-F238E27FC236}">
                <a16:creationId xmlns:a16="http://schemas.microsoft.com/office/drawing/2014/main" id="{872C2723-6DB2-4944-8C30-4B5421E103CF}"/>
              </a:ext>
            </a:extLst>
          </p:cNvPr>
          <p:cNvSpPr txBox="1"/>
          <p:nvPr/>
        </p:nvSpPr>
        <p:spPr>
          <a:xfrm>
            <a:off x="7854616" y="5442365"/>
            <a:ext cx="12428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data</a:t>
            </a:r>
          </a:p>
        </p:txBody>
      </p:sp>
      <p:pic>
        <p:nvPicPr>
          <p:cNvPr id="4" name="Immagine 3">
            <a:extLst>
              <a:ext uri="{FF2B5EF4-FFF2-40B4-BE49-F238E27FC236}">
                <a16:creationId xmlns:a16="http://schemas.microsoft.com/office/drawing/2014/main" id="{F76ABD75-4689-5D42-BBA5-A26018B72C12}"/>
              </a:ext>
            </a:extLst>
          </p:cNvPr>
          <p:cNvPicPr>
            <a:picLocks noChangeAspect="1"/>
          </p:cNvPicPr>
          <p:nvPr/>
        </p:nvPicPr>
        <p:blipFill>
          <a:blip r:embed="rId4"/>
          <a:stretch>
            <a:fillRect/>
          </a:stretch>
        </p:blipFill>
        <p:spPr>
          <a:xfrm>
            <a:off x="292067" y="4746013"/>
            <a:ext cx="2844000" cy="674437"/>
          </a:xfrm>
          <a:prstGeom prst="rect">
            <a:avLst/>
          </a:prstGeom>
        </p:spPr>
      </p:pic>
      <p:sp>
        <p:nvSpPr>
          <p:cNvPr id="2" name="Rettangolo 6">
            <a:extLst>
              <a:ext uri="{FF2B5EF4-FFF2-40B4-BE49-F238E27FC236}">
                <a16:creationId xmlns:a16="http://schemas.microsoft.com/office/drawing/2014/main" id="{EF7B3753-E5E5-7DA8-8060-5D19D70DFBDD}"/>
              </a:ext>
            </a:extLst>
          </p:cNvPr>
          <p:cNvSpPr/>
          <p:nvPr/>
        </p:nvSpPr>
        <p:spPr>
          <a:xfrm>
            <a:off x="0" y="5423647"/>
            <a:ext cx="9206753" cy="291353"/>
          </a:xfrm>
          <a:prstGeom prst="rect">
            <a:avLst/>
          </a:prstGeom>
          <a:solidFill>
            <a:srgbClr val="00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16">
            <a:extLst>
              <a:ext uri="{FF2B5EF4-FFF2-40B4-BE49-F238E27FC236}">
                <a16:creationId xmlns:a16="http://schemas.microsoft.com/office/drawing/2014/main" id="{0573F15C-134B-C98C-DE81-FBC3724579DC}"/>
              </a:ext>
            </a:extLst>
          </p:cNvPr>
          <p:cNvSpPr txBox="1"/>
          <p:nvPr/>
        </p:nvSpPr>
        <p:spPr>
          <a:xfrm>
            <a:off x="292067" y="5440839"/>
            <a:ext cx="5322921" cy="246221"/>
          </a:xfrm>
          <a:prstGeom prst="rect">
            <a:avLst/>
          </a:prstGeom>
          <a:noFill/>
          <a:ln>
            <a:noFill/>
          </a:ln>
        </p:spPr>
        <p:txBody>
          <a:bodyPr wrap="square" rtlCol="0">
            <a:spAutoFit/>
          </a:bodyPr>
          <a:lstStyle/>
          <a:p>
            <a:r>
              <a:rPr lang="it-IT" sz="1000" dirty="0" err="1">
                <a:solidFill>
                  <a:schemeClr val="bg1"/>
                </a:solidFill>
                <a:latin typeface="Trebuchet MS" panose="020B0703020202090204" pitchFamily="34" charset="0"/>
              </a:rPr>
              <a:t>Dogme</a:t>
            </a:r>
            <a:r>
              <a:rPr lang="it-IT" sz="1000" dirty="0">
                <a:solidFill>
                  <a:schemeClr val="bg1"/>
                </a:solidFill>
                <a:latin typeface="Trebuchet MS" panose="020B0703020202090204" pitchFamily="34" charset="0"/>
              </a:rPr>
              <a:t> come approccio di insegnamento olistico per classi di lingua con abilità miste</a:t>
            </a:r>
          </a:p>
        </p:txBody>
      </p:sp>
      <p:sp>
        <p:nvSpPr>
          <p:cNvPr id="5" name="CasellaDiTesto 18">
            <a:extLst>
              <a:ext uri="{FF2B5EF4-FFF2-40B4-BE49-F238E27FC236}">
                <a16:creationId xmlns:a16="http://schemas.microsoft.com/office/drawing/2014/main" id="{C83EBB2C-C12B-1F42-9883-1AD48972F09F}"/>
              </a:ext>
            </a:extLst>
          </p:cNvPr>
          <p:cNvSpPr txBox="1"/>
          <p:nvPr/>
        </p:nvSpPr>
        <p:spPr>
          <a:xfrm>
            <a:off x="7767437" y="5440839"/>
            <a:ext cx="1439316" cy="253916"/>
          </a:xfrm>
          <a:prstGeom prst="rect">
            <a:avLst/>
          </a:prstGeom>
          <a:noFill/>
        </p:spPr>
        <p:txBody>
          <a:bodyPr wrap="square" rtlCol="0">
            <a:spAutoFit/>
          </a:bodyPr>
          <a:lstStyle/>
          <a:p>
            <a:r>
              <a:rPr lang="it-IT" sz="1050" dirty="0">
                <a:solidFill>
                  <a:schemeClr val="bg1"/>
                </a:solidFill>
                <a:latin typeface="Trebuchet MS" panose="020B0703020202090204" pitchFamily="34" charset="0"/>
              </a:rPr>
              <a:t>10 novembre 2022</a:t>
            </a:r>
          </a:p>
        </p:txBody>
      </p:sp>
      <p:graphicFrame>
        <p:nvGraphicFramePr>
          <p:cNvPr id="8" name="Diagram 7">
            <a:extLst>
              <a:ext uri="{FF2B5EF4-FFF2-40B4-BE49-F238E27FC236}">
                <a16:creationId xmlns:a16="http://schemas.microsoft.com/office/drawing/2014/main" id="{5E57F86A-F8EB-A603-58A6-AEEDD3FCE64A}"/>
              </a:ext>
            </a:extLst>
          </p:cNvPr>
          <p:cNvGraphicFramePr/>
          <p:nvPr>
            <p:extLst>
              <p:ext uri="{D42A27DB-BD31-4B8C-83A1-F6EECF244321}">
                <p14:modId xmlns:p14="http://schemas.microsoft.com/office/powerpoint/2010/main" val="2914871047"/>
              </p:ext>
            </p:extLst>
          </p:nvPr>
        </p:nvGraphicFramePr>
        <p:xfrm>
          <a:off x="219129" y="116162"/>
          <a:ext cx="8768493" cy="639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F1A8E2BE-EFC0-8C77-592E-013C4CFBFD4B}"/>
              </a:ext>
            </a:extLst>
          </p:cNvPr>
          <p:cNvSpPr txBox="1"/>
          <p:nvPr/>
        </p:nvSpPr>
        <p:spPr>
          <a:xfrm>
            <a:off x="42347" y="859162"/>
            <a:ext cx="11314338" cy="133882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it-IT" sz="1800" dirty="0">
                <a:solidFill>
                  <a:srgbClr val="083A30"/>
                </a:solidFill>
              </a:rPr>
              <a:t>Proposto da Scott </a:t>
            </a:r>
            <a:r>
              <a:rPr lang="it-IT" sz="1800" dirty="0" err="1">
                <a:solidFill>
                  <a:srgbClr val="083A30"/>
                </a:solidFill>
              </a:rPr>
              <a:t>Thornbury</a:t>
            </a:r>
            <a:r>
              <a:rPr lang="it-IT" sz="1800" dirty="0">
                <a:solidFill>
                  <a:srgbClr val="083A30"/>
                </a:solidFill>
              </a:rPr>
              <a:t> nel 2000 come reazione all’uso eccessivo di materiali didattici</a:t>
            </a:r>
          </a:p>
          <a:p>
            <a:pPr marL="342900" indent="-342900">
              <a:lnSpc>
                <a:spcPct val="90000"/>
              </a:lnSpc>
              <a:buFont typeface="Arial" panose="020B0604020202020204" pitchFamily="34" charset="0"/>
              <a:buChar char="•"/>
            </a:pPr>
            <a:endParaRPr lang="it-IT" sz="1800" dirty="0">
              <a:solidFill>
                <a:srgbClr val="083A30"/>
              </a:solidFill>
            </a:endParaRPr>
          </a:p>
          <a:p>
            <a:pPr marL="342900" indent="-342900">
              <a:lnSpc>
                <a:spcPct val="90000"/>
              </a:lnSpc>
              <a:buFont typeface="Arial" panose="020B0604020202020204" pitchFamily="34" charset="0"/>
              <a:buChar char="•"/>
            </a:pPr>
            <a:r>
              <a:rPr lang="it-IT" sz="1800" dirty="0">
                <a:solidFill>
                  <a:srgbClr val="083A30"/>
                </a:solidFill>
              </a:rPr>
              <a:t>Successivamente sviluppato e concettualizzato sia in letteratura che ad altri livelli</a:t>
            </a:r>
          </a:p>
          <a:p>
            <a:pPr marL="342900" indent="-342900">
              <a:lnSpc>
                <a:spcPct val="90000"/>
              </a:lnSpc>
              <a:buFont typeface="Arial" panose="020B0604020202020204" pitchFamily="34" charset="0"/>
              <a:buChar char="•"/>
            </a:pPr>
            <a:endParaRPr lang="it-IT" sz="1800" dirty="0">
              <a:solidFill>
                <a:srgbClr val="083A30"/>
              </a:solidFill>
            </a:endParaRPr>
          </a:p>
          <a:p>
            <a:pPr marL="342900" indent="-342900">
              <a:lnSpc>
                <a:spcPct val="90000"/>
              </a:lnSpc>
              <a:buFont typeface="Arial" panose="020B0604020202020204" pitchFamily="34" charset="0"/>
              <a:buChar char="•"/>
            </a:pPr>
            <a:r>
              <a:rPr lang="it-IT" sz="1800" dirty="0">
                <a:solidFill>
                  <a:srgbClr val="083A30"/>
                </a:solidFill>
              </a:rPr>
              <a:t>I suoi principi sono stati articolati in </a:t>
            </a:r>
            <a:r>
              <a:rPr lang="it-IT" sz="1800" i="1" dirty="0" err="1">
                <a:solidFill>
                  <a:srgbClr val="083A30"/>
                </a:solidFill>
              </a:rPr>
              <a:t>Teaching</a:t>
            </a:r>
            <a:r>
              <a:rPr lang="it-IT" sz="1800" i="1" dirty="0">
                <a:solidFill>
                  <a:srgbClr val="083A30"/>
                </a:solidFill>
              </a:rPr>
              <a:t> Unplugged</a:t>
            </a:r>
            <a:r>
              <a:rPr lang="it-IT" sz="1800" dirty="0">
                <a:solidFill>
                  <a:srgbClr val="083A30"/>
                </a:solidFill>
              </a:rPr>
              <a:t> (</a:t>
            </a:r>
            <a:r>
              <a:rPr lang="it-IT" sz="1800" dirty="0" err="1">
                <a:solidFill>
                  <a:srgbClr val="083A30"/>
                </a:solidFill>
              </a:rPr>
              <a:t>Meddings</a:t>
            </a:r>
            <a:r>
              <a:rPr lang="it-IT" sz="1800" dirty="0">
                <a:solidFill>
                  <a:srgbClr val="083A30"/>
                </a:solidFill>
              </a:rPr>
              <a:t> and </a:t>
            </a:r>
            <a:r>
              <a:rPr lang="it-IT" sz="1800" dirty="0" err="1">
                <a:solidFill>
                  <a:srgbClr val="083A30"/>
                </a:solidFill>
              </a:rPr>
              <a:t>Thornbury</a:t>
            </a:r>
            <a:r>
              <a:rPr lang="it-IT" sz="1800" dirty="0">
                <a:solidFill>
                  <a:srgbClr val="083A30"/>
                </a:solidFill>
              </a:rPr>
              <a:t> 2009) </a:t>
            </a:r>
          </a:p>
        </p:txBody>
      </p:sp>
      <p:pic>
        <p:nvPicPr>
          <p:cNvPr id="11" name="Picture 10">
            <a:extLst>
              <a:ext uri="{FF2B5EF4-FFF2-40B4-BE49-F238E27FC236}">
                <a16:creationId xmlns:a16="http://schemas.microsoft.com/office/drawing/2014/main" id="{58A70082-1947-949F-3961-F83D12BA0D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9686" y="2276748"/>
            <a:ext cx="1887936" cy="24692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a:extLst>
              <a:ext uri="{FF2B5EF4-FFF2-40B4-BE49-F238E27FC236}">
                <a16:creationId xmlns:a16="http://schemas.microsoft.com/office/drawing/2014/main" id="{ECD7D2AA-361C-2345-68BA-879B2FEC434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7299" y="2393579"/>
            <a:ext cx="1686985" cy="232142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3" name="Diagram 12">
            <a:extLst>
              <a:ext uri="{FF2B5EF4-FFF2-40B4-BE49-F238E27FC236}">
                <a16:creationId xmlns:a16="http://schemas.microsoft.com/office/drawing/2014/main" id="{B706BF8E-19D2-76DB-7CC6-F188E9FED65F}"/>
              </a:ext>
            </a:extLst>
          </p:cNvPr>
          <p:cNvGraphicFramePr/>
          <p:nvPr>
            <p:extLst>
              <p:ext uri="{D42A27DB-BD31-4B8C-83A1-F6EECF244321}">
                <p14:modId xmlns:p14="http://schemas.microsoft.com/office/powerpoint/2010/main" val="593112719"/>
              </p:ext>
            </p:extLst>
          </p:nvPr>
        </p:nvGraphicFramePr>
        <p:xfrm>
          <a:off x="2276391" y="2199516"/>
          <a:ext cx="4941319" cy="28258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2268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5229</TotalTime>
  <Words>3475</Words>
  <Application>Microsoft Macintosh PowerPoint</Application>
  <PresentationFormat>On-screen Show (16:10)</PresentationFormat>
  <Paragraphs>553</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Cambria</vt:lpstr>
      <vt:lpstr>Copperplate Gothic Bold</vt:lpstr>
      <vt:lpstr>Trebuchet MS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BIBLIOGRAFIA SELEZIONATA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Andrea Vitali</cp:lastModifiedBy>
  <cp:revision>56</cp:revision>
  <dcterms:created xsi:type="dcterms:W3CDTF">2020-05-11T10:16:09Z</dcterms:created>
  <dcterms:modified xsi:type="dcterms:W3CDTF">2022-11-07T08:27:44Z</dcterms:modified>
</cp:coreProperties>
</file>