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272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BEE34-2EDC-4253-B130-82FD95D60C5E}" type="datetimeFigureOut">
              <a:rPr lang="it-IT" smtClean="0"/>
              <a:t>01/04/2025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0083F-485E-4EEB-AB3A-0224CFA65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584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z="1000" b="1" i="1" dirty="0">
              <a:solidFill>
                <a:srgbClr val="FF0000"/>
              </a:solidFill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465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65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65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0167A-9479-B842-BDA6-471F0814C602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658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279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FB20E0-F995-4506-9B92-AF7E3CB93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7B89813-C7B8-4AE8-939D-70A49FF33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A26C99-FB21-4460-B130-A98F046FD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F61C34-4C1C-494C-804A-45326B96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8539DE-0270-4C11-B2DF-81188EEC4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7BDDC2-95DF-4AA5-9AE3-FB09F694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D867BBC-F601-4959-9784-65AE78E66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2CEBFF-3841-4ECC-8375-4E21EFA17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12E0EB-4E89-495C-8C69-5BD406164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176903-8BA8-4B0C-9D30-F84C6A9DB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6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8DB4900-3F2A-44F1-8FF5-F023F15B38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FCC5780-7CCB-43A6-94B7-4DAAEDCFFC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FAD916-CD59-4A64-B705-1DEBA283F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51C7C8-5E71-4C8B-A636-A656465E5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0432C3-463A-4A35-8397-304D21C57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28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presen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egnaposto testo 19"/>
          <p:cNvSpPr>
            <a:spLocks noGrp="1"/>
          </p:cNvSpPr>
          <p:nvPr>
            <p:ph type="body" sz="quarter" idx="10" hasCustomPrompt="1"/>
          </p:nvPr>
        </p:nvSpPr>
        <p:spPr>
          <a:xfrm>
            <a:off x="1619716" y="2720689"/>
            <a:ext cx="5463885" cy="574516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FontTx/>
              <a:buNone/>
              <a:defRPr sz="3733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  <a:lvl2pPr marL="457189" indent="0" algn="l">
              <a:buFontTx/>
              <a:buNone/>
              <a:defRPr sz="3733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2pPr>
            <a:lvl3pPr marL="914377" indent="0" algn="l">
              <a:buFontTx/>
              <a:buNone/>
              <a:defRPr sz="3733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3pPr>
            <a:lvl4pPr marL="1371566" indent="0" algn="l">
              <a:buFontTx/>
              <a:buNone/>
              <a:defRPr sz="3733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4pPr>
            <a:lvl5pPr marL="1828754" indent="0" algn="l">
              <a:buFontTx/>
              <a:buNone/>
              <a:defRPr sz="3733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5pPr>
          </a:lstStyle>
          <a:p>
            <a:pPr lvl="0"/>
            <a:r>
              <a:rPr lang="it-IT"/>
              <a:t>Titolo presentazione</a:t>
            </a:r>
          </a:p>
        </p:txBody>
      </p:sp>
      <p:sp>
        <p:nvSpPr>
          <p:cNvPr id="28" name="Segnaposto testo 22"/>
          <p:cNvSpPr>
            <a:spLocks noGrp="1"/>
          </p:cNvSpPr>
          <p:nvPr>
            <p:ph type="body" sz="quarter" idx="11" hasCustomPrompt="1"/>
          </p:nvPr>
        </p:nvSpPr>
        <p:spPr>
          <a:xfrm>
            <a:off x="1619717" y="3604969"/>
            <a:ext cx="2980564" cy="4826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pPr lvl="0"/>
            <a:r>
              <a:rPr lang="it-IT"/>
              <a:t>Nome del relatore</a:t>
            </a:r>
          </a:p>
        </p:txBody>
      </p:sp>
      <p:sp>
        <p:nvSpPr>
          <p:cNvPr id="29" name="Segnaposto testo 22"/>
          <p:cNvSpPr>
            <a:spLocks noGrp="1"/>
          </p:cNvSpPr>
          <p:nvPr>
            <p:ph type="body" sz="quarter" idx="12" hasCustomPrompt="1"/>
          </p:nvPr>
        </p:nvSpPr>
        <p:spPr>
          <a:xfrm>
            <a:off x="1619717" y="6112993"/>
            <a:ext cx="2468033" cy="4826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60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pPr lvl="0"/>
            <a:r>
              <a:rPr lang="it-IT"/>
              <a:t>Evento data</a:t>
            </a:r>
          </a:p>
        </p:txBody>
      </p:sp>
    </p:spTree>
    <p:extLst>
      <p:ext uri="{BB962C8B-B14F-4D97-AF65-F5344CB8AC3E}">
        <p14:creationId xmlns:p14="http://schemas.microsoft.com/office/powerpoint/2010/main" val="2412293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138A-26B1-5743-AF9C-9FB7E6207EBD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testo 16"/>
          <p:cNvSpPr>
            <a:spLocks noGrp="1"/>
          </p:cNvSpPr>
          <p:nvPr>
            <p:ph type="body" sz="quarter" idx="12" hasCustomPrompt="1"/>
          </p:nvPr>
        </p:nvSpPr>
        <p:spPr>
          <a:xfrm>
            <a:off x="627530" y="467613"/>
            <a:ext cx="3741180" cy="361011"/>
          </a:xfrm>
          <a:prstGeom prst="rect">
            <a:avLst/>
          </a:prstGeom>
        </p:spPr>
        <p:txBody>
          <a:bodyPr lIns="0" rIns="0"/>
          <a:lstStyle>
            <a:lvl1pPr marL="0" indent="0">
              <a:buNone/>
              <a:defRPr sz="1400" b="1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pPr lvl="0"/>
            <a:r>
              <a:rPr lang="it-IT"/>
              <a:t>Titolo Sezione</a:t>
            </a:r>
          </a:p>
        </p:txBody>
      </p:sp>
      <p:sp>
        <p:nvSpPr>
          <p:cNvPr id="8" name="Segnaposto testo 3"/>
          <p:cNvSpPr>
            <a:spLocks noGrp="1"/>
          </p:cNvSpPr>
          <p:nvPr>
            <p:ph type="body" sz="quarter" idx="13" hasCustomPrompt="1"/>
          </p:nvPr>
        </p:nvSpPr>
        <p:spPr>
          <a:xfrm>
            <a:off x="627529" y="1204893"/>
            <a:ext cx="10118443" cy="730249"/>
          </a:xfrm>
          <a:prstGeom prst="rect">
            <a:avLst/>
          </a:prstGeom>
        </p:spPr>
        <p:txBody>
          <a:bodyPr lIns="0" rIns="0"/>
          <a:lstStyle>
            <a:lvl1pPr marL="425440" indent="-425440">
              <a:buFont typeface="+mj-lt"/>
              <a:buAutoNum type="arabicPeriod"/>
              <a:tabLst/>
              <a:defRPr b="0" i="0">
                <a:solidFill>
                  <a:srgbClr val="001565"/>
                </a:solidFill>
                <a:latin typeface="Roboto Medium" charset="0"/>
                <a:ea typeface="Roboto Medium" charset="0"/>
                <a:cs typeface="Roboto Medium" charset="0"/>
              </a:defRPr>
            </a:lvl1pPr>
          </a:lstStyle>
          <a:p>
            <a:pPr lvl="0"/>
            <a:r>
              <a:rPr lang="it-IT"/>
              <a:t>Schema con tabella</a:t>
            </a:r>
          </a:p>
        </p:txBody>
      </p:sp>
    </p:spTree>
    <p:extLst>
      <p:ext uri="{BB962C8B-B14F-4D97-AF65-F5344CB8AC3E}">
        <p14:creationId xmlns:p14="http://schemas.microsoft.com/office/powerpoint/2010/main" val="195143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0365D5-AF5F-4684-891D-B7BE2AED5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46B9E9-ACB0-45B2-B3FB-BB007DAC0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CE0FF6-D085-4FDB-BAA4-CA9EB893F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A3EA7A-B20C-42B0-A991-C5E0E633C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BABE4B-B097-4703-BE28-9435E5DC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2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38241E-AA90-4A66-A71E-0DC95FF73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4F6FC1B-3BC2-4BB8-8171-4F2C43244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2A77A1-D93A-431B-8F6E-86444C4DB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004785-1725-4F24-805F-FC8818BBA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3888F7-4E5A-4531-9FB0-89D89E3E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9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FBAC16-7DEF-4F4B-890B-330A1EEC0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CD903F-1D62-4963-8589-E1E3A20896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AE63B-2924-47AE-AD33-807DAAA1D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9C6F22-68F3-430E-992A-AE22509DD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BB4D206-AA70-4DC6-96B3-131790EEF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C4485F1-C467-4E64-8F71-929CE3DC4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71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E7069A-5B1D-4950-8D0D-356B849E2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DBD92EF-B51F-4BF3-A855-D21A66797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53B074B-5F3E-4F9E-93FF-237FF3B38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85B3F26-46AF-4301-B005-9455AD38C6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3E657B9-A602-4C98-988B-59968A5B5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F480F4-46C0-47C7-B270-F7E626C89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B7ABC55-8F20-494D-BFA6-373A2B707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D9C4D5B-7019-47F8-8383-35B726AD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3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DD813A-E44D-4132-AA29-2ED58708E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9E410F3-FD7B-4CE2-B7F8-C51269A0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CE45C74-0F84-4FD2-8269-95A9F52BC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5A943C9-E401-43DC-BE85-BFF83CE4D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3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5D95848-E5D6-4861-957D-2E1AC8457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2A4424-4DFE-453A-B797-52CE9D8B2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14A20B4-20E3-4492-AD8F-98424F7F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3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FF47E0-1A5E-4227-9C5A-81169C4EC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ABA1C0-F7F3-4D85-A02B-349C49D01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216B461-C1C9-4236-9B85-826498A5A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63C9E3-6D9E-4849-B765-0F939F9F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A3ED40-3E9D-4A74-8DA9-53D742483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5B831F6-A048-411C-9474-454A62D0B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5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074CA6-0869-4B89-ACD8-080FD98E4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9E2482B-0C89-4DCC-803F-D5BCD8324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69E22E9-04EC-4F38-97D4-16202276B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4AFF40-A135-4E03-8E60-8A6AD47C7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FCB6EF-B508-42EF-90C0-BE9E8C663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03905DC-D570-4002-AAB6-3E6870A5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92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3DCDC88-C31F-40B9-9B32-B828DE399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E79C664-6094-4185-A6A6-12032B7AA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E9695C-DFD3-4252-8BEB-CECD50C20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55D8D-43D1-41AB-A20F-5C88A12E4F7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6F1040-C28C-40FE-A83E-7F09F0375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83925A-5B35-4B45-8862-8E73F4B40E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CF81F-65C4-4BD2-9709-632C995D62E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3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hyperlink" Target="https://www.questionpro.com/it/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12" Type="http://schemas.openxmlformats.org/officeDocument/2006/relationships/hyperlink" Target="https://www.qualtrics.com/i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ork.unimi.it/servizi/servizi_tec/1536.htm" TargetMode="External"/><Relationship Id="rId11" Type="http://schemas.openxmlformats.org/officeDocument/2006/relationships/hyperlink" Target="https://it.surveymonkey.com/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hyperlink" Target="https://ec.europa.eu/eusurvey/home/welcome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78CC68-9CE5-485C-A0AA-ADA6A67A34D5}"/>
              </a:ext>
            </a:extLst>
          </p:cNvPr>
          <p:cNvSpPr txBox="1"/>
          <p:nvPr/>
        </p:nvSpPr>
        <p:spPr>
          <a:xfrm>
            <a:off x="241794" y="6540797"/>
            <a:ext cx="9783447" cy="2358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33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N.B. tale analisi è frutto di un </a:t>
            </a:r>
            <a:r>
              <a:rPr kumimoji="0" lang="it-IT" sz="933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assessment</a:t>
            </a:r>
            <a:r>
              <a:rPr kumimoji="0" lang="it-IT" sz="933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non di una attività di audit sulla terza parte, si basa sulla documentazione e sulle dichiarazioni condivise dalla stessa e potrebbe variare nel corso del tempo.</a:t>
            </a:r>
            <a:endParaRPr kumimoji="0" lang="en-US" sz="933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https://joinup.ec.europa.eu/sites/default/files/styles/horizontal_medium_image/public/solution/logo/logo_Eusurvey.png?itok=vTlbw-U9">
            <a:extLst>
              <a:ext uri="{FF2B5EF4-FFF2-40B4-BE49-F238E27FC236}">
                <a16:creationId xmlns:a16="http://schemas.microsoft.com/office/drawing/2014/main" id="{93EA83CA-5A17-4598-940F-7C15F9119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263" y="2069109"/>
            <a:ext cx="1883798" cy="1024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75BB22B6-C61F-4676-9B47-3EB9036F5539}"/>
              </a:ext>
            </a:extLst>
          </p:cNvPr>
          <p:cNvSpPr/>
          <p:nvPr/>
        </p:nvSpPr>
        <p:spPr>
          <a:xfrm>
            <a:off x="2778786" y="2280227"/>
            <a:ext cx="6472517" cy="379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https://ec.europa.eu/eusurvey/home/welcome</a:t>
            </a:r>
            <a:r>
              <a:rPr kumimoji="0" lang="en-US" sz="18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F2061968-52F4-4E1B-8E27-12F79D63DD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00" y="0"/>
            <a:ext cx="12192000" cy="950500"/>
          </a:xfrm>
          <a:prstGeom prst="rect">
            <a:avLst/>
          </a:prstGeom>
        </p:spPr>
      </p:pic>
      <p:sp>
        <p:nvSpPr>
          <p:cNvPr id="20" name="Title 2">
            <a:extLst>
              <a:ext uri="{FF2B5EF4-FFF2-40B4-BE49-F238E27FC236}">
                <a16:creationId xmlns:a16="http://schemas.microsoft.com/office/drawing/2014/main" id="{9DB211A0-7BBB-4CD9-B779-261436AF6F63}"/>
              </a:ext>
            </a:extLst>
          </p:cNvPr>
          <p:cNvSpPr txBox="1">
            <a:spLocks/>
          </p:cNvSpPr>
          <p:nvPr/>
        </p:nvSpPr>
        <p:spPr bwMode="gray">
          <a:xfrm>
            <a:off x="674932" y="185159"/>
            <a:ext cx="112522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2134196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1565"/>
              </a:buClr>
              <a:buSzTx/>
              <a:buFont typeface="Arial" panose="020B0604020202020204" pitchFamily="34" charset="0"/>
              <a:buNone/>
              <a:tabLst>
                <a:tab pos="16804680" algn="r"/>
              </a:tabLst>
              <a:defRPr/>
            </a:pPr>
            <a:r>
              <a:rPr lang="it-IT" sz="2133" b="1" kern="0" dirty="0">
                <a:solidFill>
                  <a:srgbClr val="E2E2DE"/>
                </a:solidFill>
              </a:rPr>
              <a:t>STRUMENTI </a:t>
            </a:r>
            <a:r>
              <a:rPr lang="it-IT" sz="2133" b="1" kern="0">
                <a:solidFill>
                  <a:srgbClr val="E2E2DE"/>
                </a:solidFill>
              </a:rPr>
              <a:t>GDPR COMPLIANCE</a:t>
            </a:r>
            <a:endParaRPr lang="it-IT" sz="2133" b="1" kern="0" dirty="0">
              <a:solidFill>
                <a:srgbClr val="E2E2DE"/>
              </a:solidFill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75DC020F-D494-45E5-892C-E6063F8690B4}"/>
              </a:ext>
            </a:extLst>
          </p:cNvPr>
          <p:cNvSpPr/>
          <p:nvPr/>
        </p:nvSpPr>
        <p:spPr>
          <a:xfrm>
            <a:off x="2778786" y="1471368"/>
            <a:ext cx="6088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Microsoft Campus Agreement - Università degli Studi di Milano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2" descr="File:Microsoft Forms (2019-present).svg - Wikipedia">
            <a:extLst>
              <a:ext uri="{FF2B5EF4-FFF2-40B4-BE49-F238E27FC236}">
                <a16:creationId xmlns:a16="http://schemas.microsoft.com/office/drawing/2014/main" id="{52525841-A435-4505-831C-8D1EC1C84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1270193"/>
            <a:ext cx="921578" cy="771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2ADAC8FD-61CC-4CDB-BD7F-6D4AE7A34501}"/>
              </a:ext>
            </a:extLst>
          </p:cNvPr>
          <p:cNvSpPr/>
          <p:nvPr/>
        </p:nvSpPr>
        <p:spPr>
          <a:xfrm>
            <a:off x="82768" y="3099410"/>
            <a:ext cx="114803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it-IT" sz="2000" dirty="0">
                <a:solidFill>
                  <a:srgbClr val="000000"/>
                </a:solidFill>
                <a:latin typeface="Calibri" panose="020F0502020204030204" pitchFamily="34" charset="0"/>
              </a:rPr>
              <a:t>Possono essere utilizzati solo nella sola versione on-line, con cloud in spazio europeo: </a:t>
            </a:r>
            <a:endParaRPr lang="it-IT" sz="2000" dirty="0">
              <a:solidFill>
                <a:srgbClr val="001565"/>
              </a:solidFill>
              <a:latin typeface="Roboto Medium" charset="0"/>
            </a:endParaRPr>
          </a:p>
        </p:txBody>
      </p:sp>
      <p:pic>
        <p:nvPicPr>
          <p:cNvPr id="10" name="Picture 6" descr="creare un sondaggio con SurveyMonkey">
            <a:extLst>
              <a:ext uri="{FF2B5EF4-FFF2-40B4-BE49-F238E27FC236}">
                <a16:creationId xmlns:a16="http://schemas.microsoft.com/office/drawing/2014/main" id="{FD64FFA8-187A-4999-A52B-0AFA42ADB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94" y="3788547"/>
            <a:ext cx="1458350" cy="745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cdn.cookielaw.org/logos/3d2b6fb4-6a2f-40e8-9142-8a3a3a25baa0/53a6f138-9454-4f75-bc23-6d93a39b3a01/489b7cbf-b74c-484b-90cd-46f13d297d4f/QualtricsXM_RBG.png">
            <a:extLst>
              <a:ext uri="{FF2B5EF4-FFF2-40B4-BE49-F238E27FC236}">
                <a16:creationId xmlns:a16="http://schemas.microsoft.com/office/drawing/2014/main" id="{5562646E-1CF3-46CF-9768-FDAFC5761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94" y="4970191"/>
            <a:ext cx="1657132" cy="41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0B27DDF0-663B-46FD-84F8-E8D08FB7F9A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5922" y="5839643"/>
            <a:ext cx="2048775" cy="390785"/>
          </a:xfrm>
          <a:prstGeom prst="rect">
            <a:avLst/>
          </a:prstGeom>
        </p:spPr>
      </p:pic>
      <p:sp>
        <p:nvSpPr>
          <p:cNvPr id="13" name="Rettangolo 12">
            <a:extLst>
              <a:ext uri="{FF2B5EF4-FFF2-40B4-BE49-F238E27FC236}">
                <a16:creationId xmlns:a16="http://schemas.microsoft.com/office/drawing/2014/main" id="{8FFBF9CD-1E1B-4B3D-9546-8458EF601B3E}"/>
              </a:ext>
            </a:extLst>
          </p:cNvPr>
          <p:cNvSpPr/>
          <p:nvPr/>
        </p:nvSpPr>
        <p:spPr>
          <a:xfrm>
            <a:off x="2778786" y="3987731"/>
            <a:ext cx="3140475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67" dirty="0">
                <a:hlinkClick r:id="rId11"/>
              </a:rPr>
              <a:t>https://it.surveymonkey.com/</a:t>
            </a:r>
            <a:r>
              <a:rPr lang="en-US" sz="1867" dirty="0"/>
              <a:t> 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3E1BDC3-A4B0-4984-BD3C-E9E96437A669}"/>
              </a:ext>
            </a:extLst>
          </p:cNvPr>
          <p:cNvSpPr/>
          <p:nvPr/>
        </p:nvSpPr>
        <p:spPr>
          <a:xfrm>
            <a:off x="2778786" y="4912755"/>
            <a:ext cx="3177729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67" dirty="0">
                <a:hlinkClick r:id="rId12"/>
              </a:rPr>
              <a:t>https://www.qualtrics.com/it/</a:t>
            </a:r>
            <a:r>
              <a:rPr lang="en-US" sz="1867" dirty="0"/>
              <a:t> 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ECFDEAC5-2CEE-4B16-B5E2-4D651D47437F}"/>
              </a:ext>
            </a:extLst>
          </p:cNvPr>
          <p:cNvSpPr/>
          <p:nvPr/>
        </p:nvSpPr>
        <p:spPr>
          <a:xfrm>
            <a:off x="2778786" y="5837779"/>
            <a:ext cx="3522246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67" dirty="0">
                <a:hlinkClick r:id="rId13"/>
              </a:rPr>
              <a:t>https://www.questionpro.com/it/</a:t>
            </a:r>
            <a:r>
              <a:rPr lang="en-US" sz="1867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499053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109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Roboto Medium</vt:lpstr>
      <vt:lpstr>1_Tema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Alice Posfortunato</dc:creator>
  <cp:lastModifiedBy>Maria Mantia</cp:lastModifiedBy>
  <cp:revision>3</cp:revision>
  <dcterms:created xsi:type="dcterms:W3CDTF">2025-04-01T08:56:46Z</dcterms:created>
  <dcterms:modified xsi:type="dcterms:W3CDTF">2025-04-01T09:12:32Z</dcterms:modified>
</cp:coreProperties>
</file>