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1"/>
  </p:sldMasterIdLst>
  <p:sldIdLst>
    <p:sldId id="256" r:id="rId2"/>
    <p:sldId id="289" r:id="rId3"/>
    <p:sldId id="258" r:id="rId4"/>
    <p:sldId id="259" r:id="rId5"/>
    <p:sldId id="284" r:id="rId6"/>
    <p:sldId id="262" r:id="rId7"/>
    <p:sldId id="288" r:id="rId8"/>
    <p:sldId id="277" r:id="rId9"/>
    <p:sldId id="269" r:id="rId10"/>
    <p:sldId id="287" r:id="rId11"/>
    <p:sldId id="285" r:id="rId12"/>
    <p:sldId id="290" r:id="rId13"/>
    <p:sldId id="275" r:id="rId14"/>
    <p:sldId id="291" r:id="rId15"/>
    <p:sldId id="292" r:id="rId16"/>
    <p:sldId id="286" r:id="rId17"/>
    <p:sldId id="281" r:id="rId18"/>
  </p:sldIdLst>
  <p:sldSz cx="9144000" cy="5715000" type="screen16x10"/>
  <p:notesSz cx="6858000" cy="9144000"/>
  <p:defaultTextStyle>
    <a:defPPr>
      <a:defRPr lang="it-IT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B14E"/>
    <a:srgbClr val="0033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78"/>
    <p:restoredTop sz="94664"/>
  </p:normalViewPr>
  <p:slideViewPr>
    <p:cSldViewPr snapToGrid="0" snapToObjects="1">
      <p:cViewPr varScale="1">
        <p:scale>
          <a:sx n="140" d="100"/>
          <a:sy n="140" d="100"/>
        </p:scale>
        <p:origin x="88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89A0873-1880-B742-9D14-2FB40A7A5D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935302"/>
            <a:ext cx="6858000" cy="19896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64ADE98E-5503-C04F-8C8A-146914C957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001698"/>
            <a:ext cx="6858000" cy="137980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EBFCFB3C-68CB-AF45-83CF-F14D1E2738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8DA8-9E83-7A43-879C-13E07D45CA89}" type="datetimeFigureOut">
              <a:rPr lang="it-IT" smtClean="0"/>
              <a:t>08/05/24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FCE9117-6177-6749-B5B6-08F3001E4A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684A2CE-27D6-1E4F-A2D7-5DC7E9132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00DFF-613B-9445-9506-D3A90EA635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093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3B8E8B5-BE3C-E141-A726-94E1D8638A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676625A7-AB82-2047-844E-F0C311241C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3985F77-A9AC-2141-8921-C99D5FC384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8DA8-9E83-7A43-879C-13E07D45CA89}" type="datetimeFigureOut">
              <a:rPr lang="it-IT" smtClean="0"/>
              <a:t>08/05/24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BFEB8BA-6A91-3845-BDF1-08FC4DFEEF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9BC8EAE4-394E-034D-B23D-C25DD3FFB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00DFF-613B-9445-9506-D3A90EA635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70941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6AD836F4-898C-6640-B5D2-13FEFA5BD73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04271"/>
            <a:ext cx="1971675" cy="484319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CB7CA63-BC09-E442-89C7-3D840D9AE1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04271"/>
            <a:ext cx="5800725" cy="4843198"/>
          </a:xfrm>
        </p:spPr>
        <p:txBody>
          <a:bodyPr vert="eaVert"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BA080A-D20A-4A43-A231-3E3191C1C9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8DA8-9E83-7A43-879C-13E07D45CA89}" type="datetimeFigureOut">
              <a:rPr lang="it-IT" smtClean="0"/>
              <a:t>08/05/24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FC69922-DAFE-674E-9A1A-7AAC9A0A3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C9302C4-DFF0-9440-B70A-64CCB3688C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00DFF-613B-9445-9506-D3A90EA635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221711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6B6EA0C-3E0B-1C41-94B4-9DA0438A6C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8984BE-A954-5447-A78B-FBA8F543F5B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B2F29F-4DA6-B548-925E-00A979765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8DA8-9E83-7A43-879C-13E07D45CA89}" type="datetimeFigureOut">
              <a:rPr lang="it-IT" smtClean="0"/>
              <a:t>08/05/24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FBB4281-48BC-034F-B9AF-022D19203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B50BD9B-F492-F642-A5C5-F4BAF0E79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00DFF-613B-9445-9506-D3A90EA635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19048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C162A16-346A-BA4F-96CA-DFBFC5C06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424782"/>
            <a:ext cx="7886700" cy="2377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459F343-5F9A-9547-921E-4FA2D378FB4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3824553"/>
            <a:ext cx="7886700" cy="1250156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AABDF7E-882A-8F4A-9D27-35FDF777FB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8DA8-9E83-7A43-879C-13E07D45CA89}" type="datetimeFigureOut">
              <a:rPr lang="it-IT" smtClean="0"/>
              <a:t>08/05/24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B761C4E-947D-EC41-910C-19B50487E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19FDBA0-5892-E34B-9ADB-4E8733E3F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00DFF-613B-9445-9506-D3A90EA635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65375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36E05C-BDC8-9848-9940-0AD70C56E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54CF78C-4BD7-A04F-8E03-4814274F755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521354"/>
            <a:ext cx="3886200" cy="3626115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4C71C89-98F5-6044-B0C0-C9ED1090F7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521354"/>
            <a:ext cx="3886200" cy="3626115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AE59E9E-E203-6A43-ACF2-0F5CD4FA4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8DA8-9E83-7A43-879C-13E07D45CA89}" type="datetimeFigureOut">
              <a:rPr lang="it-IT" smtClean="0"/>
              <a:t>08/05/24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78793879-3D9B-F74A-B00C-33DECF9B2C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6157D7B-ACB5-7540-98F7-9954BB594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00DFF-613B-9445-9506-D3A90EA635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69729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356E255-AF5A-2847-A5FE-29BC7B3DF0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04271"/>
            <a:ext cx="7886700" cy="1104636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3998EA0-2C58-D54D-ACBF-F7DB9B80BA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400969"/>
            <a:ext cx="3868340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56DC02E-6DA0-2842-88FF-45C2C144BA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087563"/>
            <a:ext cx="3868340" cy="3070490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5BE00904-4838-294E-A6E0-A49A29978D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400969"/>
            <a:ext cx="3887391" cy="68659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0136E726-FC11-894B-8284-2C0DA20DDEC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087563"/>
            <a:ext cx="3887391" cy="3070490"/>
          </a:xfrm>
        </p:spPr>
        <p:txBody>
          <a:bodyPr/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B94DCFF6-6C79-2A47-AF31-57F4847CBA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8DA8-9E83-7A43-879C-13E07D45CA89}" type="datetimeFigureOut">
              <a:rPr lang="it-IT" smtClean="0"/>
              <a:t>08/05/24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9D41C80-976E-2441-B92B-34B7A2793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1327BBB-3F14-E348-9B29-E3E609DCD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00DFF-613B-9445-9506-D3A90EA635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66922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046E043-9D9D-494D-A40A-3BD2CA5C39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571EDEE2-3710-E343-ADA3-9DB82CF1B6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8DA8-9E83-7A43-879C-13E07D45CA89}" type="datetimeFigureOut">
              <a:rPr lang="it-IT" smtClean="0"/>
              <a:t>08/05/24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65D5F06E-5D1B-1845-B698-8BFE3926C2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A7FE9DC-E348-E14D-8BA6-3B9319D39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00DFF-613B-9445-9506-D3A90EA635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66630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F24DC0B9-53AD-DD4B-ABE3-078D22BC9C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8DA8-9E83-7A43-879C-13E07D45CA89}" type="datetimeFigureOut">
              <a:rPr lang="it-IT" smtClean="0"/>
              <a:t>08/05/24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17C8AC15-075A-474D-A049-867D8735EB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8330B82C-E2EB-8B44-AA13-0C9489BE2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00DFF-613B-9445-9506-D3A90EA635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62811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E449BD-6962-A74C-8D25-82B7A7148A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361FBA2-C35D-7E47-BB00-3CD3700AB4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9344F022-1C4E-2744-8CE7-D26A732F956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E7BE6608-D304-394F-9A2C-E27018B04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8DA8-9E83-7A43-879C-13E07D45CA89}" type="datetimeFigureOut">
              <a:rPr lang="it-IT" smtClean="0"/>
              <a:t>08/05/24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1520C42-0A1C-F443-9551-1C6946DA98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3212BFC-D3D1-8843-80A2-0365354DC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00DFF-613B-9445-9506-D3A90EA635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52275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84C8DEA-18EF-6B4C-A814-9C41E87A1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81000"/>
            <a:ext cx="2949178" cy="13335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10466937-9E69-5A4F-815F-EAAAB552E77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822855"/>
            <a:ext cx="4629150" cy="4061354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4D3F969-4F9E-714D-90EA-3E303959A5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1714500"/>
            <a:ext cx="2949178" cy="3176323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1A1CD6CA-672B-7B48-9BBB-70B8B723F2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48DA8-9E83-7A43-879C-13E07D45CA89}" type="datetimeFigureOut">
              <a:rPr lang="it-IT" smtClean="0"/>
              <a:t>08/05/24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8DA4F84-7EEB-ED4A-A78B-9C148D10A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1250F004-E265-A346-8F1A-ED8A74055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200DFF-613B-9445-9506-D3A90EA635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43488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9FD6072B-A589-BA4A-B877-FC7E5544C0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04271"/>
            <a:ext cx="7886700" cy="11046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70EF6D9-4FBB-7A44-8975-E67C41BDEF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21354"/>
            <a:ext cx="7886700" cy="36261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r>
              <a:rPr lang="it-IT"/>
              <a:t>Modifica gli stili del testo dello schema
Secondo livello
Terzo livello
Quarto livello
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4BFDBA2-A601-674C-8F4C-22ECA11290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B48DA8-9E83-7A43-879C-13E07D45CA89}" type="datetimeFigureOut">
              <a:rPr lang="it-IT" smtClean="0"/>
              <a:t>08/05/24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9BA1E86-6215-284E-A193-FEE4473D1D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5296959"/>
            <a:ext cx="30861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1E6DDAC-24B7-B146-80EF-C4C08D797B9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5296959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200DFF-613B-9445-9506-D3A90EA6358B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93477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jpg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ttangolo 3">
            <a:extLst>
              <a:ext uri="{FF2B5EF4-FFF2-40B4-BE49-F238E27FC236}">
                <a16:creationId xmlns:a16="http://schemas.microsoft.com/office/drawing/2014/main" id="{B961F60D-DB42-6D41-B8DA-27BB234E6E89}"/>
              </a:ext>
            </a:extLst>
          </p:cNvPr>
          <p:cNvSpPr/>
          <p:nvPr/>
        </p:nvSpPr>
        <p:spPr>
          <a:xfrm>
            <a:off x="-75414" y="0"/>
            <a:ext cx="9294828" cy="5872899"/>
          </a:xfrm>
          <a:prstGeom prst="rect">
            <a:avLst/>
          </a:prstGeom>
          <a:solidFill>
            <a:srgbClr val="00336A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E39862B6-9BE2-9A47-A7EE-A8FC7857A2B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7000" y="876300"/>
            <a:ext cx="6350000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55061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84F228CF-72D4-1B45-A649-00AC3A64EAED}"/>
              </a:ext>
            </a:extLst>
          </p:cNvPr>
          <p:cNvSpPr/>
          <p:nvPr/>
        </p:nvSpPr>
        <p:spPr>
          <a:xfrm>
            <a:off x="0" y="5423647"/>
            <a:ext cx="9206753" cy="291353"/>
          </a:xfrm>
          <a:prstGeom prst="rect">
            <a:avLst/>
          </a:prstGeom>
          <a:solidFill>
            <a:srgbClr val="003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4BCC7A75-B2C3-4D48-96E0-8EE27A5A0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4617" y="4683258"/>
            <a:ext cx="1005588" cy="720000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1F90789-EADF-E446-A0D4-8906BEA0F899}"/>
              </a:ext>
            </a:extLst>
          </p:cNvPr>
          <p:cNvSpPr txBox="1"/>
          <p:nvPr/>
        </p:nvSpPr>
        <p:spPr>
          <a:xfrm>
            <a:off x="397299" y="5452998"/>
            <a:ext cx="3530009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TITOLO PRESENTAZIONE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872C2723-6DB2-4944-8C30-4B5421E103CF}"/>
              </a:ext>
            </a:extLst>
          </p:cNvPr>
          <p:cNvSpPr txBox="1"/>
          <p:nvPr/>
        </p:nvSpPr>
        <p:spPr>
          <a:xfrm>
            <a:off x="7854616" y="5442365"/>
            <a:ext cx="1242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data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76ABD75-4689-5D42-BBA5-A26018B72C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067" y="4746013"/>
            <a:ext cx="2844000" cy="674437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B42F4E3F-07C1-8622-7100-634862558AA1}"/>
              </a:ext>
            </a:extLst>
          </p:cNvPr>
          <p:cNvSpPr txBox="1"/>
          <p:nvPr/>
        </p:nvSpPr>
        <p:spPr>
          <a:xfrm>
            <a:off x="-918359" y="572731"/>
            <a:ext cx="81088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accent1"/>
                </a:solidFill>
                <a:latin typeface="Chalkboard SE" panose="03050602040202020205" pitchFamily="66" charset="77"/>
              </a:rPr>
              <a:t>Punti critici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080D3A1-3357-A98B-C032-3DD4BC772BB6}"/>
              </a:ext>
            </a:extLst>
          </p:cNvPr>
          <p:cNvSpPr txBox="1"/>
          <p:nvPr/>
        </p:nvSpPr>
        <p:spPr>
          <a:xfrm>
            <a:off x="548950" y="1703528"/>
            <a:ext cx="8108851" cy="42011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400" dirty="0">
                <a:latin typeface="Chalkboard SE" panose="03050602040202020205" pitchFamily="66" charset="77"/>
              </a:rPr>
              <a:t>Una canzone può risultare piacevole per alcuni e meno piacevole per altri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it-IT" sz="1400" dirty="0">
              <a:latin typeface="Chalkboard SE" panose="03050602040202020205" pitchFamily="66" charset="77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400" dirty="0">
                <a:latin typeface="Chalkboard SE" panose="03050602040202020205" pitchFamily="66" charset="77"/>
              </a:rPr>
              <a:t>La musica potrebbe non essere gradita dalla classe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it-IT" sz="1400" dirty="0">
              <a:latin typeface="Chalkboard SE" panose="03050602040202020205" pitchFamily="66" charset="77"/>
            </a:endParaRPr>
          </a:p>
          <a:p>
            <a:pPr algn="ctr"/>
            <a:r>
              <a:rPr lang="it-IT" sz="1200" dirty="0">
                <a:latin typeface="Chalkboard SE" panose="03050602040202020205" pitchFamily="66" charset="77"/>
              </a:rPr>
              <a:t>Oltre un discorso generale bisogna anche tenere in considerazione gli aspetti più soggettivi, ossia i gusti personali in conseguenza dei quali, ad esempio, un soggetto può essere infastidito dall’ascolto della musica classica ed avere più benefici in termini di rilassamento dall’ascolto della musica new age.</a:t>
            </a:r>
          </a:p>
          <a:p>
            <a:pPr algn="ctr"/>
            <a:r>
              <a:rPr lang="it-IT" sz="1000" dirty="0">
                <a:latin typeface="Chalkboard SE" panose="03050602040202020205" pitchFamily="66" charset="77"/>
              </a:rPr>
              <a:t>(https://www.stateofmind.it/2021/05/musica-cervello/)</a:t>
            </a:r>
          </a:p>
          <a:p>
            <a:pPr algn="ctr"/>
            <a:r>
              <a:rPr lang="it-IT" sz="1400" i="1" dirty="0">
                <a:latin typeface="Chalkboard SE" panose="03050602040202020205" pitchFamily="66" charset="77"/>
              </a:rPr>
              <a:t> </a:t>
            </a:r>
            <a:endParaRPr lang="it-IT" sz="1400" dirty="0">
              <a:latin typeface="Chalkboard SE" panose="03050602040202020205" pitchFamily="66" charset="77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400" dirty="0">
                <a:latin typeface="Chalkboard SE" panose="03050602040202020205" pitchFamily="66" charset="77"/>
              </a:rPr>
              <a:t>La canzone è un testo autentico e potrebbe contenere parole ed espressioni difficili da comprendere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it-IT" sz="1400" dirty="0">
              <a:latin typeface="Chalkboard SE" panose="03050602040202020205" pitchFamily="66" charset="77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400" dirty="0">
                <a:latin typeface="Chalkboard SE" panose="03050602040202020205" pitchFamily="66" charset="77"/>
              </a:rPr>
              <a:t> Altre difficoltà nella comprensione potrebbero essere legate alla componente ritmica, alla possibile differente accentazione tra il parlato e il cantato.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it-IT" sz="1400" dirty="0">
              <a:latin typeface="Chalkboard SE" panose="03050602040202020205" pitchFamily="66" charset="77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endParaRPr lang="it-IT" sz="1400" dirty="0">
              <a:latin typeface="Chalkboard SE" panose="03050602040202020205" pitchFamily="66" charset="77"/>
            </a:endParaRPr>
          </a:p>
          <a:p>
            <a:pPr algn="ctr"/>
            <a:r>
              <a:rPr lang="it-IT" sz="1100" dirty="0">
                <a:latin typeface="Chalkboard SE" panose="03050602040202020205" pitchFamily="66" charset="77"/>
              </a:rPr>
              <a:t> </a:t>
            </a:r>
            <a:endParaRPr lang="it-IT" sz="1400" dirty="0">
              <a:latin typeface="Chalkboard SE" panose="03050602040202020205" pitchFamily="66" charset="77"/>
            </a:endParaRP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pPr algn="ctr"/>
            <a:endParaRPr lang="it-IT" sz="2400" b="1" dirty="0">
              <a:latin typeface="Chalkboard SE" panose="03050602040202020205" pitchFamily="66" charset="77"/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4A69D168-877C-0073-5630-1D6EF67556B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37414" y="627521"/>
            <a:ext cx="1444913" cy="1021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5347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84F228CF-72D4-1B45-A649-00AC3A64EAED}"/>
              </a:ext>
            </a:extLst>
          </p:cNvPr>
          <p:cNvSpPr/>
          <p:nvPr/>
        </p:nvSpPr>
        <p:spPr>
          <a:xfrm>
            <a:off x="0" y="5423647"/>
            <a:ext cx="9206753" cy="291353"/>
          </a:xfrm>
          <a:prstGeom prst="rect">
            <a:avLst/>
          </a:prstGeom>
          <a:solidFill>
            <a:srgbClr val="003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4BCC7A75-B2C3-4D48-96E0-8EE27A5A0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4617" y="4683258"/>
            <a:ext cx="1005588" cy="720000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1F90789-EADF-E446-A0D4-8906BEA0F899}"/>
              </a:ext>
            </a:extLst>
          </p:cNvPr>
          <p:cNvSpPr txBox="1"/>
          <p:nvPr/>
        </p:nvSpPr>
        <p:spPr>
          <a:xfrm>
            <a:off x="397299" y="5452998"/>
            <a:ext cx="3530009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TITOLO PRESENTAZIONE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872C2723-6DB2-4944-8C30-4B5421E103CF}"/>
              </a:ext>
            </a:extLst>
          </p:cNvPr>
          <p:cNvSpPr txBox="1"/>
          <p:nvPr/>
        </p:nvSpPr>
        <p:spPr>
          <a:xfrm>
            <a:off x="7854616" y="5442365"/>
            <a:ext cx="1242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data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76ABD75-4689-5D42-BBA5-A26018B72C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067" y="4746013"/>
            <a:ext cx="2844000" cy="674437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B42F4E3F-07C1-8622-7100-634862558AA1}"/>
              </a:ext>
            </a:extLst>
          </p:cNvPr>
          <p:cNvSpPr txBox="1"/>
          <p:nvPr/>
        </p:nvSpPr>
        <p:spPr>
          <a:xfrm>
            <a:off x="517573" y="757463"/>
            <a:ext cx="810885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 </a:t>
            </a:r>
          </a:p>
          <a:p>
            <a:endParaRPr lang="it-IT" dirty="0"/>
          </a:p>
        </p:txBody>
      </p:sp>
      <p:sp>
        <p:nvSpPr>
          <p:cNvPr id="10" name="Titolo 9">
            <a:extLst>
              <a:ext uri="{FF2B5EF4-FFF2-40B4-BE49-F238E27FC236}">
                <a16:creationId xmlns:a16="http://schemas.microsoft.com/office/drawing/2014/main" id="{785EE751-0CCF-2D39-12A3-AC189ABBD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8" y="1086104"/>
            <a:ext cx="7886700" cy="1104636"/>
          </a:xfrm>
        </p:spPr>
        <p:txBody>
          <a:bodyPr/>
          <a:lstStyle/>
          <a:p>
            <a:pPr algn="ctr"/>
            <a:r>
              <a:rPr lang="it-IT" sz="3600" b="1" dirty="0">
                <a:solidFill>
                  <a:schemeClr val="accent1"/>
                </a:solidFill>
                <a:latin typeface="Chalkboard SE" panose="03050602040202020205" pitchFamily="66" charset="77"/>
              </a:rPr>
              <a:t>DOMANDA </a:t>
            </a:r>
            <a:r>
              <a:rPr lang="it-IT" sz="3600" b="1" dirty="0">
                <a:solidFill>
                  <a:schemeClr val="accent1"/>
                </a:solidFill>
                <a:latin typeface="Chalkboard SE" panose="03050602040202020205" pitchFamily="66" charset="77"/>
                <a:sym typeface="Wingdings" pitchFamily="2" charset="2"/>
              </a:rPr>
              <a:t></a:t>
            </a:r>
            <a:br>
              <a:rPr lang="it-IT" sz="3600" b="1" dirty="0">
                <a:solidFill>
                  <a:schemeClr val="accent1"/>
                </a:solidFill>
                <a:latin typeface="Chalkboard SE" panose="03050602040202020205" pitchFamily="66" charset="77"/>
              </a:rPr>
            </a:b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080D3A1-3357-A98B-C032-3DD4BC772BB6}"/>
              </a:ext>
            </a:extLst>
          </p:cNvPr>
          <p:cNvSpPr txBox="1"/>
          <p:nvPr/>
        </p:nvSpPr>
        <p:spPr>
          <a:xfrm>
            <a:off x="1689731" y="2064124"/>
            <a:ext cx="5542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latin typeface="Chalkboard SE" panose="03050602040202020205" pitchFamily="66" charset="77"/>
              </a:rPr>
              <a:t>Quali canzoni scegliere? </a:t>
            </a:r>
          </a:p>
          <a:p>
            <a:pPr algn="ctr"/>
            <a:r>
              <a:rPr lang="it-IT" sz="2400" b="1" dirty="0">
                <a:latin typeface="Chalkboard SE" panose="03050602040202020205" pitchFamily="66" charset="77"/>
              </a:rPr>
              <a:t>Consigli? </a:t>
            </a:r>
          </a:p>
        </p:txBody>
      </p:sp>
    </p:spTree>
    <p:extLst>
      <p:ext uri="{BB962C8B-B14F-4D97-AF65-F5344CB8AC3E}">
        <p14:creationId xmlns:p14="http://schemas.microsoft.com/office/powerpoint/2010/main" val="38294393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84F228CF-72D4-1B45-A649-00AC3A64EAED}"/>
              </a:ext>
            </a:extLst>
          </p:cNvPr>
          <p:cNvSpPr/>
          <p:nvPr/>
        </p:nvSpPr>
        <p:spPr>
          <a:xfrm>
            <a:off x="0" y="5423647"/>
            <a:ext cx="9206753" cy="291353"/>
          </a:xfrm>
          <a:prstGeom prst="rect">
            <a:avLst/>
          </a:prstGeom>
          <a:solidFill>
            <a:srgbClr val="003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4BCC7A75-B2C3-4D48-96E0-8EE27A5A0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4617" y="4683258"/>
            <a:ext cx="1005588" cy="720000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1F90789-EADF-E446-A0D4-8906BEA0F899}"/>
              </a:ext>
            </a:extLst>
          </p:cNvPr>
          <p:cNvSpPr txBox="1"/>
          <p:nvPr/>
        </p:nvSpPr>
        <p:spPr>
          <a:xfrm>
            <a:off x="397299" y="5452998"/>
            <a:ext cx="3530009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TITOLO PRESENTAZIONE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872C2723-6DB2-4944-8C30-4B5421E103CF}"/>
              </a:ext>
            </a:extLst>
          </p:cNvPr>
          <p:cNvSpPr txBox="1"/>
          <p:nvPr/>
        </p:nvSpPr>
        <p:spPr>
          <a:xfrm>
            <a:off x="7854616" y="5442365"/>
            <a:ext cx="1242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data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76ABD75-4689-5D42-BBA5-A26018B72C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067" y="4746013"/>
            <a:ext cx="2844000" cy="674437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B42F4E3F-07C1-8622-7100-634862558AA1}"/>
              </a:ext>
            </a:extLst>
          </p:cNvPr>
          <p:cNvSpPr txBox="1"/>
          <p:nvPr/>
        </p:nvSpPr>
        <p:spPr>
          <a:xfrm>
            <a:off x="517574" y="423412"/>
            <a:ext cx="8108851" cy="74328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sz="2400" b="1" dirty="0">
              <a:solidFill>
                <a:schemeClr val="accent1"/>
              </a:solidFill>
              <a:latin typeface="Chalkboard SE" panose="03050602040202020205" pitchFamily="66" charset="77"/>
            </a:endParaRPr>
          </a:p>
          <a:p>
            <a:pPr algn="ctr"/>
            <a:r>
              <a:rPr lang="it-IT" sz="2800" b="1" dirty="0">
                <a:solidFill>
                  <a:schemeClr val="accent1"/>
                </a:solidFill>
                <a:latin typeface="Chalkboard SE" panose="03050602040202020205" pitchFamily="66" charset="77"/>
              </a:rPr>
              <a:t>Da dove partire…</a:t>
            </a:r>
          </a:p>
          <a:p>
            <a:pPr algn="ctr"/>
            <a:endParaRPr lang="it-IT" sz="1600" i="1" dirty="0">
              <a:latin typeface="Chalkboard SE" panose="03050602040202020205" pitchFamily="66" charset="77"/>
            </a:endParaRPr>
          </a:p>
          <a:p>
            <a:pPr algn="ctr"/>
            <a:r>
              <a:rPr lang="it-IT" sz="1400" i="1" dirty="0">
                <a:latin typeface="Chalkboard SE" panose="03050602040202020205" pitchFamily="66" charset="77"/>
              </a:rPr>
              <a:t>Ma cosa la faccio a fare sta canzone? </a:t>
            </a:r>
          </a:p>
          <a:p>
            <a:pPr algn="ctr"/>
            <a:r>
              <a:rPr lang="it-IT" sz="1400" i="1" dirty="0">
                <a:latin typeface="Chalkboard SE" panose="03050602040202020205" pitchFamily="66" charset="77"/>
              </a:rPr>
              <a:t>Sto perdendo tempo?</a:t>
            </a:r>
          </a:p>
          <a:p>
            <a:pPr algn="ctr"/>
            <a:r>
              <a:rPr lang="it-IT" sz="1400" i="1" dirty="0">
                <a:latin typeface="Chalkboard SE" panose="03050602040202020205" pitchFamily="66" charset="77"/>
              </a:rPr>
              <a:t>Piacerà?</a:t>
            </a: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pPr algn="ctr"/>
            <a:r>
              <a:rPr lang="it-IT" sz="1800" b="1" dirty="0">
                <a:latin typeface="Chalkboard SE" panose="03050602040202020205" pitchFamily="66" charset="77"/>
              </a:rPr>
              <a:t>Scegliere</a:t>
            </a:r>
            <a:r>
              <a:rPr lang="it-IT" sz="1800" dirty="0">
                <a:latin typeface="Chalkboard SE" panose="03050602040202020205" pitchFamily="66" charset="77"/>
              </a:rPr>
              <a:t> una </a:t>
            </a:r>
            <a:r>
              <a:rPr lang="it-IT" sz="1800" b="1" dirty="0">
                <a:latin typeface="Chalkboard SE" panose="03050602040202020205" pitchFamily="66" charset="77"/>
              </a:rPr>
              <a:t>canzone</a:t>
            </a:r>
            <a:r>
              <a:rPr lang="it-IT" sz="1800" dirty="0">
                <a:latin typeface="Chalkboard SE" panose="03050602040202020205" pitchFamily="66" charset="77"/>
              </a:rPr>
              <a:t> e </a:t>
            </a:r>
            <a:r>
              <a:rPr lang="it-IT" sz="1800" b="1" dirty="0">
                <a:latin typeface="Chalkboard SE" panose="03050602040202020205" pitchFamily="66" charset="77"/>
              </a:rPr>
              <a:t>mettere in relazione</a:t>
            </a:r>
            <a:r>
              <a:rPr lang="it-IT" sz="1600" dirty="0">
                <a:latin typeface="Chalkboard SE" panose="03050602040202020205" pitchFamily="66" charset="77"/>
              </a:rPr>
              <a:t>:</a:t>
            </a:r>
          </a:p>
          <a:p>
            <a:endParaRPr lang="it-IT" sz="1600" dirty="0">
              <a:latin typeface="Chalkboard SE" panose="03050602040202020205" pitchFamily="66" charset="77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400" b="1" dirty="0">
                <a:latin typeface="Chalkboard SE" panose="03050602040202020205" pitchFamily="66" charset="77"/>
              </a:rPr>
              <a:t>obiettivi </a:t>
            </a:r>
            <a:r>
              <a:rPr lang="it-IT" sz="1400" dirty="0">
                <a:latin typeface="Chalkboard SE" panose="03050602040202020205" pitchFamily="66" charset="77"/>
              </a:rPr>
              <a:t>didattici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400" dirty="0">
                <a:latin typeface="Chalkboard SE" panose="03050602040202020205" pitchFamily="66" charset="77"/>
              </a:rPr>
              <a:t>tipi di </a:t>
            </a:r>
            <a:r>
              <a:rPr lang="it-IT" sz="1400" b="1" dirty="0">
                <a:latin typeface="Chalkboard SE" panose="03050602040202020205" pitchFamily="66" charset="77"/>
              </a:rPr>
              <a:t>attività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400" dirty="0">
                <a:latin typeface="Chalkboard SE" panose="03050602040202020205" pitchFamily="66" charset="77"/>
              </a:rPr>
              <a:t>livello di </a:t>
            </a:r>
            <a:r>
              <a:rPr lang="it-IT" sz="1400" b="1" dirty="0">
                <a:latin typeface="Chalkboard SE" panose="03050602040202020205" pitchFamily="66" charset="77"/>
              </a:rPr>
              <a:t>competenza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400" b="1" dirty="0">
                <a:latin typeface="Chalkboard SE" panose="03050602040202020205" pitchFamily="66" charset="77"/>
              </a:rPr>
              <a:t>background </a:t>
            </a:r>
            <a:r>
              <a:rPr lang="it-IT" sz="1400" dirty="0">
                <a:latin typeface="Chalkboard SE" panose="03050602040202020205" pitchFamily="66" charset="77"/>
              </a:rPr>
              <a:t>culturale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400" b="1" dirty="0">
                <a:latin typeface="Chalkboard SE" panose="03050602040202020205" pitchFamily="66" charset="77"/>
              </a:rPr>
              <a:t>interessi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400" b="1" dirty="0">
                <a:latin typeface="Chalkboard SE" panose="03050602040202020205" pitchFamily="66" charset="77"/>
              </a:rPr>
              <a:t>gusti musicali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400" b="1">
                <a:latin typeface="Chalkboard SE" panose="03050602040202020205" pitchFamily="66" charset="77"/>
              </a:rPr>
              <a:t>età </a:t>
            </a:r>
            <a:endParaRPr lang="it-IT" sz="1600" dirty="0">
              <a:latin typeface="Chalkboard SE" panose="03050602040202020205" pitchFamily="66" charset="77"/>
            </a:endParaRP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pPr algn="ctr"/>
            <a:endParaRPr lang="it-IT" sz="1800" dirty="0">
              <a:latin typeface="Chalkboard SE" panose="03050602040202020205" pitchFamily="66" charset="77"/>
            </a:endParaRPr>
          </a:p>
          <a:p>
            <a:pPr algn="ctr"/>
            <a:endParaRPr lang="it-IT" sz="1800" dirty="0">
              <a:latin typeface="Chalkboard SE" panose="03050602040202020205" pitchFamily="66" charset="77"/>
            </a:endParaRPr>
          </a:p>
          <a:p>
            <a:pPr algn="ctr"/>
            <a:endParaRPr lang="it-IT" sz="1800" dirty="0">
              <a:latin typeface="Chalkboard SE" panose="03050602040202020205" pitchFamily="66" charset="77"/>
            </a:endParaRPr>
          </a:p>
          <a:p>
            <a:pPr algn="ctr"/>
            <a:endParaRPr lang="it-IT" sz="1800" dirty="0">
              <a:latin typeface="Chalkboard SE" panose="03050602040202020205" pitchFamily="66" charset="77"/>
            </a:endParaRPr>
          </a:p>
          <a:p>
            <a:pPr algn="ctr"/>
            <a:endParaRPr lang="it-IT" sz="1800" dirty="0">
              <a:latin typeface="Chalkboard SE" panose="03050602040202020205" pitchFamily="66" charset="77"/>
            </a:endParaRPr>
          </a:p>
          <a:p>
            <a:r>
              <a:rPr lang="it-IT" sz="1800" dirty="0">
                <a:latin typeface="Chalkboard SE" panose="03050602040202020205" pitchFamily="66" charset="77"/>
              </a:rPr>
              <a:t> </a:t>
            </a:r>
          </a:p>
          <a:p>
            <a:r>
              <a:rPr lang="it-IT" sz="1800" dirty="0">
                <a:effectLst/>
                <a:latin typeface="Chalkboard SE" panose="03050602040202020205" pitchFamily="66" charset="77"/>
                <a:ea typeface="Times New Roman" panose="02020603050405020304" pitchFamily="18" charset="0"/>
              </a:rPr>
              <a:t> 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it-IT" dirty="0"/>
              <a:t> </a:t>
            </a: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endParaRPr lang="it-IT" dirty="0"/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8805C811-7FFA-4723-1081-78D5CABBE5C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607325" y="3386010"/>
            <a:ext cx="1044067" cy="972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7574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84F228CF-72D4-1B45-A649-00AC3A64EAED}"/>
              </a:ext>
            </a:extLst>
          </p:cNvPr>
          <p:cNvSpPr/>
          <p:nvPr/>
        </p:nvSpPr>
        <p:spPr>
          <a:xfrm>
            <a:off x="0" y="5423647"/>
            <a:ext cx="9206753" cy="291353"/>
          </a:xfrm>
          <a:prstGeom prst="rect">
            <a:avLst/>
          </a:prstGeom>
          <a:solidFill>
            <a:srgbClr val="003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4BCC7A75-B2C3-4D48-96E0-8EE27A5A0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4617" y="4683258"/>
            <a:ext cx="1005588" cy="720000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1F90789-EADF-E446-A0D4-8906BEA0F899}"/>
              </a:ext>
            </a:extLst>
          </p:cNvPr>
          <p:cNvSpPr txBox="1"/>
          <p:nvPr/>
        </p:nvSpPr>
        <p:spPr>
          <a:xfrm>
            <a:off x="397299" y="5452998"/>
            <a:ext cx="3530009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TITOLO PRESENTAZIONE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872C2723-6DB2-4944-8C30-4B5421E103CF}"/>
              </a:ext>
            </a:extLst>
          </p:cNvPr>
          <p:cNvSpPr txBox="1"/>
          <p:nvPr/>
        </p:nvSpPr>
        <p:spPr>
          <a:xfrm>
            <a:off x="7854616" y="5442365"/>
            <a:ext cx="1242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data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76ABD75-4689-5D42-BBA5-A26018B72C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067" y="4746013"/>
            <a:ext cx="2844000" cy="674437"/>
          </a:xfrm>
          <a:prstGeom prst="rect">
            <a:avLst/>
          </a:prstGeom>
        </p:spPr>
      </p:pic>
      <p:sp>
        <p:nvSpPr>
          <p:cNvPr id="3" name="CasellaDiTesto 2">
            <a:extLst>
              <a:ext uri="{FF2B5EF4-FFF2-40B4-BE49-F238E27FC236}">
                <a16:creationId xmlns:a16="http://schemas.microsoft.com/office/drawing/2014/main" id="{1F7FE64A-A6B4-FA74-6BDF-334F1386085C}"/>
              </a:ext>
            </a:extLst>
          </p:cNvPr>
          <p:cNvSpPr txBox="1"/>
          <p:nvPr/>
        </p:nvSpPr>
        <p:spPr>
          <a:xfrm>
            <a:off x="517574" y="1753351"/>
            <a:ext cx="8108851" cy="2208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b="1" dirty="0">
                <a:latin typeface="Chalkboard SE" panose="03050602040202020205" pitchFamily="66" charset="77"/>
              </a:rPr>
              <a:t>Sentirsi a proprio agio </a:t>
            </a:r>
            <a:r>
              <a:rPr lang="it-IT" sz="1600" dirty="0">
                <a:latin typeface="Chalkboard SE" panose="03050602040202020205" pitchFamily="66" charset="77"/>
              </a:rPr>
              <a:t>con la canzone scelta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b="1" dirty="0">
                <a:latin typeface="Chalkboard SE" panose="03050602040202020205" pitchFamily="66" charset="77"/>
              </a:rPr>
              <a:t>Mettersi in gioco</a:t>
            </a:r>
            <a:endParaRPr lang="it-IT" sz="1600" dirty="0">
              <a:latin typeface="Chalkboard SE" panose="03050602040202020205" pitchFamily="66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b="1" dirty="0">
                <a:latin typeface="Chalkboard SE" panose="03050602040202020205" pitchFamily="66" charset="77"/>
              </a:rPr>
              <a:t>Accettare</a:t>
            </a:r>
            <a:r>
              <a:rPr lang="it-IT" sz="1600" dirty="0">
                <a:latin typeface="Chalkboard SE" panose="03050602040202020205" pitchFamily="66" charset="77"/>
              </a:rPr>
              <a:t> il fatto che la canzone potrebbe </a:t>
            </a:r>
            <a:r>
              <a:rPr lang="it-IT" sz="1600" b="1" dirty="0">
                <a:latin typeface="Chalkboard SE" panose="03050602040202020205" pitchFamily="66" charset="77"/>
              </a:rPr>
              <a:t>non piacere</a:t>
            </a:r>
            <a:endParaRPr lang="it-IT" sz="1600" dirty="0">
              <a:latin typeface="Chalkboard SE" panose="03050602040202020205" pitchFamily="66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b="1" dirty="0">
                <a:latin typeface="Chalkboard SE" panose="03050602040202020205" pitchFamily="66" charset="77"/>
              </a:rPr>
              <a:t>Osservare</a:t>
            </a:r>
            <a:r>
              <a:rPr lang="it-IT" sz="1600" dirty="0">
                <a:latin typeface="Chalkboard SE" panose="03050602040202020205" pitchFamily="66" charset="77"/>
              </a:rPr>
              <a:t>, se possibile, gli studenti durante l’attività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b="1" dirty="0">
                <a:latin typeface="Chalkboard SE" panose="03050602040202020205" pitchFamily="66" charset="77"/>
              </a:rPr>
              <a:t>Chiedere</a:t>
            </a:r>
            <a:r>
              <a:rPr lang="it-IT" sz="1600" dirty="0">
                <a:latin typeface="Chalkboard SE" panose="03050602040202020205" pitchFamily="66" charset="77"/>
              </a:rPr>
              <a:t> alla fine se la canzone è piaciuta e </a:t>
            </a:r>
            <a:r>
              <a:rPr lang="it-IT" sz="1600" b="1" dirty="0">
                <a:latin typeface="Chalkboard SE" panose="03050602040202020205" pitchFamily="66" charset="77"/>
              </a:rPr>
              <a:t>raccogliere considerazioni </a:t>
            </a:r>
            <a:r>
              <a:rPr lang="it-IT" sz="1600" dirty="0">
                <a:latin typeface="Chalkboard SE" panose="03050602040202020205" pitchFamily="66" charset="77"/>
              </a:rPr>
              <a:t>sulle attività proposte</a:t>
            </a:r>
          </a:p>
          <a:p>
            <a:pPr algn="ctr"/>
            <a:endParaRPr lang="it-IT" sz="1400" dirty="0">
              <a:latin typeface="Chalkboard SE" panose="03050602040202020205" pitchFamily="66" charset="77"/>
            </a:endParaRPr>
          </a:p>
          <a:p>
            <a:endParaRPr lang="it-IT" sz="1400" dirty="0">
              <a:latin typeface="Chalkboard SE" panose="03050602040202020205" pitchFamily="66" charset="77"/>
            </a:endParaRPr>
          </a:p>
          <a:p>
            <a:endParaRPr lang="it-IT" dirty="0">
              <a:latin typeface="Chalkboard SE" panose="03050602040202020205" pitchFamily="66" charset="77"/>
            </a:endParaRPr>
          </a:p>
        </p:txBody>
      </p:sp>
      <p:sp>
        <p:nvSpPr>
          <p:cNvPr id="6" name="Titolo 5">
            <a:extLst>
              <a:ext uri="{FF2B5EF4-FFF2-40B4-BE49-F238E27FC236}">
                <a16:creationId xmlns:a16="http://schemas.microsoft.com/office/drawing/2014/main" id="{AF35D81C-4781-CEE0-7A50-738A6005A6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it-IT" sz="2800" b="1" dirty="0">
                <a:solidFill>
                  <a:schemeClr val="accent1"/>
                </a:solidFill>
                <a:latin typeface="Chalkboard SE" panose="03050602040202020205" pitchFamily="66" charset="77"/>
              </a:rPr>
              <a:t>Consigli personali </a:t>
            </a:r>
            <a:r>
              <a:rPr lang="it-IT" sz="2800" b="1" dirty="0">
                <a:solidFill>
                  <a:schemeClr val="accent1"/>
                </a:solidFill>
                <a:latin typeface="Chalkboard SE" panose="03050602040202020205" pitchFamily="66" charset="77"/>
                <a:sym typeface="Wingdings" pitchFamily="2" charset="2"/>
              </a:rPr>
              <a:t></a:t>
            </a: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9499886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84F228CF-72D4-1B45-A649-00AC3A64EAED}"/>
              </a:ext>
            </a:extLst>
          </p:cNvPr>
          <p:cNvSpPr/>
          <p:nvPr/>
        </p:nvSpPr>
        <p:spPr>
          <a:xfrm>
            <a:off x="0" y="5423647"/>
            <a:ext cx="9206753" cy="291353"/>
          </a:xfrm>
          <a:prstGeom prst="rect">
            <a:avLst/>
          </a:prstGeom>
          <a:solidFill>
            <a:srgbClr val="003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4BCC7A75-B2C3-4D48-96E0-8EE27A5A0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4617" y="4683258"/>
            <a:ext cx="1005588" cy="720000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1F90789-EADF-E446-A0D4-8906BEA0F899}"/>
              </a:ext>
            </a:extLst>
          </p:cNvPr>
          <p:cNvSpPr txBox="1"/>
          <p:nvPr/>
        </p:nvSpPr>
        <p:spPr>
          <a:xfrm>
            <a:off x="397299" y="5452998"/>
            <a:ext cx="3530009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TITOLO PRESENTAZIONE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872C2723-6DB2-4944-8C30-4B5421E103CF}"/>
              </a:ext>
            </a:extLst>
          </p:cNvPr>
          <p:cNvSpPr txBox="1"/>
          <p:nvPr/>
        </p:nvSpPr>
        <p:spPr>
          <a:xfrm>
            <a:off x="7854616" y="5442365"/>
            <a:ext cx="1242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data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76ABD75-4689-5D42-BBA5-A26018B72C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067" y="4746013"/>
            <a:ext cx="2844000" cy="674437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B42F4E3F-07C1-8622-7100-634862558AA1}"/>
              </a:ext>
            </a:extLst>
          </p:cNvPr>
          <p:cNvSpPr txBox="1"/>
          <p:nvPr/>
        </p:nvSpPr>
        <p:spPr>
          <a:xfrm>
            <a:off x="1403500" y="933928"/>
            <a:ext cx="8108851" cy="7309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2800" b="1" dirty="0">
                <a:solidFill>
                  <a:schemeClr val="accent1"/>
                </a:solidFill>
                <a:latin typeface="Chalkboard SE" panose="03050602040202020205" pitchFamily="66" charset="77"/>
              </a:rPr>
              <a:t>Ancora consigli e poi la smetto </a:t>
            </a:r>
            <a:r>
              <a:rPr lang="it-IT" sz="2800" b="1" dirty="0">
                <a:solidFill>
                  <a:schemeClr val="accent1"/>
                </a:solidFill>
                <a:latin typeface="Chalkboard SE" panose="03050602040202020205" pitchFamily="66" charset="77"/>
                <a:sym typeface="Wingdings" pitchFamily="2" charset="2"/>
              </a:rPr>
              <a:t></a:t>
            </a:r>
            <a:r>
              <a:rPr lang="it-IT" sz="2800" dirty="0"/>
              <a:t> </a:t>
            </a:r>
          </a:p>
          <a:p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080D3A1-3357-A98B-C032-3DD4BC772BB6}"/>
              </a:ext>
            </a:extLst>
          </p:cNvPr>
          <p:cNvSpPr txBox="1"/>
          <p:nvPr/>
        </p:nvSpPr>
        <p:spPr>
          <a:xfrm>
            <a:off x="845435" y="1664897"/>
            <a:ext cx="5542384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it-IT" sz="1600" dirty="0">
              <a:latin typeface="Chalkboard SE" panose="03050602040202020205" pitchFamily="66" charset="77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b="1" dirty="0">
                <a:latin typeface="Chalkboard SE" panose="03050602040202020205" pitchFamily="66" charset="77"/>
              </a:rPr>
              <a:t>motivare</a:t>
            </a:r>
            <a:r>
              <a:rPr lang="it-IT" sz="1600" dirty="0">
                <a:latin typeface="Chalkboard SE" panose="03050602040202020205" pitchFamily="66" charset="77"/>
              </a:rPr>
              <a:t> gli studenti prima, durante e dopo l’ascolto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b="1" dirty="0">
                <a:latin typeface="Chalkboard SE" panose="03050602040202020205" pitchFamily="66" charset="77"/>
              </a:rPr>
              <a:t>aiutare</a:t>
            </a:r>
            <a:r>
              <a:rPr lang="it-IT" sz="1600" dirty="0">
                <a:latin typeface="Chalkboard SE" panose="03050602040202020205" pitchFamily="66" charset="77"/>
              </a:rPr>
              <a:t> gli studenti ad </a:t>
            </a:r>
            <a:r>
              <a:rPr lang="it-IT" sz="1600" b="1" dirty="0">
                <a:latin typeface="Chalkboard SE" panose="03050602040202020205" pitchFamily="66" charset="77"/>
              </a:rPr>
              <a:t>esprimere idee</a:t>
            </a:r>
            <a:r>
              <a:rPr lang="it-IT" sz="1600" dirty="0">
                <a:latin typeface="Chalkboard SE" panose="03050602040202020205" pitchFamily="66" charset="77"/>
              </a:rPr>
              <a:t> ed </a:t>
            </a:r>
            <a:r>
              <a:rPr lang="it-IT" sz="1600" b="1" dirty="0">
                <a:latin typeface="Chalkboard SE" panose="03050602040202020205" pitchFamily="66" charset="77"/>
              </a:rPr>
              <a:t>emozioni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b="1" dirty="0">
                <a:latin typeface="Chalkboard SE" panose="03050602040202020205" pitchFamily="66" charset="77"/>
              </a:rPr>
              <a:t>dosare</a:t>
            </a:r>
            <a:r>
              <a:rPr lang="it-IT" sz="1600" dirty="0">
                <a:latin typeface="Chalkboard SE" panose="03050602040202020205" pitchFamily="66" charset="77"/>
              </a:rPr>
              <a:t> la musica </a:t>
            </a:r>
            <a:r>
              <a:rPr lang="it-IT" sz="1600" b="1" dirty="0">
                <a:latin typeface="Chalkboard SE" panose="03050602040202020205" pitchFamily="66" charset="77"/>
              </a:rPr>
              <a:t>senza esagerare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t-IT" sz="1600" dirty="0">
                <a:latin typeface="Chalkboard SE" panose="03050602040202020205" pitchFamily="66" charset="77"/>
              </a:rPr>
              <a:t>saper </a:t>
            </a:r>
            <a:r>
              <a:rPr lang="it-IT" sz="1600" b="1" dirty="0">
                <a:latin typeface="Chalkboard SE" panose="03050602040202020205" pitchFamily="66" charset="77"/>
              </a:rPr>
              <a:t>empatizzare</a:t>
            </a: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pPr algn="ctr"/>
            <a:endParaRPr lang="it-IT" sz="2400" b="1" dirty="0">
              <a:latin typeface="Chalkboard SE" panose="03050602040202020205" pitchFamily="66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1113833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84F228CF-72D4-1B45-A649-00AC3A64EAED}"/>
              </a:ext>
            </a:extLst>
          </p:cNvPr>
          <p:cNvSpPr/>
          <p:nvPr/>
        </p:nvSpPr>
        <p:spPr>
          <a:xfrm>
            <a:off x="0" y="5423647"/>
            <a:ext cx="9206753" cy="291353"/>
          </a:xfrm>
          <a:prstGeom prst="rect">
            <a:avLst/>
          </a:prstGeom>
          <a:solidFill>
            <a:srgbClr val="003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4BCC7A75-B2C3-4D48-96E0-8EE27A5A0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4617" y="4683258"/>
            <a:ext cx="1005588" cy="720000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1F90789-EADF-E446-A0D4-8906BEA0F899}"/>
              </a:ext>
            </a:extLst>
          </p:cNvPr>
          <p:cNvSpPr txBox="1"/>
          <p:nvPr/>
        </p:nvSpPr>
        <p:spPr>
          <a:xfrm>
            <a:off x="397299" y="5452998"/>
            <a:ext cx="3530009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TITOLO PRESENTAZIONE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872C2723-6DB2-4944-8C30-4B5421E103CF}"/>
              </a:ext>
            </a:extLst>
          </p:cNvPr>
          <p:cNvSpPr txBox="1"/>
          <p:nvPr/>
        </p:nvSpPr>
        <p:spPr>
          <a:xfrm>
            <a:off x="7854616" y="5442365"/>
            <a:ext cx="1242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data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76ABD75-4689-5D42-BBA5-A26018B72C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067" y="4746013"/>
            <a:ext cx="2844000" cy="674437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B42F4E3F-07C1-8622-7100-634862558AA1}"/>
              </a:ext>
            </a:extLst>
          </p:cNvPr>
          <p:cNvSpPr txBox="1"/>
          <p:nvPr/>
        </p:nvSpPr>
        <p:spPr>
          <a:xfrm>
            <a:off x="189714" y="782210"/>
            <a:ext cx="8108851" cy="11618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accent1"/>
                </a:solidFill>
                <a:latin typeface="Chalkboard SE" panose="03050602040202020205" pitchFamily="66" charset="77"/>
                <a:sym typeface="Wingdings" pitchFamily="2" charset="2"/>
              </a:rPr>
              <a:t>«Da un grande potere derivano </a:t>
            </a:r>
          </a:p>
          <a:p>
            <a:pPr algn="ctr"/>
            <a:r>
              <a:rPr lang="it-IT" sz="2800" b="1" dirty="0">
                <a:solidFill>
                  <a:schemeClr val="accent1"/>
                </a:solidFill>
                <a:latin typeface="Chalkboard SE" panose="03050602040202020205" pitchFamily="66" charset="77"/>
                <a:sym typeface="Wingdings" pitchFamily="2" charset="2"/>
              </a:rPr>
              <a:t>grandi responsabilità» </a:t>
            </a:r>
            <a:r>
              <a:rPr lang="it-IT" sz="2800" dirty="0"/>
              <a:t> </a:t>
            </a:r>
          </a:p>
          <a:p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080D3A1-3357-A98B-C032-3DD4BC772BB6}"/>
              </a:ext>
            </a:extLst>
          </p:cNvPr>
          <p:cNvSpPr txBox="1"/>
          <p:nvPr/>
        </p:nvSpPr>
        <p:spPr>
          <a:xfrm>
            <a:off x="1472947" y="1764893"/>
            <a:ext cx="554238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it-IT" sz="1600" dirty="0">
              <a:latin typeface="Chalkboard SE" panose="03050602040202020205" pitchFamily="66" charset="77"/>
            </a:endParaRPr>
          </a:p>
          <a:p>
            <a:pPr algn="ctr"/>
            <a:r>
              <a:rPr lang="it-IT" sz="1600" dirty="0">
                <a:latin typeface="Chalkboard SE" panose="03050602040202020205" pitchFamily="66" charset="77"/>
              </a:rPr>
              <a:t>La musica è uno strumento con un potere grandissimo. </a:t>
            </a:r>
          </a:p>
          <a:p>
            <a:pPr algn="ctr"/>
            <a:r>
              <a:rPr lang="it-IT" sz="1600" dirty="0">
                <a:latin typeface="Chalkboard SE" panose="03050602040202020205" pitchFamily="66" charset="77"/>
              </a:rPr>
              <a:t>Cerchiamo di farne buon uso! </a:t>
            </a: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pPr algn="ctr"/>
            <a:endParaRPr lang="it-IT" sz="2400" b="1" dirty="0">
              <a:latin typeface="Chalkboard SE" panose="03050602040202020205" pitchFamily="66" charset="77"/>
            </a:endParaRPr>
          </a:p>
        </p:txBody>
      </p:sp>
      <p:pic>
        <p:nvPicPr>
          <p:cNvPr id="10" name="Immagine 9">
            <a:extLst>
              <a:ext uri="{FF2B5EF4-FFF2-40B4-BE49-F238E27FC236}">
                <a16:creationId xmlns:a16="http://schemas.microsoft.com/office/drawing/2014/main" id="{3013DB94-3F67-CC73-9758-E8C619AC139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2048" y="3248081"/>
            <a:ext cx="1511300" cy="1346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35114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84F228CF-72D4-1B45-A649-00AC3A64EAED}"/>
              </a:ext>
            </a:extLst>
          </p:cNvPr>
          <p:cNvSpPr/>
          <p:nvPr/>
        </p:nvSpPr>
        <p:spPr>
          <a:xfrm>
            <a:off x="0" y="5423647"/>
            <a:ext cx="9206753" cy="291353"/>
          </a:xfrm>
          <a:prstGeom prst="rect">
            <a:avLst/>
          </a:prstGeom>
          <a:solidFill>
            <a:srgbClr val="003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4BCC7A75-B2C3-4D48-96E0-8EE27A5A0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4617" y="4683258"/>
            <a:ext cx="1005588" cy="720000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1F90789-EADF-E446-A0D4-8906BEA0F899}"/>
              </a:ext>
            </a:extLst>
          </p:cNvPr>
          <p:cNvSpPr txBox="1"/>
          <p:nvPr/>
        </p:nvSpPr>
        <p:spPr>
          <a:xfrm>
            <a:off x="397299" y="5452998"/>
            <a:ext cx="3530009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TITOLO PRESENTAZIONE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872C2723-6DB2-4944-8C30-4B5421E103CF}"/>
              </a:ext>
            </a:extLst>
          </p:cNvPr>
          <p:cNvSpPr txBox="1"/>
          <p:nvPr/>
        </p:nvSpPr>
        <p:spPr>
          <a:xfrm>
            <a:off x="7854616" y="5442365"/>
            <a:ext cx="1242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data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76ABD75-4689-5D42-BBA5-A26018B72C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067" y="4746013"/>
            <a:ext cx="2844000" cy="674437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B42F4E3F-07C1-8622-7100-634862558AA1}"/>
              </a:ext>
            </a:extLst>
          </p:cNvPr>
          <p:cNvSpPr txBox="1"/>
          <p:nvPr/>
        </p:nvSpPr>
        <p:spPr>
          <a:xfrm>
            <a:off x="517573" y="757463"/>
            <a:ext cx="8108851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 </a:t>
            </a: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endParaRPr lang="it-IT" dirty="0"/>
          </a:p>
        </p:txBody>
      </p:sp>
      <p:sp>
        <p:nvSpPr>
          <p:cNvPr id="10" name="Titolo 9">
            <a:extLst>
              <a:ext uri="{FF2B5EF4-FFF2-40B4-BE49-F238E27FC236}">
                <a16:creationId xmlns:a16="http://schemas.microsoft.com/office/drawing/2014/main" id="{785EE751-0CCF-2D39-12A3-AC189ABBD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26" y="1810627"/>
            <a:ext cx="7886700" cy="1104636"/>
          </a:xfrm>
        </p:spPr>
        <p:txBody>
          <a:bodyPr>
            <a:normAutofit fontScale="90000"/>
          </a:bodyPr>
          <a:lstStyle/>
          <a:p>
            <a:pPr algn="ctr"/>
            <a:r>
              <a:rPr lang="it-IT" sz="4000" b="1" dirty="0">
                <a:solidFill>
                  <a:schemeClr val="accent1"/>
                </a:solidFill>
                <a:latin typeface="Chalkboard SE" panose="03050602040202020205" pitchFamily="66" charset="77"/>
              </a:rPr>
              <a:t>Altre domande?</a:t>
            </a:r>
            <a:br>
              <a:rPr lang="it-IT" sz="3600" b="1" dirty="0">
                <a:solidFill>
                  <a:schemeClr val="accent1"/>
                </a:solidFill>
                <a:latin typeface="Chalkboard SE" panose="03050602040202020205" pitchFamily="66" charset="77"/>
              </a:rPr>
            </a:br>
            <a:br>
              <a:rPr lang="it-IT" sz="3600" b="1" dirty="0">
                <a:solidFill>
                  <a:schemeClr val="accent1"/>
                </a:solidFill>
                <a:latin typeface="Chalkboard SE" panose="03050602040202020205" pitchFamily="66" charset="77"/>
              </a:rPr>
            </a:b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734361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84F228CF-72D4-1B45-A649-00AC3A64EAED}"/>
              </a:ext>
            </a:extLst>
          </p:cNvPr>
          <p:cNvSpPr/>
          <p:nvPr/>
        </p:nvSpPr>
        <p:spPr>
          <a:xfrm>
            <a:off x="0" y="5423647"/>
            <a:ext cx="9206753" cy="291353"/>
          </a:xfrm>
          <a:prstGeom prst="rect">
            <a:avLst/>
          </a:prstGeom>
          <a:solidFill>
            <a:srgbClr val="003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4BCC7A75-B2C3-4D48-96E0-8EE27A5A0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4617" y="4683258"/>
            <a:ext cx="1005588" cy="720000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1F90789-EADF-E446-A0D4-8906BEA0F899}"/>
              </a:ext>
            </a:extLst>
          </p:cNvPr>
          <p:cNvSpPr txBox="1"/>
          <p:nvPr/>
        </p:nvSpPr>
        <p:spPr>
          <a:xfrm>
            <a:off x="397299" y="5452998"/>
            <a:ext cx="3530009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TITOLO PRESENTAZIONE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872C2723-6DB2-4944-8C30-4B5421E103CF}"/>
              </a:ext>
            </a:extLst>
          </p:cNvPr>
          <p:cNvSpPr txBox="1"/>
          <p:nvPr/>
        </p:nvSpPr>
        <p:spPr>
          <a:xfrm>
            <a:off x="7854616" y="5442365"/>
            <a:ext cx="1242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data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76ABD75-4689-5D42-BBA5-A26018B72C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067" y="4746013"/>
            <a:ext cx="2844000" cy="674437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B42F4E3F-07C1-8622-7100-634862558AA1}"/>
              </a:ext>
            </a:extLst>
          </p:cNvPr>
          <p:cNvSpPr txBox="1"/>
          <p:nvPr/>
        </p:nvSpPr>
        <p:spPr>
          <a:xfrm>
            <a:off x="517573" y="757463"/>
            <a:ext cx="8108851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 </a:t>
            </a: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endParaRPr lang="it-IT" dirty="0"/>
          </a:p>
        </p:txBody>
      </p:sp>
      <p:sp>
        <p:nvSpPr>
          <p:cNvPr id="10" name="Titolo 9">
            <a:extLst>
              <a:ext uri="{FF2B5EF4-FFF2-40B4-BE49-F238E27FC236}">
                <a16:creationId xmlns:a16="http://schemas.microsoft.com/office/drawing/2014/main" id="{785EE751-0CCF-2D39-12A3-AC189ABBD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8" y="813828"/>
            <a:ext cx="7886700" cy="2349079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600" b="1" dirty="0">
                <a:solidFill>
                  <a:schemeClr val="accent1"/>
                </a:solidFill>
                <a:latin typeface="Chalkboard SE" panose="03050602040202020205" pitchFamily="66" charset="77"/>
              </a:rPr>
              <a:t>Grazie per la partecipazione!</a:t>
            </a:r>
            <a:br>
              <a:rPr lang="it-IT" sz="3600" b="1" dirty="0">
                <a:solidFill>
                  <a:schemeClr val="accent1"/>
                </a:solidFill>
                <a:latin typeface="Chalkboard SE" panose="03050602040202020205" pitchFamily="66" charset="77"/>
              </a:rPr>
            </a:br>
            <a:br>
              <a:rPr lang="it-IT" sz="3600" b="1" dirty="0">
                <a:solidFill>
                  <a:schemeClr val="accent1"/>
                </a:solidFill>
                <a:latin typeface="Chalkboard SE" panose="03050602040202020205" pitchFamily="66" charset="77"/>
              </a:rPr>
            </a:br>
            <a:r>
              <a:rPr lang="it-IT" sz="3600" b="1" dirty="0">
                <a:solidFill>
                  <a:schemeClr val="accent1"/>
                </a:solidFill>
                <a:latin typeface="Chalkboard SE" panose="03050602040202020205" pitchFamily="66" charset="77"/>
              </a:rPr>
              <a:t>Fine </a:t>
            </a:r>
            <a:r>
              <a:rPr lang="it-IT" sz="3600" b="1" dirty="0">
                <a:solidFill>
                  <a:schemeClr val="accent1"/>
                </a:solidFill>
                <a:latin typeface="Chalkboard SE" panose="03050602040202020205" pitchFamily="66" charset="77"/>
                <a:sym typeface="Wingdings" pitchFamily="2" charset="2"/>
              </a:rPr>
              <a:t></a:t>
            </a:r>
            <a:br>
              <a:rPr lang="it-IT" sz="3600" b="1" dirty="0">
                <a:solidFill>
                  <a:schemeClr val="accent1"/>
                </a:solidFill>
                <a:latin typeface="Chalkboard SE" panose="03050602040202020205" pitchFamily="66" charset="77"/>
              </a:rPr>
            </a:br>
            <a:br>
              <a:rPr lang="it-IT" sz="3600" b="1" dirty="0">
                <a:solidFill>
                  <a:schemeClr val="accent1"/>
                </a:solidFill>
                <a:latin typeface="Chalkboard SE" panose="03050602040202020205" pitchFamily="66" charset="77"/>
              </a:rPr>
            </a:br>
            <a:br>
              <a:rPr lang="it-IT" sz="3600" b="1" dirty="0">
                <a:solidFill>
                  <a:schemeClr val="accent1"/>
                </a:solidFill>
                <a:latin typeface="Chalkboard SE" panose="03050602040202020205" pitchFamily="66" charset="77"/>
              </a:rPr>
            </a:br>
            <a:endParaRPr lang="it-IT" dirty="0"/>
          </a:p>
        </p:txBody>
      </p:sp>
      <p:pic>
        <p:nvPicPr>
          <p:cNvPr id="5" name="Immagine 4">
            <a:extLst>
              <a:ext uri="{FF2B5EF4-FFF2-40B4-BE49-F238E27FC236}">
                <a16:creationId xmlns:a16="http://schemas.microsoft.com/office/drawing/2014/main" id="{25C9E9C2-DBA8-2E70-38C8-74AA2E9230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4885" y="2214012"/>
            <a:ext cx="1654225" cy="22985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273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84F228CF-72D4-1B45-A649-00AC3A64EAED}"/>
              </a:ext>
            </a:extLst>
          </p:cNvPr>
          <p:cNvSpPr/>
          <p:nvPr/>
        </p:nvSpPr>
        <p:spPr>
          <a:xfrm>
            <a:off x="0" y="5423647"/>
            <a:ext cx="9206753" cy="291353"/>
          </a:xfrm>
          <a:prstGeom prst="rect">
            <a:avLst/>
          </a:prstGeom>
          <a:solidFill>
            <a:srgbClr val="003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4BCC7A75-B2C3-4D48-96E0-8EE27A5A0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4617" y="4683258"/>
            <a:ext cx="1005588" cy="720000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1F90789-EADF-E446-A0D4-8906BEA0F899}"/>
              </a:ext>
            </a:extLst>
          </p:cNvPr>
          <p:cNvSpPr txBox="1"/>
          <p:nvPr/>
        </p:nvSpPr>
        <p:spPr>
          <a:xfrm>
            <a:off x="397299" y="5452998"/>
            <a:ext cx="3530009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TITOLO PRESENTAZIONE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872C2723-6DB2-4944-8C30-4B5421E103CF}"/>
              </a:ext>
            </a:extLst>
          </p:cNvPr>
          <p:cNvSpPr txBox="1"/>
          <p:nvPr/>
        </p:nvSpPr>
        <p:spPr>
          <a:xfrm>
            <a:off x="7854616" y="5442365"/>
            <a:ext cx="1242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data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76ABD75-4689-5D42-BBA5-A26018B72C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067" y="4746013"/>
            <a:ext cx="2844000" cy="674437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B42F4E3F-07C1-8622-7100-634862558AA1}"/>
              </a:ext>
            </a:extLst>
          </p:cNvPr>
          <p:cNvSpPr txBox="1"/>
          <p:nvPr/>
        </p:nvSpPr>
        <p:spPr>
          <a:xfrm>
            <a:off x="517574" y="2876218"/>
            <a:ext cx="8108851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it-IT" sz="16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it-IT" sz="1600" dirty="0">
                <a:latin typeface="Chalkboard SE" panose="03050602040202020205" pitchFamily="66" charset="77"/>
              </a:rPr>
              <a:t>Rompiamo il ghiaccio e giochiamo </a:t>
            </a:r>
            <a:r>
              <a:rPr lang="it-IT" sz="1600" dirty="0">
                <a:latin typeface="Chalkboard SE" panose="03050602040202020205" pitchFamily="66" charset="77"/>
                <a:sym typeface="Wingdings" pitchFamily="2" charset="2"/>
              </a:rPr>
              <a:t></a:t>
            </a:r>
            <a:r>
              <a:rPr lang="it-IT" sz="1600" dirty="0">
                <a:latin typeface="Chalkboard SE" panose="03050602040202020205" pitchFamily="66" charset="77"/>
              </a:rPr>
              <a:t> </a:t>
            </a:r>
          </a:p>
          <a:p>
            <a:pPr algn="ctr"/>
            <a:endParaRPr lang="it-IT" sz="1800" dirty="0">
              <a:latin typeface="Chalkboard SE" panose="03050602040202020205" pitchFamily="66" charset="77"/>
            </a:endParaRPr>
          </a:p>
          <a:p>
            <a:r>
              <a:rPr lang="it-IT" sz="1800" dirty="0">
                <a:latin typeface="Chalkboard SE" panose="03050602040202020205" pitchFamily="66" charset="77"/>
              </a:rPr>
              <a:t> </a:t>
            </a:r>
          </a:p>
          <a:p>
            <a:r>
              <a:rPr lang="it-IT" sz="1800" dirty="0">
                <a:effectLst/>
                <a:latin typeface="Chalkboard SE" panose="03050602040202020205" pitchFamily="66" charset="77"/>
                <a:ea typeface="Times New Roman" panose="02020603050405020304" pitchFamily="18" charset="0"/>
              </a:rPr>
              <a:t> </a:t>
            </a:r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r>
              <a:rPr lang="it-IT" dirty="0"/>
              <a:t> </a:t>
            </a: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080D3A1-3357-A98B-C032-3DD4BC772BB6}"/>
              </a:ext>
            </a:extLst>
          </p:cNvPr>
          <p:cNvSpPr txBox="1"/>
          <p:nvPr/>
        </p:nvSpPr>
        <p:spPr>
          <a:xfrm>
            <a:off x="829960" y="640907"/>
            <a:ext cx="754683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accent1"/>
                </a:solidFill>
                <a:latin typeface="Chalkboard SE" panose="03050602040202020205" pitchFamily="66" charset="77"/>
              </a:rPr>
              <a:t>“Lasciateci cantare”: musica e canzoni nelle classi di lingua e cultura italiana </a:t>
            </a:r>
          </a:p>
        </p:txBody>
      </p:sp>
      <p:pic>
        <p:nvPicPr>
          <p:cNvPr id="8" name="Immagine 7">
            <a:extLst>
              <a:ext uri="{FF2B5EF4-FFF2-40B4-BE49-F238E27FC236}">
                <a16:creationId xmlns:a16="http://schemas.microsoft.com/office/drawing/2014/main" id="{1476992A-5517-587E-931F-C6B7E491802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18754" y="3861005"/>
            <a:ext cx="1122669" cy="665859"/>
          </a:xfrm>
          <a:prstGeom prst="rect">
            <a:avLst/>
          </a:prstGeom>
        </p:spPr>
      </p:pic>
      <p:pic>
        <p:nvPicPr>
          <p:cNvPr id="10" name="Immagine 9">
            <a:extLst>
              <a:ext uri="{FF2B5EF4-FFF2-40B4-BE49-F238E27FC236}">
                <a16:creationId xmlns:a16="http://schemas.microsoft.com/office/drawing/2014/main" id="{9269B6DD-28C7-8A68-CA12-1981D39BDBE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656158" y="1706629"/>
            <a:ext cx="959818" cy="1393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4642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84F228CF-72D4-1B45-A649-00AC3A64EAED}"/>
              </a:ext>
            </a:extLst>
          </p:cNvPr>
          <p:cNvSpPr/>
          <p:nvPr/>
        </p:nvSpPr>
        <p:spPr>
          <a:xfrm>
            <a:off x="0" y="5423647"/>
            <a:ext cx="9206753" cy="291353"/>
          </a:xfrm>
          <a:prstGeom prst="rect">
            <a:avLst/>
          </a:prstGeom>
          <a:solidFill>
            <a:srgbClr val="003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4BCC7A75-B2C3-4D48-96E0-8EE27A5A0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4617" y="4683258"/>
            <a:ext cx="1005588" cy="720000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1F90789-EADF-E446-A0D4-8906BEA0F899}"/>
              </a:ext>
            </a:extLst>
          </p:cNvPr>
          <p:cNvSpPr txBox="1"/>
          <p:nvPr/>
        </p:nvSpPr>
        <p:spPr>
          <a:xfrm>
            <a:off x="397299" y="5452998"/>
            <a:ext cx="3530009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TITOLO PRESENTAZIONE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872C2723-6DB2-4944-8C30-4B5421E103CF}"/>
              </a:ext>
            </a:extLst>
          </p:cNvPr>
          <p:cNvSpPr txBox="1"/>
          <p:nvPr/>
        </p:nvSpPr>
        <p:spPr>
          <a:xfrm>
            <a:off x="7854616" y="5442365"/>
            <a:ext cx="1242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data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76ABD75-4689-5D42-BBA5-A26018B72C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067" y="4746013"/>
            <a:ext cx="2844000" cy="674437"/>
          </a:xfrm>
          <a:prstGeom prst="rect">
            <a:avLst/>
          </a:prstGeom>
        </p:spPr>
      </p:pic>
      <p:sp>
        <p:nvSpPr>
          <p:cNvPr id="6" name="Titolo 5">
            <a:extLst>
              <a:ext uri="{FF2B5EF4-FFF2-40B4-BE49-F238E27FC236}">
                <a16:creationId xmlns:a16="http://schemas.microsoft.com/office/drawing/2014/main" id="{40056247-1175-47FA-AC6E-2C964E368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521" y="294550"/>
            <a:ext cx="7856376" cy="1254714"/>
          </a:xfrm>
        </p:spPr>
        <p:txBody>
          <a:bodyPr>
            <a:normAutofit/>
          </a:bodyPr>
          <a:lstStyle/>
          <a:p>
            <a:pPr algn="ctr"/>
            <a:r>
              <a:rPr lang="it-IT" sz="2800" b="1" dirty="0">
                <a:solidFill>
                  <a:schemeClr val="accent1"/>
                </a:solidFill>
                <a:latin typeface="Chalkboard SE" panose="03050602040202020205" pitchFamily="66" charset="77"/>
              </a:rPr>
              <a:t>Musica e canzoni: come possiamo definirle?</a:t>
            </a: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1A3AC51B-5679-218E-09F8-68EDE0605421}"/>
              </a:ext>
            </a:extLst>
          </p:cNvPr>
          <p:cNvSpPr txBox="1"/>
          <p:nvPr/>
        </p:nvSpPr>
        <p:spPr>
          <a:xfrm>
            <a:off x="1544215" y="1549264"/>
            <a:ext cx="5756987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600" dirty="0">
                <a:latin typeface="Chalkboard SE" panose="03050602040202020205" pitchFamily="66" charset="77"/>
              </a:rPr>
              <a:t>“La musica è la lingua dello spirito.</a:t>
            </a:r>
            <a:br>
              <a:rPr lang="it-IT" sz="1600" dirty="0">
                <a:latin typeface="Chalkboard SE" panose="03050602040202020205" pitchFamily="66" charset="77"/>
              </a:rPr>
            </a:br>
            <a:r>
              <a:rPr lang="it-IT" sz="1600" dirty="0">
                <a:latin typeface="Chalkboard SE" panose="03050602040202020205" pitchFamily="66" charset="77"/>
              </a:rPr>
              <a:t>La sua segreta corrente vibra tra il cuore di colui che canta e l’anima di colui che ascolta.”</a:t>
            </a:r>
          </a:p>
          <a:p>
            <a:pPr algn="ctr"/>
            <a:r>
              <a:rPr lang="it-IT" sz="1400" i="1" kern="100" dirty="0">
                <a:solidFill>
                  <a:srgbClr val="222222"/>
                </a:solidFill>
                <a:latin typeface="Chalkboard SE" panose="03050602040202020205" pitchFamily="66" charset="77"/>
                <a:cs typeface="Open Sans" panose="020B0606030504020204" pitchFamily="34" charset="0"/>
              </a:rPr>
              <a:t>(Khalil Gibran)</a:t>
            </a:r>
          </a:p>
          <a:p>
            <a:pPr algn="ctr"/>
            <a:r>
              <a:rPr lang="it-IT" sz="1600" kern="100" dirty="0">
                <a:solidFill>
                  <a:srgbClr val="444444"/>
                </a:solidFill>
                <a:effectLst/>
                <a:latin typeface="Comic Sans MS" panose="030F0902030302020204" pitchFamily="66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it-IT" sz="16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it-IT" sz="1600" dirty="0">
                <a:latin typeface="Chalkboard SE" panose="03050602040202020205" pitchFamily="66" charset="77"/>
              </a:rPr>
              <a:t>“La canzone? È un dialogo tra la nota e la sillaba, che prende forma e ti dice chi sei.</a:t>
            </a:r>
            <a:r>
              <a:rPr lang="it-IT" sz="1800" dirty="0">
                <a:latin typeface="Chalkboard SE" panose="03050602040202020205" pitchFamily="66" charset="77"/>
              </a:rPr>
              <a:t>”</a:t>
            </a:r>
            <a:br>
              <a:rPr lang="it-IT" sz="1800" b="1" kern="100" dirty="0">
                <a:solidFill>
                  <a:srgbClr val="222222"/>
                </a:solidFill>
                <a:effectLst/>
                <a:latin typeface="Comic Sans MS" panose="030F0902030302020204" pitchFamily="66" charset="0"/>
                <a:ea typeface="Calibri" panose="020F0502020204030204" pitchFamily="34" charset="0"/>
                <a:cs typeface="Open Sans" panose="020B0606030504020204" pitchFamily="34" charset="0"/>
              </a:rPr>
            </a:br>
            <a:r>
              <a:rPr lang="it-IT" sz="1400" i="1" kern="100" dirty="0">
                <a:solidFill>
                  <a:srgbClr val="222222"/>
                </a:solidFill>
                <a:latin typeface="Chalkboard SE" panose="03050602040202020205" pitchFamily="66" charset="77"/>
                <a:cs typeface="Open Sans" panose="020B0606030504020204" pitchFamily="34" charset="0"/>
              </a:rPr>
              <a:t>(François </a:t>
            </a:r>
            <a:r>
              <a:rPr lang="it-IT" sz="1400" i="1" kern="100" dirty="0">
                <a:solidFill>
                  <a:srgbClr val="222222"/>
                </a:solidFill>
                <a:effectLst/>
                <a:latin typeface="Chalkboard SE" panose="03050602040202020205" pitchFamily="66" charset="77"/>
                <a:ea typeface="Calibri" panose="020F0502020204030204" pitchFamily="34" charset="0"/>
                <a:cs typeface="Open Sans" panose="020B0606030504020204" pitchFamily="34" charset="0"/>
              </a:rPr>
              <a:t>Léveillée)</a:t>
            </a:r>
            <a:endParaRPr lang="it-IT" sz="1400" i="1" kern="100" dirty="0">
              <a:effectLst/>
              <a:latin typeface="Chalkboard SE" panose="03050602040202020205" pitchFamily="66" charset="77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it-IT" sz="1800" dirty="0">
              <a:latin typeface="Comic Sans MS" panose="030F0902030302020204" pitchFamily="66" charset="0"/>
              <a:ea typeface="Times New Roman" panose="02020603050405020304" pitchFamily="18" charset="0"/>
            </a:endParaRPr>
          </a:p>
          <a:p>
            <a:pPr algn="ctr"/>
            <a:r>
              <a:rPr lang="it-IT" sz="1600" dirty="0">
                <a:latin typeface="Chalkboard SE" panose="03050602040202020205" pitchFamily="66" charset="77"/>
              </a:rPr>
              <a:t>”Chi canta spaventa tutti i mali!” </a:t>
            </a:r>
          </a:p>
          <a:p>
            <a:pPr algn="ctr"/>
            <a:r>
              <a:rPr lang="it-IT" sz="1400" i="1" kern="100" dirty="0">
                <a:solidFill>
                  <a:srgbClr val="222222"/>
                </a:solidFill>
                <a:latin typeface="Chalkboard SE" panose="03050602040202020205" pitchFamily="66" charset="77"/>
                <a:cs typeface="Open Sans" panose="020B0606030504020204" pitchFamily="34" charset="0"/>
              </a:rPr>
              <a:t>(Miguel de Cervantes) </a:t>
            </a: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pPr algn="ctr"/>
            <a:endParaRPr lang="it-IT" sz="1600" kern="100" dirty="0">
              <a:solidFill>
                <a:srgbClr val="444444"/>
              </a:solidFill>
              <a:latin typeface="Comic Sans MS" panose="030F0902030302020204" pitchFamily="66" charset="0"/>
              <a:cs typeface="Times New Roman" panose="02020603050405020304" pitchFamily="18" charset="0"/>
            </a:endParaRPr>
          </a:p>
          <a:p>
            <a:pPr algn="ctr"/>
            <a:endParaRPr lang="it-IT" sz="1800" dirty="0">
              <a:latin typeface="Comic Sans MS" panose="030F0902030302020204" pitchFamily="66" charset="0"/>
              <a:ea typeface="Times New Roman" panose="02020603050405020304" pitchFamily="18" charset="0"/>
            </a:endParaRPr>
          </a:p>
          <a:p>
            <a:pPr algn="ctr"/>
            <a:endParaRPr lang="it-IT" sz="1800" dirty="0">
              <a:effectLst/>
              <a:latin typeface="Comic Sans MS" panose="030F0902030302020204" pitchFamily="66" charset="0"/>
              <a:ea typeface="Times New Roman" panose="02020603050405020304" pitchFamily="18" charset="0"/>
            </a:endParaRPr>
          </a:p>
          <a:p>
            <a:pPr algn="ctr"/>
            <a:endParaRPr lang="it-IT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/>
            <a:endParaRPr lang="it-IT" sz="1600" i="1" dirty="0">
              <a:latin typeface="Chalkboard SE" panose="03050602040202020205" pitchFamily="66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6011775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84F228CF-72D4-1B45-A649-00AC3A64EAED}"/>
              </a:ext>
            </a:extLst>
          </p:cNvPr>
          <p:cNvSpPr/>
          <p:nvPr/>
        </p:nvSpPr>
        <p:spPr>
          <a:xfrm>
            <a:off x="0" y="5423647"/>
            <a:ext cx="9206753" cy="291353"/>
          </a:xfrm>
          <a:prstGeom prst="rect">
            <a:avLst/>
          </a:prstGeom>
          <a:solidFill>
            <a:srgbClr val="003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4BCC7A75-B2C3-4D48-96E0-8EE27A5A0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4617" y="4683258"/>
            <a:ext cx="1005588" cy="720000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1F90789-EADF-E446-A0D4-8906BEA0F899}"/>
              </a:ext>
            </a:extLst>
          </p:cNvPr>
          <p:cNvSpPr txBox="1"/>
          <p:nvPr/>
        </p:nvSpPr>
        <p:spPr>
          <a:xfrm>
            <a:off x="397299" y="5452998"/>
            <a:ext cx="3530009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TITOLO PRESENTAZIONE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872C2723-6DB2-4944-8C30-4B5421E103CF}"/>
              </a:ext>
            </a:extLst>
          </p:cNvPr>
          <p:cNvSpPr txBox="1"/>
          <p:nvPr/>
        </p:nvSpPr>
        <p:spPr>
          <a:xfrm>
            <a:off x="7854616" y="5442365"/>
            <a:ext cx="1242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data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76ABD75-4689-5D42-BBA5-A26018B72C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067" y="4746013"/>
            <a:ext cx="2844000" cy="674437"/>
          </a:xfrm>
          <a:prstGeom prst="rect">
            <a:avLst/>
          </a:prstGeom>
        </p:spPr>
      </p:pic>
      <p:sp>
        <p:nvSpPr>
          <p:cNvPr id="6" name="Titolo 5">
            <a:extLst>
              <a:ext uri="{FF2B5EF4-FFF2-40B4-BE49-F238E27FC236}">
                <a16:creationId xmlns:a16="http://schemas.microsoft.com/office/drawing/2014/main" id="{370A4854-9A30-4FAF-9E2D-4CF2B4661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832" y="536388"/>
            <a:ext cx="7720334" cy="792525"/>
          </a:xfrm>
        </p:spPr>
        <p:txBody>
          <a:bodyPr>
            <a:normAutofit fontScale="90000"/>
          </a:bodyPr>
          <a:lstStyle/>
          <a:p>
            <a:pPr algn="ctr"/>
            <a:r>
              <a:rPr lang="it-IT" sz="3100" dirty="0">
                <a:solidFill>
                  <a:schemeClr val="accent1"/>
                </a:solidFill>
              </a:rPr>
              <a:t> </a:t>
            </a:r>
            <a:br>
              <a:rPr lang="it-IT" sz="3100" dirty="0">
                <a:solidFill>
                  <a:schemeClr val="accent1"/>
                </a:solidFill>
              </a:rPr>
            </a:br>
            <a:r>
              <a:rPr lang="it-IT" sz="3100" b="1" dirty="0">
                <a:solidFill>
                  <a:schemeClr val="accent1"/>
                </a:solidFill>
                <a:latin typeface="Chalkboard SE" panose="03050602040202020205" pitchFamily="66" charset="77"/>
              </a:rPr>
              <a:t>Musica e canzoni: come possiamo definirle?</a:t>
            </a:r>
            <a:br>
              <a:rPr lang="it-IT" dirty="0"/>
            </a:br>
            <a:endParaRPr lang="it-IT" dirty="0"/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B42F4E3F-07C1-8622-7100-634862558AA1}"/>
              </a:ext>
            </a:extLst>
          </p:cNvPr>
          <p:cNvSpPr txBox="1"/>
          <p:nvPr/>
        </p:nvSpPr>
        <p:spPr>
          <a:xfrm>
            <a:off x="517574" y="1526838"/>
            <a:ext cx="8108851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 </a:t>
            </a:r>
            <a:r>
              <a:rPr lang="it-IT" sz="1800" dirty="0">
                <a:latin typeface="Chalkboard SE" panose="03050602040202020205" pitchFamily="66" charset="77"/>
              </a:rPr>
              <a:t> </a:t>
            </a:r>
            <a:endParaRPr lang="it-IT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it-IT" sz="1600" dirty="0">
                <a:latin typeface="Chalkboard SE" panose="03050602040202020205" pitchFamily="66" charset="77"/>
              </a:rPr>
              <a:t>”Amare le persone significa imparare le canzoni che sono nel loro cuore, e cantargliele quando le hanno dimenticate.”</a:t>
            </a:r>
          </a:p>
          <a:p>
            <a:pPr algn="ctr"/>
            <a:r>
              <a:rPr lang="it-IT" sz="1400" i="1" dirty="0">
                <a:latin typeface="Chalkboard SE" panose="03050602040202020205" pitchFamily="66" charset="77"/>
              </a:rPr>
              <a:t>(Greta Garbo) </a:t>
            </a:r>
            <a:endParaRPr lang="it-IT" sz="1600" dirty="0">
              <a:latin typeface="Chalkboard SE" panose="03050602040202020205" pitchFamily="66" charset="77"/>
            </a:endParaRPr>
          </a:p>
          <a:p>
            <a:pPr algn="ctr"/>
            <a:r>
              <a:rPr lang="it-IT" sz="1600" dirty="0">
                <a:latin typeface="Chalkboard SE" panose="03050602040202020205" pitchFamily="66" charset="77"/>
              </a:rPr>
              <a:t> </a:t>
            </a:r>
          </a:p>
          <a:p>
            <a:pPr algn="ctr"/>
            <a:r>
              <a:rPr lang="it-IT" sz="1600" dirty="0">
                <a:latin typeface="Chalkboard SE" panose="03050602040202020205" pitchFamily="66" charset="77"/>
              </a:rPr>
              <a:t>”Alcune canzoni sono come tatuaggi per il tuo cervello: le ascolti e ti si appiccicano addosso.”</a:t>
            </a:r>
          </a:p>
          <a:p>
            <a:pPr algn="ctr"/>
            <a:r>
              <a:rPr lang="it-IT" sz="1400" i="1" dirty="0">
                <a:latin typeface="Chalkboard SE" panose="03050602040202020205" pitchFamily="66" charset="77"/>
              </a:rPr>
              <a:t>(Carlos Santana)</a:t>
            </a:r>
          </a:p>
          <a:p>
            <a:pPr algn="ctr"/>
            <a:endParaRPr lang="it-IT" sz="1400" i="1" dirty="0">
              <a:latin typeface="Chalkboard SE" panose="03050602040202020205" pitchFamily="66" charset="77"/>
            </a:endParaRPr>
          </a:p>
          <a:p>
            <a:pPr algn="ctr"/>
            <a:r>
              <a:rPr lang="it-IT" sz="1600" dirty="0">
                <a:latin typeface="Chalkboard SE" panose="03050602040202020205" pitchFamily="66" charset="77"/>
              </a:rPr>
              <a:t>”Spesso rimango in ascolto ancora anche quando la canzone è finita.”</a:t>
            </a:r>
          </a:p>
          <a:p>
            <a:pPr algn="ctr"/>
            <a:r>
              <a:rPr lang="it-IT" sz="1400" i="1" dirty="0">
                <a:latin typeface="Chalkboard SE" panose="03050602040202020205" pitchFamily="66" charset="77"/>
              </a:rPr>
              <a:t>(Jean François de Saint-Lambert) </a:t>
            </a:r>
          </a:p>
        </p:txBody>
      </p:sp>
    </p:spTree>
    <p:extLst>
      <p:ext uri="{BB962C8B-B14F-4D97-AF65-F5344CB8AC3E}">
        <p14:creationId xmlns:p14="http://schemas.microsoft.com/office/powerpoint/2010/main" val="4078386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84F228CF-72D4-1B45-A649-00AC3A64EAED}"/>
              </a:ext>
            </a:extLst>
          </p:cNvPr>
          <p:cNvSpPr/>
          <p:nvPr/>
        </p:nvSpPr>
        <p:spPr>
          <a:xfrm>
            <a:off x="0" y="5423647"/>
            <a:ext cx="9206753" cy="291353"/>
          </a:xfrm>
          <a:prstGeom prst="rect">
            <a:avLst/>
          </a:prstGeom>
          <a:solidFill>
            <a:srgbClr val="003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4BCC7A75-B2C3-4D48-96E0-8EE27A5A0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4617" y="4683258"/>
            <a:ext cx="1005588" cy="720000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1F90789-EADF-E446-A0D4-8906BEA0F899}"/>
              </a:ext>
            </a:extLst>
          </p:cNvPr>
          <p:cNvSpPr txBox="1"/>
          <p:nvPr/>
        </p:nvSpPr>
        <p:spPr>
          <a:xfrm>
            <a:off x="397299" y="5452998"/>
            <a:ext cx="3530009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TITOLO PRESENTAZIONE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872C2723-6DB2-4944-8C30-4B5421E103CF}"/>
              </a:ext>
            </a:extLst>
          </p:cNvPr>
          <p:cNvSpPr txBox="1"/>
          <p:nvPr/>
        </p:nvSpPr>
        <p:spPr>
          <a:xfrm>
            <a:off x="7854616" y="5442365"/>
            <a:ext cx="1242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data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76ABD75-4689-5D42-BBA5-A26018B72C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067" y="4746013"/>
            <a:ext cx="2844000" cy="674437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B42F4E3F-07C1-8622-7100-634862558AA1}"/>
              </a:ext>
            </a:extLst>
          </p:cNvPr>
          <p:cNvSpPr txBox="1"/>
          <p:nvPr/>
        </p:nvSpPr>
        <p:spPr>
          <a:xfrm>
            <a:off x="517573" y="757463"/>
            <a:ext cx="8108851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 </a:t>
            </a:r>
          </a:p>
          <a:p>
            <a:endParaRPr lang="it-IT" dirty="0"/>
          </a:p>
        </p:txBody>
      </p:sp>
      <p:sp>
        <p:nvSpPr>
          <p:cNvPr id="10" name="Titolo 9">
            <a:extLst>
              <a:ext uri="{FF2B5EF4-FFF2-40B4-BE49-F238E27FC236}">
                <a16:creationId xmlns:a16="http://schemas.microsoft.com/office/drawing/2014/main" id="{785EE751-0CCF-2D39-12A3-AC189ABBD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711" y="957890"/>
            <a:ext cx="7886700" cy="1104636"/>
          </a:xfrm>
        </p:spPr>
        <p:txBody>
          <a:bodyPr/>
          <a:lstStyle/>
          <a:p>
            <a:pPr algn="ctr"/>
            <a:r>
              <a:rPr lang="it-IT" sz="3600" b="1" dirty="0">
                <a:solidFill>
                  <a:schemeClr val="accent1"/>
                </a:solidFill>
                <a:latin typeface="Chalkboard SE" panose="03050602040202020205" pitchFamily="66" charset="77"/>
              </a:rPr>
              <a:t>DOMANDA </a:t>
            </a:r>
            <a:r>
              <a:rPr lang="it-IT" sz="3600" b="1" dirty="0">
                <a:solidFill>
                  <a:schemeClr val="accent1"/>
                </a:solidFill>
                <a:latin typeface="Chalkboard SE" panose="03050602040202020205" pitchFamily="66" charset="77"/>
                <a:sym typeface="Wingdings" pitchFamily="2" charset="2"/>
              </a:rPr>
              <a:t></a:t>
            </a:r>
            <a:br>
              <a:rPr lang="it-IT" sz="3600" b="1" dirty="0">
                <a:solidFill>
                  <a:schemeClr val="accent1"/>
                </a:solidFill>
                <a:latin typeface="Chalkboard SE" panose="03050602040202020205" pitchFamily="66" charset="77"/>
              </a:rPr>
            </a:b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080D3A1-3357-A98B-C032-3DD4BC772BB6}"/>
              </a:ext>
            </a:extLst>
          </p:cNvPr>
          <p:cNvSpPr txBox="1"/>
          <p:nvPr/>
        </p:nvSpPr>
        <p:spPr>
          <a:xfrm>
            <a:off x="1642869" y="1865123"/>
            <a:ext cx="554238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400" b="1" dirty="0">
                <a:latin typeface="Chalkboard SE" panose="03050602040202020205" pitchFamily="66" charset="77"/>
              </a:rPr>
              <a:t>Secondo voi, perché usare le canzoni e la musica in classe?</a:t>
            </a:r>
          </a:p>
        </p:txBody>
      </p:sp>
    </p:spTree>
    <p:extLst>
      <p:ext uri="{BB962C8B-B14F-4D97-AF65-F5344CB8AC3E}">
        <p14:creationId xmlns:p14="http://schemas.microsoft.com/office/powerpoint/2010/main" val="102150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84F228CF-72D4-1B45-A649-00AC3A64EAED}"/>
              </a:ext>
            </a:extLst>
          </p:cNvPr>
          <p:cNvSpPr/>
          <p:nvPr/>
        </p:nvSpPr>
        <p:spPr>
          <a:xfrm>
            <a:off x="0" y="5423647"/>
            <a:ext cx="9206753" cy="291353"/>
          </a:xfrm>
          <a:prstGeom prst="rect">
            <a:avLst/>
          </a:prstGeom>
          <a:solidFill>
            <a:srgbClr val="003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4BCC7A75-B2C3-4D48-96E0-8EE27A5A0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4617" y="4683258"/>
            <a:ext cx="1005588" cy="720000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1F90789-EADF-E446-A0D4-8906BEA0F899}"/>
              </a:ext>
            </a:extLst>
          </p:cNvPr>
          <p:cNvSpPr txBox="1"/>
          <p:nvPr/>
        </p:nvSpPr>
        <p:spPr>
          <a:xfrm>
            <a:off x="397299" y="5452998"/>
            <a:ext cx="3530009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TITOLO PRESENTAZIONE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872C2723-6DB2-4944-8C30-4B5421E103CF}"/>
              </a:ext>
            </a:extLst>
          </p:cNvPr>
          <p:cNvSpPr txBox="1"/>
          <p:nvPr/>
        </p:nvSpPr>
        <p:spPr>
          <a:xfrm>
            <a:off x="7854616" y="5442365"/>
            <a:ext cx="1242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data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76ABD75-4689-5D42-BBA5-A26018B72C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067" y="4746013"/>
            <a:ext cx="2844000" cy="674437"/>
          </a:xfrm>
          <a:prstGeom prst="rect">
            <a:avLst/>
          </a:prstGeom>
        </p:spPr>
      </p:pic>
      <p:sp>
        <p:nvSpPr>
          <p:cNvPr id="6" name="Titolo 5">
            <a:extLst>
              <a:ext uri="{FF2B5EF4-FFF2-40B4-BE49-F238E27FC236}">
                <a16:creationId xmlns:a16="http://schemas.microsoft.com/office/drawing/2014/main" id="{370A4854-9A30-4FAF-9E2D-4CF2B4661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2067" y="610033"/>
            <a:ext cx="7886700" cy="1104636"/>
          </a:xfrm>
        </p:spPr>
        <p:txBody>
          <a:bodyPr>
            <a:normAutofit/>
          </a:bodyPr>
          <a:lstStyle/>
          <a:p>
            <a:pPr algn="ctr"/>
            <a:br>
              <a:rPr lang="it-IT" dirty="0"/>
            </a:b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D3453A3-EFA7-C298-3F9B-39A7F0FD6131}"/>
              </a:ext>
            </a:extLst>
          </p:cNvPr>
          <p:cNvSpPr txBox="1"/>
          <p:nvPr/>
        </p:nvSpPr>
        <p:spPr>
          <a:xfrm>
            <a:off x="1226356" y="601947"/>
            <a:ext cx="601812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>
                <a:solidFill>
                  <a:schemeClr val="accent1"/>
                </a:solidFill>
                <a:latin typeface="Chalkboard SE" panose="03050602040202020205" pitchFamily="66" charset="77"/>
              </a:rPr>
              <a:t>Perché usare le canzoni in classe?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EC7573EF-8A8F-B4A1-CFF9-2CB17B92F28F}"/>
              </a:ext>
            </a:extLst>
          </p:cNvPr>
          <p:cNvSpPr txBox="1"/>
          <p:nvPr/>
        </p:nvSpPr>
        <p:spPr>
          <a:xfrm>
            <a:off x="991580" y="1252877"/>
            <a:ext cx="6487673" cy="42011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600" dirty="0">
                <a:latin typeface="Chalkboard SE" panose="03050602040202020205" pitchFamily="66" charset="77"/>
              </a:rPr>
              <a:t>Per facilitare l’attivazione di una </a:t>
            </a:r>
            <a:r>
              <a:rPr lang="it-IT" sz="1600" b="1" dirty="0">
                <a:latin typeface="Chalkboard SE" panose="03050602040202020205" pitchFamily="66" charset="77"/>
              </a:rPr>
              <a:t>motivazione</a:t>
            </a:r>
            <a:r>
              <a:rPr lang="it-IT" sz="1600" dirty="0">
                <a:latin typeface="Chalkboard SE" panose="03050602040202020205" pitchFamily="66" charset="77"/>
              </a:rPr>
              <a:t> basata sul </a:t>
            </a:r>
            <a:r>
              <a:rPr lang="it-IT" sz="1600" b="1" dirty="0">
                <a:latin typeface="Chalkboard SE" panose="03050602040202020205" pitchFamily="66" charset="77"/>
              </a:rPr>
              <a:t>piacere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600" dirty="0">
                <a:latin typeface="Chalkboard SE" panose="03050602040202020205" pitchFamily="66" charset="77"/>
              </a:rPr>
              <a:t>Sono </a:t>
            </a:r>
            <a:r>
              <a:rPr lang="it-IT" sz="1600" b="1" dirty="0">
                <a:latin typeface="Chalkboard SE" panose="03050602040202020205" pitchFamily="66" charset="77"/>
              </a:rPr>
              <a:t>materiale autentico </a:t>
            </a:r>
            <a:r>
              <a:rPr lang="it-IT" sz="1600" dirty="0">
                <a:latin typeface="Chalkboard SE" panose="03050602040202020205" pitchFamily="66" charset="77"/>
              </a:rPr>
              <a:t>che possiamo </a:t>
            </a:r>
            <a:r>
              <a:rPr lang="it-IT" sz="1600" b="1" dirty="0">
                <a:latin typeface="Chalkboard SE" panose="03050602040202020205" pitchFamily="66" charset="77"/>
              </a:rPr>
              <a:t>didattizzare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600" dirty="0">
                <a:latin typeface="Chalkboard SE" panose="03050602040202020205" pitchFamily="66" charset="77"/>
              </a:rPr>
              <a:t>Per favorire la </a:t>
            </a:r>
            <a:r>
              <a:rPr lang="it-IT" sz="1600" b="1" dirty="0">
                <a:latin typeface="Chalkboard SE" panose="03050602040202020205" pitchFamily="66" charset="77"/>
              </a:rPr>
              <a:t>memorizzazione</a:t>
            </a:r>
            <a:endParaRPr lang="it-IT" sz="1600" dirty="0">
              <a:latin typeface="Chalkboard SE" panose="03050602040202020205" pitchFamily="66" charset="77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600" dirty="0">
                <a:latin typeface="Chalkboard SE" panose="03050602040202020205" pitchFamily="66" charset="77"/>
              </a:rPr>
              <a:t>Possono essere utilizzate in </a:t>
            </a:r>
            <a:r>
              <a:rPr lang="it-IT" sz="1600" b="1" dirty="0">
                <a:latin typeface="Chalkboard SE" panose="03050602040202020205" pitchFamily="66" charset="77"/>
              </a:rPr>
              <a:t>autoapprendimento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600" dirty="0">
                <a:latin typeface="Chalkboard SE" panose="03050602040202020205" pitchFamily="66" charset="77"/>
              </a:rPr>
              <a:t>Per promuovere l’</a:t>
            </a:r>
            <a:r>
              <a:rPr lang="it-IT" sz="1600" b="1" dirty="0">
                <a:latin typeface="Chalkboard SE" panose="03050602040202020205" pitchFamily="66" charset="77"/>
              </a:rPr>
              <a:t>interazione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600" dirty="0">
                <a:latin typeface="Chalkboard SE" panose="03050602040202020205" pitchFamily="66" charset="77"/>
              </a:rPr>
              <a:t>Possono essere uno </a:t>
            </a:r>
            <a:r>
              <a:rPr lang="it-IT" sz="1600" b="1" dirty="0">
                <a:latin typeface="Chalkboard SE" panose="03050602040202020205" pitchFamily="66" charset="77"/>
              </a:rPr>
              <a:t>stimolo polisemico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600" dirty="0">
                <a:latin typeface="Chalkboard SE" panose="03050602040202020205" pitchFamily="66" charset="77"/>
              </a:rPr>
              <a:t>Permettono l’</a:t>
            </a:r>
            <a:r>
              <a:rPr lang="it-IT" sz="1600" b="1" dirty="0">
                <a:latin typeface="Chalkboard SE" panose="03050602040202020205" pitchFamily="66" charset="77"/>
              </a:rPr>
              <a:t>attivazione</a:t>
            </a:r>
            <a:r>
              <a:rPr lang="it-IT" sz="1600" dirty="0">
                <a:latin typeface="Chalkboard SE" panose="03050602040202020205" pitchFamily="66" charset="77"/>
              </a:rPr>
              <a:t> di entrambi gli </a:t>
            </a:r>
            <a:r>
              <a:rPr lang="it-IT" sz="1600" b="1" dirty="0">
                <a:latin typeface="Chalkboard SE" panose="03050602040202020205" pitchFamily="66" charset="77"/>
              </a:rPr>
              <a:t>emisferi cerebrali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600" dirty="0">
                <a:latin typeface="Chalkboard SE" panose="03050602040202020205" pitchFamily="66" charset="77"/>
              </a:rPr>
              <a:t>Ci consentono di </a:t>
            </a:r>
            <a:r>
              <a:rPr lang="it-IT" sz="1600" b="1" dirty="0">
                <a:latin typeface="Chalkboard SE" panose="03050602040202020205" pitchFamily="66" charset="77"/>
              </a:rPr>
              <a:t>esercitare</a:t>
            </a:r>
            <a:r>
              <a:rPr lang="it-IT" sz="1600" dirty="0">
                <a:latin typeface="Chalkboard SE" panose="03050602040202020205" pitchFamily="66" charset="77"/>
              </a:rPr>
              <a:t> tutte le </a:t>
            </a:r>
            <a:r>
              <a:rPr lang="it-IT" sz="1600" b="1" dirty="0">
                <a:latin typeface="Chalkboard SE" panose="03050602040202020205" pitchFamily="66" charset="77"/>
              </a:rPr>
              <a:t>abilità</a:t>
            </a:r>
            <a:r>
              <a:rPr lang="it-IT" sz="1600" dirty="0">
                <a:latin typeface="Chalkboard SE" panose="03050602040202020205" pitchFamily="66" charset="77"/>
              </a:rPr>
              <a:t>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600" dirty="0">
                <a:latin typeface="Chalkboard SE" panose="03050602040202020205" pitchFamily="66" charset="77"/>
              </a:rPr>
              <a:t>Ci permettono di </a:t>
            </a:r>
            <a:r>
              <a:rPr lang="it-IT" sz="1600" b="1" dirty="0">
                <a:latin typeface="Chalkboard SE" panose="03050602040202020205" pitchFamily="66" charset="77"/>
              </a:rPr>
              <a:t>analizzare</a:t>
            </a:r>
            <a:r>
              <a:rPr lang="it-IT" sz="1600" dirty="0">
                <a:latin typeface="Chalkboard SE" panose="03050602040202020205" pitchFamily="66" charset="77"/>
              </a:rPr>
              <a:t> aspetti </a:t>
            </a:r>
            <a:r>
              <a:rPr lang="it-IT" sz="1600" b="1" dirty="0">
                <a:latin typeface="Chalkboard SE" panose="03050602040202020205" pitchFamily="66" charset="77"/>
              </a:rPr>
              <a:t>culturali</a:t>
            </a:r>
            <a:r>
              <a:rPr lang="it-IT" sz="1600" dirty="0">
                <a:latin typeface="Chalkboard SE" panose="03050602040202020205" pitchFamily="66" charset="77"/>
              </a:rPr>
              <a:t> del nostro Paese</a:t>
            </a: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pPr algn="ctr"/>
            <a:r>
              <a:rPr lang="it-IT" sz="1100" i="1" dirty="0">
                <a:latin typeface="Chalkboard SE" panose="03050602040202020205" pitchFamily="66" charset="77"/>
              </a:rPr>
              <a:t>(Caon, FILIM; Pasqui, 2003)</a:t>
            </a: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pPr algn="ctr"/>
            <a:endParaRPr lang="it-IT" sz="1600" b="1" dirty="0">
              <a:latin typeface="Chalkboard SE" panose="03050602040202020205" pitchFamily="66" charset="77"/>
            </a:endParaRP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pPr algn="ctr"/>
            <a:br>
              <a:rPr lang="it-IT" sz="1600" dirty="0"/>
            </a:br>
            <a:endParaRPr lang="it-IT" sz="1600" dirty="0">
              <a:latin typeface="Chalkboard SE" panose="03050602040202020205" pitchFamily="66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13553024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84F228CF-72D4-1B45-A649-00AC3A64EAED}"/>
              </a:ext>
            </a:extLst>
          </p:cNvPr>
          <p:cNvSpPr/>
          <p:nvPr/>
        </p:nvSpPr>
        <p:spPr>
          <a:xfrm>
            <a:off x="0" y="5423647"/>
            <a:ext cx="9206753" cy="291353"/>
          </a:xfrm>
          <a:prstGeom prst="rect">
            <a:avLst/>
          </a:prstGeom>
          <a:solidFill>
            <a:srgbClr val="003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4BCC7A75-B2C3-4D48-96E0-8EE27A5A0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4617" y="4683258"/>
            <a:ext cx="1005588" cy="720000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1F90789-EADF-E446-A0D4-8906BEA0F899}"/>
              </a:ext>
            </a:extLst>
          </p:cNvPr>
          <p:cNvSpPr txBox="1"/>
          <p:nvPr/>
        </p:nvSpPr>
        <p:spPr>
          <a:xfrm>
            <a:off x="397299" y="5452998"/>
            <a:ext cx="3530009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TITOLO PRESENTAZIONE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872C2723-6DB2-4944-8C30-4B5421E103CF}"/>
              </a:ext>
            </a:extLst>
          </p:cNvPr>
          <p:cNvSpPr txBox="1"/>
          <p:nvPr/>
        </p:nvSpPr>
        <p:spPr>
          <a:xfrm>
            <a:off x="7854616" y="5442365"/>
            <a:ext cx="1242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data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76ABD75-4689-5D42-BBA5-A26018B72C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067" y="4746013"/>
            <a:ext cx="2844000" cy="674437"/>
          </a:xfrm>
          <a:prstGeom prst="rect">
            <a:avLst/>
          </a:prstGeom>
        </p:spPr>
      </p:pic>
      <p:sp>
        <p:nvSpPr>
          <p:cNvPr id="6" name="Titolo 5">
            <a:extLst>
              <a:ext uri="{FF2B5EF4-FFF2-40B4-BE49-F238E27FC236}">
                <a16:creationId xmlns:a16="http://schemas.microsoft.com/office/drawing/2014/main" id="{370A4854-9A30-4FAF-9E2D-4CF2B46612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7298" y="754251"/>
            <a:ext cx="7886700" cy="1104636"/>
          </a:xfrm>
        </p:spPr>
        <p:txBody>
          <a:bodyPr>
            <a:normAutofit/>
          </a:bodyPr>
          <a:lstStyle/>
          <a:p>
            <a:pPr algn="ctr"/>
            <a:br>
              <a:rPr lang="it-IT" dirty="0"/>
            </a:br>
            <a:endParaRPr lang="it-IT" dirty="0"/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D3453A3-EFA7-C298-3F9B-39A7F0FD6131}"/>
              </a:ext>
            </a:extLst>
          </p:cNvPr>
          <p:cNvSpPr txBox="1"/>
          <p:nvPr/>
        </p:nvSpPr>
        <p:spPr>
          <a:xfrm>
            <a:off x="1427831" y="688530"/>
            <a:ext cx="582563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accent1"/>
                </a:solidFill>
                <a:latin typeface="Chalkboard SE" panose="03050602040202020205" pitchFamily="66" charset="77"/>
              </a:rPr>
              <a:t>Perché ascoltare musica durante </a:t>
            </a:r>
          </a:p>
          <a:p>
            <a:pPr algn="ctr"/>
            <a:r>
              <a:rPr lang="it-IT" sz="2800" b="1" dirty="0">
                <a:solidFill>
                  <a:schemeClr val="accent1"/>
                </a:solidFill>
                <a:latin typeface="Chalkboard SE" panose="03050602040202020205" pitchFamily="66" charset="77"/>
              </a:rPr>
              <a:t>alcune attività? 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804D2BC8-0368-5869-8070-8E4512A44456}"/>
              </a:ext>
            </a:extLst>
          </p:cNvPr>
          <p:cNvSpPr txBox="1"/>
          <p:nvPr/>
        </p:nvSpPr>
        <p:spPr>
          <a:xfrm>
            <a:off x="1520805" y="2026503"/>
            <a:ext cx="5639684" cy="20928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it-IT" sz="1600" dirty="0">
                <a:latin typeface="Chalkboard SE" panose="03050602040202020205" pitchFamily="66" charset="77"/>
              </a:rPr>
              <a:t>La musica </a:t>
            </a:r>
            <a:r>
              <a:rPr lang="it-IT" sz="1600" b="1" dirty="0">
                <a:latin typeface="Chalkboard SE" panose="03050602040202020205" pitchFamily="66" charset="77"/>
              </a:rPr>
              <a:t>attiva</a:t>
            </a:r>
            <a:r>
              <a:rPr lang="it-IT" sz="1600" dirty="0">
                <a:latin typeface="Chalkboard SE" panose="03050602040202020205" pitchFamily="66" charset="77"/>
              </a:rPr>
              <a:t> alcune </a:t>
            </a:r>
            <a:r>
              <a:rPr lang="it-IT" sz="1600" b="1" dirty="0">
                <a:latin typeface="Chalkboard SE" panose="03050602040202020205" pitchFamily="66" charset="77"/>
              </a:rPr>
              <a:t>aree del cervello </a:t>
            </a:r>
            <a:r>
              <a:rPr lang="it-IT" sz="1600" dirty="0">
                <a:latin typeface="Chalkboard SE" panose="03050602040202020205" pitchFamily="66" charset="77"/>
              </a:rPr>
              <a:t>che riguardano:</a:t>
            </a: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600" b="1" dirty="0">
                <a:latin typeface="Chalkboard SE" panose="03050602040202020205" pitchFamily="66" charset="77"/>
              </a:rPr>
              <a:t>movimento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600" b="1" dirty="0">
                <a:latin typeface="Chalkboard SE" panose="03050602040202020205" pitchFamily="66" charset="77"/>
              </a:rPr>
              <a:t>programmazione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600" b="1" dirty="0">
                <a:latin typeface="Chalkboard SE" panose="03050602040202020205" pitchFamily="66" charset="77"/>
              </a:rPr>
              <a:t>attenzione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600" b="1" dirty="0">
                <a:latin typeface="Chalkboard SE" panose="03050602040202020205" pitchFamily="66" charset="77"/>
              </a:rPr>
              <a:t>apprendimento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600" b="1" dirty="0">
                <a:latin typeface="Chalkboard SE" panose="03050602040202020205" pitchFamily="66" charset="77"/>
              </a:rPr>
              <a:t>memoria</a:t>
            </a:r>
          </a:p>
          <a:p>
            <a:pPr algn="ctr"/>
            <a:endParaRPr lang="it-IT" sz="1800" dirty="0">
              <a:latin typeface="Chalkboard SE" panose="03050602040202020205" pitchFamily="66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3466800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84F228CF-72D4-1B45-A649-00AC3A64EAED}"/>
              </a:ext>
            </a:extLst>
          </p:cNvPr>
          <p:cNvSpPr/>
          <p:nvPr/>
        </p:nvSpPr>
        <p:spPr>
          <a:xfrm>
            <a:off x="0" y="5423647"/>
            <a:ext cx="9206753" cy="291353"/>
          </a:xfrm>
          <a:prstGeom prst="rect">
            <a:avLst/>
          </a:prstGeom>
          <a:solidFill>
            <a:srgbClr val="003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4BCC7A75-B2C3-4D48-96E0-8EE27A5A0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4617" y="4683258"/>
            <a:ext cx="1005588" cy="720000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1F90789-EADF-E446-A0D4-8906BEA0F899}"/>
              </a:ext>
            </a:extLst>
          </p:cNvPr>
          <p:cNvSpPr txBox="1"/>
          <p:nvPr/>
        </p:nvSpPr>
        <p:spPr>
          <a:xfrm>
            <a:off x="397299" y="5452998"/>
            <a:ext cx="3530009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TITOLO PRESENTAZIONE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872C2723-6DB2-4944-8C30-4B5421E103CF}"/>
              </a:ext>
            </a:extLst>
          </p:cNvPr>
          <p:cNvSpPr txBox="1"/>
          <p:nvPr/>
        </p:nvSpPr>
        <p:spPr>
          <a:xfrm>
            <a:off x="7854616" y="5442365"/>
            <a:ext cx="1242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data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76ABD75-4689-5D42-BBA5-A26018B72C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067" y="4746013"/>
            <a:ext cx="2844000" cy="674437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B42F4E3F-07C1-8622-7100-634862558AA1}"/>
              </a:ext>
            </a:extLst>
          </p:cNvPr>
          <p:cNvSpPr txBox="1"/>
          <p:nvPr/>
        </p:nvSpPr>
        <p:spPr>
          <a:xfrm>
            <a:off x="517573" y="757463"/>
            <a:ext cx="8108851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 </a:t>
            </a: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endParaRPr lang="it-IT" dirty="0"/>
          </a:p>
        </p:txBody>
      </p:sp>
      <p:sp>
        <p:nvSpPr>
          <p:cNvPr id="10" name="Titolo 9">
            <a:extLst>
              <a:ext uri="{FF2B5EF4-FFF2-40B4-BE49-F238E27FC236}">
                <a16:creationId xmlns:a16="http://schemas.microsoft.com/office/drawing/2014/main" id="{785EE751-0CCF-2D39-12A3-AC189ABBD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3505" y="801588"/>
            <a:ext cx="7886700" cy="1104636"/>
          </a:xfrm>
        </p:spPr>
        <p:txBody>
          <a:bodyPr/>
          <a:lstStyle/>
          <a:p>
            <a:pPr algn="ctr"/>
            <a:br>
              <a:rPr lang="it-IT" sz="3600" b="1" dirty="0">
                <a:solidFill>
                  <a:schemeClr val="accent1"/>
                </a:solidFill>
                <a:latin typeface="Chalkboard SE" panose="03050602040202020205" pitchFamily="66" charset="77"/>
              </a:rPr>
            </a:b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080D3A1-3357-A98B-C032-3DD4BC772BB6}"/>
              </a:ext>
            </a:extLst>
          </p:cNvPr>
          <p:cNvSpPr txBox="1"/>
          <p:nvPr/>
        </p:nvSpPr>
        <p:spPr>
          <a:xfrm>
            <a:off x="0" y="783236"/>
            <a:ext cx="55423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accent1"/>
                </a:solidFill>
                <a:latin typeface="Chalkboard SE" panose="03050602040202020205" pitchFamily="66" charset="77"/>
              </a:rPr>
              <a:t>Cosa succede nel cervello?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51E408F4-64EA-9611-BE62-30A4A6D8AD12}"/>
              </a:ext>
            </a:extLst>
          </p:cNvPr>
          <p:cNvSpPr txBox="1"/>
          <p:nvPr/>
        </p:nvSpPr>
        <p:spPr>
          <a:xfrm>
            <a:off x="770412" y="1511516"/>
            <a:ext cx="280846" cy="57708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800" b="1" dirty="0">
                <a:effectLst/>
                <a:latin typeface="Chalkboard SE" panose="03050602040202020205" pitchFamily="66" charset="77"/>
                <a:ea typeface="Times New Roman" panose="02020603050405020304" pitchFamily="18" charset="0"/>
              </a:rPr>
              <a:t> </a:t>
            </a:r>
          </a:p>
          <a:p>
            <a:r>
              <a:rPr lang="it-IT" dirty="0">
                <a:latin typeface="Chalkboard SE" panose="03050602040202020205" pitchFamily="66" charset="77"/>
              </a:rPr>
              <a:t> 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35AD0C1E-8E25-9B77-F6DF-7038697774B6}"/>
              </a:ext>
            </a:extLst>
          </p:cNvPr>
          <p:cNvSpPr txBox="1"/>
          <p:nvPr/>
        </p:nvSpPr>
        <p:spPr>
          <a:xfrm>
            <a:off x="685400" y="1893059"/>
            <a:ext cx="7773196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latin typeface="Chalkboard SE" panose="03050602040202020205" pitchFamily="66" charset="77"/>
              </a:rPr>
              <a:t>Quando ascoltiamo </a:t>
            </a:r>
            <a:r>
              <a:rPr lang="it-IT" sz="1400" b="1" dirty="0">
                <a:latin typeface="Chalkboard SE" panose="03050602040202020205" pitchFamily="66" charset="77"/>
              </a:rPr>
              <a:t>musica </a:t>
            </a:r>
            <a:r>
              <a:rPr lang="it-IT" sz="1400" i="1" dirty="0">
                <a:latin typeface="Chalkboard SE" panose="03050602040202020205" pitchFamily="66" charset="77"/>
              </a:rPr>
              <a:t>(che apprezziamo in quel momento e non ci infastidisce), </a:t>
            </a:r>
            <a:r>
              <a:rPr lang="it-IT" sz="1400" dirty="0">
                <a:latin typeface="Chalkboard SE" panose="03050602040202020205" pitchFamily="66" charset="77"/>
              </a:rPr>
              <a:t>nel nostro cervello si produce un effetto simile a quello dell’assunzione di una </a:t>
            </a:r>
            <a:r>
              <a:rPr lang="it-IT" sz="1400" b="1" dirty="0">
                <a:latin typeface="Chalkboard SE" panose="03050602040202020205" pitchFamily="66" charset="77"/>
              </a:rPr>
              <a:t>droga psicoattiva </a:t>
            </a:r>
            <a:r>
              <a:rPr lang="it-IT" sz="1400" dirty="0">
                <a:latin typeface="Chalkboard SE" panose="03050602040202020205" pitchFamily="66" charset="77"/>
              </a:rPr>
              <a:t>che causa il rilascio di </a:t>
            </a:r>
            <a:r>
              <a:rPr lang="it-IT" sz="1400" b="1" dirty="0">
                <a:latin typeface="Chalkboard SE" panose="03050602040202020205" pitchFamily="66" charset="77"/>
              </a:rPr>
              <a:t>dopamina. </a:t>
            </a:r>
          </a:p>
          <a:p>
            <a:pPr algn="ctr"/>
            <a:endParaRPr lang="it-IT" sz="1400" b="1" dirty="0">
              <a:latin typeface="Chalkboard SE" panose="03050602040202020205" pitchFamily="66" charset="77"/>
            </a:endParaRPr>
          </a:p>
          <a:p>
            <a:pPr algn="ctr"/>
            <a:r>
              <a:rPr lang="it-IT" sz="1400" dirty="0">
                <a:latin typeface="Chalkboard SE" panose="03050602040202020205" pitchFamily="66" charset="77"/>
              </a:rPr>
              <a:t>La </a:t>
            </a:r>
            <a:r>
              <a:rPr lang="it-IT" sz="1400" b="1" dirty="0">
                <a:latin typeface="Chalkboard SE" panose="03050602040202020205" pitchFamily="66" charset="77"/>
              </a:rPr>
              <a:t>dopamina</a:t>
            </a:r>
            <a:r>
              <a:rPr lang="it-IT" sz="1400" dirty="0">
                <a:latin typeface="Chalkboard SE" panose="03050602040202020205" pitchFamily="66" charset="77"/>
              </a:rPr>
              <a:t> è un </a:t>
            </a:r>
            <a:r>
              <a:rPr lang="it-IT" sz="1400" b="1" dirty="0">
                <a:latin typeface="Chalkboard SE" panose="03050602040202020205" pitchFamily="66" charset="77"/>
              </a:rPr>
              <a:t>neurotrasmettitore</a:t>
            </a:r>
            <a:r>
              <a:rPr lang="it-IT" sz="1400" dirty="0">
                <a:latin typeface="Chalkboard SE" panose="03050602040202020205" pitchFamily="66" charset="77"/>
              </a:rPr>
              <a:t>.</a:t>
            </a:r>
          </a:p>
          <a:p>
            <a:pPr algn="ctr"/>
            <a:endParaRPr lang="it-IT" sz="1400" dirty="0">
              <a:latin typeface="Chalkboard SE" panose="03050602040202020205" pitchFamily="66" charset="77"/>
            </a:endParaRPr>
          </a:p>
          <a:p>
            <a:pPr algn="ctr"/>
            <a:r>
              <a:rPr lang="it-IT" sz="1400" dirty="0">
                <a:latin typeface="Chalkboard SE" panose="03050602040202020205" pitchFamily="66" charset="77"/>
              </a:rPr>
              <a:t>I </a:t>
            </a:r>
            <a:r>
              <a:rPr lang="it-IT" sz="1400" b="1" dirty="0">
                <a:latin typeface="Chalkboard SE" panose="03050602040202020205" pitchFamily="66" charset="77"/>
              </a:rPr>
              <a:t>neurotrasmettitori</a:t>
            </a:r>
            <a:r>
              <a:rPr lang="it-IT" sz="1400" dirty="0">
                <a:latin typeface="Chalkboard SE" panose="03050602040202020205" pitchFamily="66" charset="77"/>
              </a:rPr>
              <a:t> sono </a:t>
            </a:r>
            <a:r>
              <a:rPr lang="it-IT" sz="1400" b="1" dirty="0">
                <a:latin typeface="Chalkboard SE" panose="03050602040202020205" pitchFamily="66" charset="77"/>
              </a:rPr>
              <a:t>messaggeri chimici</a:t>
            </a:r>
            <a:r>
              <a:rPr lang="it-IT" sz="1400" dirty="0">
                <a:latin typeface="Chalkboard SE" panose="03050602040202020205" pitchFamily="66" charset="77"/>
              </a:rPr>
              <a:t>.</a:t>
            </a:r>
          </a:p>
          <a:p>
            <a:pPr algn="ctr"/>
            <a:endParaRPr lang="it-IT" sz="1400" dirty="0">
              <a:latin typeface="Chalkboard SE" panose="03050602040202020205" pitchFamily="66" charset="77"/>
            </a:endParaRPr>
          </a:p>
          <a:p>
            <a:pPr algn="ctr"/>
            <a:r>
              <a:rPr lang="it-IT" sz="1400" dirty="0">
                <a:latin typeface="Chalkboard SE" panose="03050602040202020205" pitchFamily="66" charset="77"/>
              </a:rPr>
              <a:t>La </a:t>
            </a:r>
            <a:r>
              <a:rPr lang="it-IT" sz="1400" b="1" dirty="0">
                <a:latin typeface="Chalkboard SE" panose="03050602040202020205" pitchFamily="66" charset="77"/>
              </a:rPr>
              <a:t>dopamina</a:t>
            </a:r>
            <a:r>
              <a:rPr lang="it-IT" sz="1400" dirty="0">
                <a:latin typeface="Chalkboard SE" panose="03050602040202020205" pitchFamily="66" charset="77"/>
              </a:rPr>
              <a:t> esercita il </a:t>
            </a:r>
            <a:r>
              <a:rPr lang="it-IT" sz="1400" b="1" dirty="0">
                <a:latin typeface="Chalkboard SE" panose="03050602040202020205" pitchFamily="66" charset="77"/>
              </a:rPr>
              <a:t>controllo</a:t>
            </a:r>
            <a:r>
              <a:rPr lang="it-IT" sz="1400" dirty="0">
                <a:latin typeface="Chalkboard SE" panose="03050602040202020205" pitchFamily="66" charset="77"/>
              </a:rPr>
              <a:t> sul </a:t>
            </a:r>
            <a:r>
              <a:rPr lang="it-IT" sz="1400" b="1" dirty="0">
                <a:latin typeface="Chalkboard SE" panose="03050602040202020205" pitchFamily="66" charset="77"/>
              </a:rPr>
              <a:t>movimento</a:t>
            </a:r>
            <a:r>
              <a:rPr lang="it-IT" sz="1400" dirty="0">
                <a:latin typeface="Chalkboard SE" panose="03050602040202020205" pitchFamily="66" charset="77"/>
              </a:rPr>
              <a:t>, sulle </a:t>
            </a:r>
            <a:r>
              <a:rPr lang="it-IT" sz="1400" b="1" dirty="0">
                <a:latin typeface="Chalkboard SE" panose="03050602040202020205" pitchFamily="66" charset="77"/>
              </a:rPr>
              <a:t>capacita di attenzione e di apprendimento</a:t>
            </a:r>
            <a:r>
              <a:rPr lang="it-IT" sz="1400" dirty="0">
                <a:latin typeface="Chalkboard SE" panose="03050602040202020205" pitchFamily="66" charset="77"/>
              </a:rPr>
              <a:t>, su alcuni aspetti delle </a:t>
            </a:r>
            <a:r>
              <a:rPr lang="it-IT" sz="1400" b="1" dirty="0">
                <a:latin typeface="Chalkboard SE" panose="03050602040202020205" pitchFamily="66" charset="77"/>
              </a:rPr>
              <a:t>funzioni cognitive</a:t>
            </a:r>
            <a:r>
              <a:rPr lang="it-IT" sz="1400" dirty="0">
                <a:latin typeface="Chalkboard SE" panose="03050602040202020205" pitchFamily="66" charset="77"/>
              </a:rPr>
              <a:t>, sulla </a:t>
            </a:r>
            <a:r>
              <a:rPr lang="it-IT" sz="1400" b="1" dirty="0">
                <a:latin typeface="Chalkboard SE" panose="03050602040202020205" pitchFamily="66" charset="77"/>
              </a:rPr>
              <a:t>sensazione di piacere</a:t>
            </a:r>
            <a:r>
              <a:rPr lang="it-IT" sz="1400" dirty="0">
                <a:latin typeface="Chalkboard SE" panose="03050602040202020205" pitchFamily="66" charset="77"/>
              </a:rPr>
              <a:t> e sul meccanismo del </a:t>
            </a:r>
            <a:r>
              <a:rPr lang="it-IT" sz="1400" b="1" dirty="0">
                <a:latin typeface="Chalkboard SE" panose="03050602040202020205" pitchFamily="66" charset="77"/>
              </a:rPr>
              <a:t>sonno</a:t>
            </a:r>
            <a:r>
              <a:rPr lang="it-IT" sz="1400" dirty="0">
                <a:latin typeface="Chalkboard SE" panose="03050602040202020205" pitchFamily="66" charset="77"/>
              </a:rPr>
              <a:t>.</a:t>
            </a: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pPr algn="ctr"/>
            <a:r>
              <a:rPr lang="it-IT" sz="1100" i="1" dirty="0">
                <a:latin typeface="Chalkboard SE" panose="03050602040202020205" pitchFamily="66" charset="77"/>
              </a:rPr>
              <a:t>(https://www.stateofmind.it/2021/05/musica-cervello/)</a:t>
            </a:r>
          </a:p>
          <a:p>
            <a:pPr algn="ctr"/>
            <a:endParaRPr lang="it-IT" sz="1600" b="1" dirty="0">
              <a:latin typeface="Chalkboard SE" panose="03050602040202020205" pitchFamily="66" charset="77"/>
            </a:endParaRPr>
          </a:p>
          <a:p>
            <a:pPr algn="ctr"/>
            <a:endParaRPr lang="it-IT" sz="1600" b="1" dirty="0">
              <a:latin typeface="Chalkboard SE" panose="03050602040202020205" pitchFamily="66" charset="77"/>
            </a:endParaRPr>
          </a:p>
          <a:p>
            <a:pPr algn="ctr"/>
            <a:endParaRPr lang="it-IT" sz="1600" b="1" dirty="0">
              <a:latin typeface="Chalkboard SE" panose="03050602040202020205" pitchFamily="66" charset="77"/>
            </a:endParaRPr>
          </a:p>
        </p:txBody>
      </p:sp>
      <p:pic>
        <p:nvPicPr>
          <p:cNvPr id="12" name="Immagine 11">
            <a:extLst>
              <a:ext uri="{FF2B5EF4-FFF2-40B4-BE49-F238E27FC236}">
                <a16:creationId xmlns:a16="http://schemas.microsoft.com/office/drawing/2014/main" id="{45DDC471-B499-4353-EA14-D6CD64F0313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61314" y="629834"/>
            <a:ext cx="1058165" cy="1058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74369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1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tangolo 6">
            <a:extLst>
              <a:ext uri="{FF2B5EF4-FFF2-40B4-BE49-F238E27FC236}">
                <a16:creationId xmlns:a16="http://schemas.microsoft.com/office/drawing/2014/main" id="{84F228CF-72D4-1B45-A649-00AC3A64EAED}"/>
              </a:ext>
            </a:extLst>
          </p:cNvPr>
          <p:cNvSpPr/>
          <p:nvPr/>
        </p:nvSpPr>
        <p:spPr>
          <a:xfrm>
            <a:off x="0" y="5423647"/>
            <a:ext cx="9206753" cy="291353"/>
          </a:xfrm>
          <a:prstGeom prst="rect">
            <a:avLst/>
          </a:prstGeom>
          <a:solidFill>
            <a:srgbClr val="0033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it-IT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9" name="Immagine 8">
            <a:extLst>
              <a:ext uri="{FF2B5EF4-FFF2-40B4-BE49-F238E27FC236}">
                <a16:creationId xmlns:a16="http://schemas.microsoft.com/office/drawing/2014/main" id="{4BCC7A75-B2C3-4D48-96E0-8EE27A5A0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4617" y="4683258"/>
            <a:ext cx="1005588" cy="720000"/>
          </a:xfrm>
          <a:prstGeom prst="rect">
            <a:avLst/>
          </a:prstGeom>
        </p:spPr>
      </p:pic>
      <p:sp>
        <p:nvSpPr>
          <p:cNvPr id="17" name="CasellaDiTesto 16">
            <a:extLst>
              <a:ext uri="{FF2B5EF4-FFF2-40B4-BE49-F238E27FC236}">
                <a16:creationId xmlns:a16="http://schemas.microsoft.com/office/drawing/2014/main" id="{D1F90789-EADF-E446-A0D4-8906BEA0F899}"/>
              </a:ext>
            </a:extLst>
          </p:cNvPr>
          <p:cNvSpPr txBox="1"/>
          <p:nvPr/>
        </p:nvSpPr>
        <p:spPr>
          <a:xfrm>
            <a:off x="397299" y="5452998"/>
            <a:ext cx="3530009" cy="25391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TITOLO PRESENTAZIONE</a:t>
            </a:r>
          </a:p>
        </p:txBody>
      </p:sp>
      <p:sp>
        <p:nvSpPr>
          <p:cNvPr id="19" name="CasellaDiTesto 18">
            <a:extLst>
              <a:ext uri="{FF2B5EF4-FFF2-40B4-BE49-F238E27FC236}">
                <a16:creationId xmlns:a16="http://schemas.microsoft.com/office/drawing/2014/main" id="{872C2723-6DB2-4944-8C30-4B5421E103CF}"/>
              </a:ext>
            </a:extLst>
          </p:cNvPr>
          <p:cNvSpPr txBox="1"/>
          <p:nvPr/>
        </p:nvSpPr>
        <p:spPr>
          <a:xfrm>
            <a:off x="7854616" y="5442365"/>
            <a:ext cx="12428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05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rebuchet MS" panose="020B0703020202090204" pitchFamily="34" charset="0"/>
                <a:ea typeface="+mn-ea"/>
                <a:cs typeface="+mn-cs"/>
              </a:rPr>
              <a:t>data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F76ABD75-4689-5D42-BBA5-A26018B72C1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2067" y="4746013"/>
            <a:ext cx="2844000" cy="674437"/>
          </a:xfrm>
          <a:prstGeom prst="rect">
            <a:avLst/>
          </a:prstGeom>
        </p:spPr>
      </p:pic>
      <p:sp>
        <p:nvSpPr>
          <p:cNvPr id="2" name="CasellaDiTesto 1">
            <a:extLst>
              <a:ext uri="{FF2B5EF4-FFF2-40B4-BE49-F238E27FC236}">
                <a16:creationId xmlns:a16="http://schemas.microsoft.com/office/drawing/2014/main" id="{B42F4E3F-07C1-8622-7100-634862558AA1}"/>
              </a:ext>
            </a:extLst>
          </p:cNvPr>
          <p:cNvSpPr txBox="1"/>
          <p:nvPr/>
        </p:nvSpPr>
        <p:spPr>
          <a:xfrm>
            <a:off x="517573" y="757463"/>
            <a:ext cx="8108851" cy="7540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/>
              <a:t> </a:t>
            </a: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endParaRPr lang="it-IT" dirty="0"/>
          </a:p>
        </p:txBody>
      </p:sp>
      <p:sp>
        <p:nvSpPr>
          <p:cNvPr id="10" name="Titolo 9">
            <a:extLst>
              <a:ext uri="{FF2B5EF4-FFF2-40B4-BE49-F238E27FC236}">
                <a16:creationId xmlns:a16="http://schemas.microsoft.com/office/drawing/2014/main" id="{785EE751-0CCF-2D39-12A3-AC189ABBD0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73505" y="801588"/>
            <a:ext cx="7886700" cy="1104636"/>
          </a:xfrm>
        </p:spPr>
        <p:txBody>
          <a:bodyPr/>
          <a:lstStyle/>
          <a:p>
            <a:pPr algn="ctr"/>
            <a:br>
              <a:rPr lang="it-IT" sz="3600" b="1" dirty="0">
                <a:solidFill>
                  <a:schemeClr val="accent1"/>
                </a:solidFill>
                <a:latin typeface="Chalkboard SE" panose="03050602040202020205" pitchFamily="66" charset="77"/>
              </a:rPr>
            </a:br>
            <a:endParaRPr lang="it-IT" dirty="0"/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080D3A1-3357-A98B-C032-3DD4BC772BB6}"/>
              </a:ext>
            </a:extLst>
          </p:cNvPr>
          <p:cNvSpPr txBox="1"/>
          <p:nvPr/>
        </p:nvSpPr>
        <p:spPr>
          <a:xfrm>
            <a:off x="517573" y="773118"/>
            <a:ext cx="55423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800" b="1" dirty="0">
                <a:solidFill>
                  <a:schemeClr val="accent1"/>
                </a:solidFill>
                <a:latin typeface="Chalkboard SE" panose="03050602040202020205" pitchFamily="66" charset="77"/>
              </a:rPr>
              <a:t>I benefici</a:t>
            </a:r>
          </a:p>
          <a:p>
            <a:pPr algn="ctr"/>
            <a:r>
              <a:rPr lang="it-IT" sz="2800" b="1" dirty="0">
                <a:solidFill>
                  <a:schemeClr val="accent1"/>
                </a:solidFill>
                <a:latin typeface="Chalkboard SE" panose="03050602040202020205" pitchFamily="66" charset="77"/>
              </a:rPr>
              <a:t>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D96EB05D-0EC3-C69C-E4BB-445D2FC0F08C}"/>
              </a:ext>
            </a:extLst>
          </p:cNvPr>
          <p:cNvSpPr txBox="1"/>
          <p:nvPr/>
        </p:nvSpPr>
        <p:spPr>
          <a:xfrm>
            <a:off x="1436803" y="1755695"/>
            <a:ext cx="6270390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400" dirty="0">
                <a:latin typeface="Chalkboard SE" panose="03050602040202020205" pitchFamily="66" charset="77"/>
              </a:rPr>
              <a:t>La musica può essere in grado di…</a:t>
            </a: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400" i="1" dirty="0">
                <a:latin typeface="Chalkboard SE" panose="03050602040202020205" pitchFamily="66" charset="77"/>
              </a:rPr>
              <a:t>migliorare l’umore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400" i="1" dirty="0">
                <a:latin typeface="Chalkboard SE" panose="03050602040202020205" pitchFamily="66" charset="77"/>
              </a:rPr>
              <a:t>favorire l’aggregazione e le relazioni sociali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400" i="1" dirty="0">
                <a:latin typeface="Chalkboard SE" panose="03050602040202020205" pitchFamily="66" charset="77"/>
              </a:rPr>
              <a:t>ridurre gli stati di ansia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400" i="1" dirty="0">
                <a:latin typeface="Chalkboard SE" panose="03050602040202020205" pitchFamily="66" charset="77"/>
              </a:rPr>
              <a:t>agevolare il rilassamento, la serenità e la calma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400" i="1" dirty="0">
                <a:latin typeface="Chalkboard SE" panose="03050602040202020205" pitchFamily="66" charset="77"/>
              </a:rPr>
              <a:t>stimolare la creatività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400" i="1" dirty="0">
                <a:latin typeface="Chalkboard SE" panose="03050602040202020205" pitchFamily="66" charset="77"/>
              </a:rPr>
              <a:t>facilitare la memoria, la concentrazione, e l’attenzione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it-IT" sz="1400" i="1" dirty="0">
                <a:latin typeface="Chalkboard SE" panose="03050602040202020205" pitchFamily="66" charset="77"/>
              </a:rPr>
              <a:t>far acquisire forze ed energie (es. negli atleti)</a:t>
            </a:r>
            <a:endParaRPr lang="it-IT" sz="1600" dirty="0">
              <a:latin typeface="Chalkboard SE" panose="03050602040202020205" pitchFamily="66" charset="77"/>
            </a:endParaRP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pPr algn="ctr"/>
            <a:r>
              <a:rPr lang="it-IT" sz="1400" dirty="0">
                <a:latin typeface="Chalkboard SE" panose="03050602040202020205" pitchFamily="66" charset="77"/>
              </a:rPr>
              <a:t>L’effetto prodotto dalla musica non è solo sulle emozioni, bensì è stato dimostrato come sia in grado di influenzare anche il sistema cardio vascolare, il battito cardiaco e la pressione sanguigna.</a:t>
            </a:r>
          </a:p>
          <a:p>
            <a:pPr algn="ctr"/>
            <a:r>
              <a:rPr lang="it-IT" sz="1100" i="1" dirty="0">
                <a:solidFill>
                  <a:srgbClr val="32373C"/>
                </a:solidFill>
                <a:latin typeface="Chalkboard SE" panose="03050602040202020205" pitchFamily="66" charset="77"/>
                <a:cs typeface="Times New Roman" panose="02020603050405020304" pitchFamily="18" charset="0"/>
              </a:rPr>
              <a:t>(www.inarteonline.com)</a:t>
            </a:r>
          </a:p>
          <a:p>
            <a:pPr algn="ctr"/>
            <a:endParaRPr lang="it-IT" sz="1600" dirty="0">
              <a:latin typeface="Chalkboard SE" panose="03050602040202020205" pitchFamily="66" charset="77"/>
            </a:endParaRPr>
          </a:p>
          <a:p>
            <a:endParaRPr lang="it-IT" sz="1600" dirty="0">
              <a:latin typeface="Chalkboard SE" panose="03050602040202020205" pitchFamily="66" charset="77"/>
            </a:endParaRPr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A7423F1D-B1D8-1408-2124-D2611BEE4FD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2094" y="559684"/>
            <a:ext cx="1074754" cy="1094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417526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9326</TotalTime>
  <Words>849</Words>
  <Application>Microsoft Macintosh PowerPoint</Application>
  <PresentationFormat>Presentazione su schermo (16:10)</PresentationFormat>
  <Paragraphs>197</Paragraphs>
  <Slides>17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7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Chalkboard SE</vt:lpstr>
      <vt:lpstr>Comic Sans MS</vt:lpstr>
      <vt:lpstr>Times New Roman</vt:lpstr>
      <vt:lpstr>Trebuchet MS</vt:lpstr>
      <vt:lpstr>Tema di Office</vt:lpstr>
      <vt:lpstr>Presentazione standard di PowerPoint</vt:lpstr>
      <vt:lpstr>Presentazione standard di PowerPoint</vt:lpstr>
      <vt:lpstr>Musica e canzoni: come possiamo definirle?</vt:lpstr>
      <vt:lpstr>  Musica e canzoni: come possiamo definirle? </vt:lpstr>
      <vt:lpstr>DOMANDA  </vt:lpstr>
      <vt:lpstr> </vt:lpstr>
      <vt:lpstr> </vt:lpstr>
      <vt:lpstr> </vt:lpstr>
      <vt:lpstr> </vt:lpstr>
      <vt:lpstr>Presentazione standard di PowerPoint</vt:lpstr>
      <vt:lpstr>DOMANDA  </vt:lpstr>
      <vt:lpstr>Presentazione standard di PowerPoint</vt:lpstr>
      <vt:lpstr>Consigli personali </vt:lpstr>
      <vt:lpstr>Presentazione standard di PowerPoint</vt:lpstr>
      <vt:lpstr>Presentazione standard di PowerPoint</vt:lpstr>
      <vt:lpstr>Altre domande?  </vt:lpstr>
      <vt:lpstr>Grazie per la partecipazione!  Fine 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Microsoft Office User</dc:creator>
  <cp:lastModifiedBy>Microsoft Office User</cp:lastModifiedBy>
  <cp:revision>139</cp:revision>
  <dcterms:created xsi:type="dcterms:W3CDTF">2020-05-11T10:16:09Z</dcterms:created>
  <dcterms:modified xsi:type="dcterms:W3CDTF">2024-05-08T15:01:16Z</dcterms:modified>
</cp:coreProperties>
</file>