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4" r:id="rId3"/>
    <p:sldId id="410" r:id="rId4"/>
    <p:sldId id="396" r:id="rId5"/>
    <p:sldId id="411" r:id="rId6"/>
    <p:sldId id="412" r:id="rId7"/>
    <p:sldId id="413" r:id="rId8"/>
  </p:sldIdLst>
  <p:sldSz cx="12192000" cy="6858000"/>
  <p:notesSz cx="6858000" cy="9144000"/>
  <p:custDataLst>
    <p:tags r:id="rId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5247A-80F9-4A8C-B5D1-D75072356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1AC128-4F3B-4428-94EA-762C997B3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2AB5F7-C881-4DDD-9B14-888407A5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66E5A-249E-4ABF-83C9-2FA6C9A1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E9AE6-4FA7-4418-AEE6-EB40EE3A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6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F5209-7084-454F-9304-CCDF6E03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476B52-6787-4753-98F8-CBB165D18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2D0A5C-93A0-4A50-9102-29DB2B6F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62E79-7928-46C2-83E4-682B0D00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CF7F3-2574-4301-9B17-B7F70720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9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58D93C-634D-4F72-9CA7-DE64E3D9C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57F005-E97F-482B-87E1-45ECA25E3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F9D2FD-19C7-4650-B36A-DBA09348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14783-AC8B-4C1C-B3DE-6BC4A38C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E68E16-733A-4FE9-99C6-EAD59A56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9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1B635-3F1B-425B-ABC6-06155A9B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E7C61-06F5-4DDB-957D-B35BABD1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2E15EB-60E7-4BC1-8E47-D5B5AD62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709016-1E9B-44B3-A7A5-87FBC0DB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6A72F3-1FFC-4B30-9484-2542336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5BD8E-2BC2-4A6B-9807-CA4C3AF6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FDB610-5EE1-4DF9-A1B6-26C19DF87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ADF4D7-8CB5-4966-A94B-0C5191D0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8255C3-E635-44C3-855A-9547DCA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56237F-F8BF-4E0D-B887-9817DD5C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58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371DD-7027-4DEC-80AB-397A1E51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54BD31-9ADF-41A9-9863-D2E64FA7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3915FC-C24F-4915-864B-8D9A485C6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1C617E-2BCD-4A91-8F49-8D6101D2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5565DC-D304-4B1E-AEAB-A86E7C12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E5FE5F-8638-48BB-8444-8CC55445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13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9D9E0-8519-445D-8D7A-06869C74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CC4D45-33F9-4970-B4EB-CC121768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FA68AC-7C13-456E-9DCD-4E4A2369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517E7E-CBD7-46D1-ACB2-655E64A84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568EE7-E5BB-4882-9779-0BE5D77B7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17461E-EA43-4282-81A7-8582CF54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8F4A69-8B7B-46F7-9BD6-E23D757B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30CC10-8669-4EFC-AEAB-1C324D0D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6F890-74D6-4E59-A282-42A2F6FF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480214-828A-472B-B728-A0FBE46D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B1720F-1BFC-4178-9109-65469FB9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45CDFA-8E27-46E7-BEB4-A416BBE9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4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DBB276-23FF-42F8-996F-20264090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878A62-41F2-4BF5-9502-7B14A785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3D4B17-1789-4CC8-A0BC-CEA96ECB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6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97E55-C41D-41A3-8B74-83CF4678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B6EFF9-F78B-4CFB-B518-FD1475553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398BF5-7F72-4B21-8CB6-FDB2308AE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B23F26-487E-443D-B72D-F9950DB2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A31A3-9010-431E-9B33-03EA7E9C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8B2342-AD3E-4F89-A527-AC5E5D81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2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32C95-10ED-4E74-B4E6-9A199D6F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233BBE-0E33-4C26-B772-3DA793F8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878E9E-D3B9-400A-B122-6EA0652D8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82D872-4FE2-4667-B4ED-A1A1586F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C55F9C-1508-434B-88B4-16792CA3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7122AA-3B7C-4FD2-9BB3-594B1A92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30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A4A3E9-5C36-4C6D-8978-2B7CE59E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5CE8F9-A911-49A1-AE8F-87ABA7AB2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DF5E7B-19C0-4CA6-A723-BEAE1786F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37B0-6F11-4934-9A1E-80E23DC7C3A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7155F6-9CDC-427B-A4D2-8B8D574A4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7A9034-77D9-4B45-8122-326DBB609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85C1-5077-4FC2-BE58-738AE69C8F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9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B7B53B-9C1E-4B22-ACAD-EF7875DA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00570"/>
          </a:xfrm>
          <a:prstGeom prst="rect">
            <a:avLst/>
          </a:prstGeom>
          <a:solidFill>
            <a:srgbClr val="071B50"/>
          </a:solidFill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3AC055-714C-47B6-814A-9875C6D490A4}"/>
              </a:ext>
            </a:extLst>
          </p:cNvPr>
          <p:cNvSpPr txBox="1"/>
          <p:nvPr/>
        </p:nvSpPr>
        <p:spPr>
          <a:xfrm>
            <a:off x="2306319" y="3429000"/>
            <a:ext cx="9767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SMVP e figure coinvolte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9D45E3-6169-42F2-AB93-CE3AA31A3BC4}"/>
              </a:ext>
            </a:extLst>
          </p:cNvPr>
          <p:cNvSpPr txBox="1"/>
          <p:nvPr/>
        </p:nvSpPr>
        <p:spPr>
          <a:xfrm>
            <a:off x="2306320" y="4592320"/>
            <a:ext cx="954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Paola Galimberti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3EAF1F-B773-48A0-9608-25301DA53FD9}"/>
              </a:ext>
            </a:extLst>
          </p:cNvPr>
          <p:cNvSpPr txBox="1"/>
          <p:nvPr/>
        </p:nvSpPr>
        <p:spPr>
          <a:xfrm>
            <a:off x="2570480" y="2174240"/>
            <a:ext cx="891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Direzione Performance, assicurazione qualità, valutazione e politiche di Open Science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2EDD99-F4DB-4B21-B648-695570FA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5" y="6239166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9E7F380-0C5D-4FF0-BD78-AEB971952308}"/>
              </a:ext>
            </a:extLst>
          </p:cNvPr>
          <p:cNvSpPr/>
          <p:nvPr/>
        </p:nvSpPr>
        <p:spPr>
          <a:xfrm>
            <a:off x="0" y="0"/>
            <a:ext cx="12192000" cy="1331650"/>
          </a:xfrm>
          <a:prstGeom prst="rect">
            <a:avLst/>
          </a:prstGeom>
          <a:solidFill>
            <a:srgbClr val="071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Sistema di misurazione e valutazione della performance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D39DB6-DC74-4D1F-9A6C-B9F61F7F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72" y="2494716"/>
            <a:ext cx="2857500" cy="28575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B37E9E-AC3E-41CD-90CB-D72D25639927}"/>
              </a:ext>
            </a:extLst>
          </p:cNvPr>
          <p:cNvSpPr txBox="1"/>
          <p:nvPr/>
        </p:nvSpPr>
        <p:spPr>
          <a:xfrm>
            <a:off x="4260915" y="1778279"/>
            <a:ext cx="7616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 </a:t>
            </a:r>
            <a:r>
              <a:rPr lang="it-IT" sz="2400" dirty="0"/>
              <a:t>E’ un documento metodologico che </a:t>
            </a:r>
            <a:r>
              <a:rPr lang="it-IT" sz="2400" b="1" dirty="0"/>
              <a:t>illustra il processo attraverso il quale l'amministrazione dà attuazione al Ciclo di Gestione della Performance</a:t>
            </a:r>
          </a:p>
          <a:p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E’ definito coerentemente con mission e strategia dell’Ateneo come descritti nel Piano strategico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E’ adottato e aggiornato annualmente, previo parere vincolante del Nucleo di Valutazione</a:t>
            </a:r>
          </a:p>
          <a:p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E’ reso pubblico sul sito istituzionale all’interno della sezione “Amministrazione trasparente”</a:t>
            </a:r>
          </a:p>
        </p:txBody>
      </p:sp>
    </p:spTree>
    <p:extLst>
      <p:ext uri="{BB962C8B-B14F-4D97-AF65-F5344CB8AC3E}">
        <p14:creationId xmlns:p14="http://schemas.microsoft.com/office/powerpoint/2010/main" val="145250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9E7F380-0C5D-4FF0-BD78-AEB971952308}"/>
              </a:ext>
            </a:extLst>
          </p:cNvPr>
          <p:cNvSpPr/>
          <p:nvPr/>
        </p:nvSpPr>
        <p:spPr>
          <a:xfrm>
            <a:off x="0" y="15376"/>
            <a:ext cx="2856322" cy="6842624"/>
          </a:xfrm>
          <a:prstGeom prst="rect">
            <a:avLst/>
          </a:prstGeom>
          <a:solidFill>
            <a:srgbClr val="071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Collaborazione</a:t>
            </a:r>
          </a:p>
        </p:txBody>
      </p:sp>
      <p:pic>
        <p:nvPicPr>
          <p:cNvPr id="1028" name="Picture 4" descr="people riding boat on body of water">
            <a:extLst>
              <a:ext uri="{FF2B5EF4-FFF2-40B4-BE49-F238E27FC236}">
                <a16:creationId xmlns:a16="http://schemas.microsoft.com/office/drawing/2014/main" id="{345B9682-5B88-4410-A44A-856816FF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2" y="-15376"/>
            <a:ext cx="413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250385-BC42-4FE2-AB36-E82834749FB8}"/>
              </a:ext>
            </a:extLst>
          </p:cNvPr>
          <p:cNvSpPr txBox="1"/>
          <p:nvPr/>
        </p:nvSpPr>
        <p:spPr>
          <a:xfrm>
            <a:off x="7748832" y="3035432"/>
            <a:ext cx="384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Condivisione di obiettivi comuni</a:t>
            </a:r>
          </a:p>
          <a:p>
            <a:endParaRPr lang="it-IT" sz="2000" dirty="0"/>
          </a:p>
          <a:p>
            <a:r>
              <a:rPr lang="it-IT" sz="2000" dirty="0"/>
              <a:t>Patto fra valutatore e valutato</a:t>
            </a:r>
          </a:p>
        </p:txBody>
      </p:sp>
    </p:spTree>
    <p:extLst>
      <p:ext uri="{BB962C8B-B14F-4D97-AF65-F5344CB8AC3E}">
        <p14:creationId xmlns:p14="http://schemas.microsoft.com/office/powerpoint/2010/main" val="127433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E6FBDB-3E98-43B6-8836-7F4B8ACBF1DD}"/>
              </a:ext>
            </a:extLst>
          </p:cNvPr>
          <p:cNvSpPr txBox="1"/>
          <p:nvPr/>
        </p:nvSpPr>
        <p:spPr>
          <a:xfrm>
            <a:off x="575035" y="2903456"/>
            <a:ext cx="301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</a:rPr>
              <a:t>Chi?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E0EC18-D784-4CF8-BF38-244BF78ED440}"/>
              </a:ext>
            </a:extLst>
          </p:cNvPr>
          <p:cNvSpPr txBox="1"/>
          <p:nvPr/>
        </p:nvSpPr>
        <p:spPr>
          <a:xfrm>
            <a:off x="3978111" y="1869587"/>
            <a:ext cx="7060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Direttore Generale</a:t>
            </a:r>
          </a:p>
          <a:p>
            <a:endParaRPr lang="it-IT" sz="2400" dirty="0"/>
          </a:p>
          <a:p>
            <a:r>
              <a:rPr lang="it-IT" sz="2400" dirty="0">
                <a:solidFill>
                  <a:schemeClr val="bg1"/>
                </a:solidFill>
              </a:rPr>
              <a:t>Dirigenti e Delegati di Direzione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EP e </a:t>
            </a:r>
            <a:r>
              <a:rPr lang="it-IT" dirty="0">
                <a:solidFill>
                  <a:schemeClr val="bg1"/>
                </a:solidFill>
              </a:rPr>
              <a:t>Resp. Settore, Centro, Staff </a:t>
            </a:r>
            <a:r>
              <a:rPr lang="it-IT">
                <a:solidFill>
                  <a:schemeClr val="bg1"/>
                </a:solidFill>
              </a:rPr>
              <a:t>I livello</a:t>
            </a:r>
            <a:r>
              <a:rPr lang="it-IT" sz="240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con e </a:t>
            </a:r>
            <a:r>
              <a:rPr lang="it-IT" sz="2400" b="1" dirty="0">
                <a:solidFill>
                  <a:srgbClr val="FFC000"/>
                </a:solidFill>
              </a:rPr>
              <a:t>senza PO</a:t>
            </a:r>
          </a:p>
          <a:p>
            <a:endParaRPr lang="it-IT" sz="2400" b="1" dirty="0">
              <a:solidFill>
                <a:srgbClr val="FFC000"/>
              </a:solidFill>
            </a:endParaRPr>
          </a:p>
          <a:p>
            <a:r>
              <a:rPr lang="it-IT" sz="2400" b="1" dirty="0">
                <a:solidFill>
                  <a:srgbClr val="FFC000"/>
                </a:solidFill>
              </a:rPr>
              <a:t>D e C con posizione organizzativa (capiufficio e segretari di Dipartimento)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061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E6FBDB-3E98-43B6-8836-7F4B8ACBF1DD}"/>
              </a:ext>
            </a:extLst>
          </p:cNvPr>
          <p:cNvSpPr txBox="1"/>
          <p:nvPr/>
        </p:nvSpPr>
        <p:spPr>
          <a:xfrm>
            <a:off x="575035" y="2903456"/>
            <a:ext cx="301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</a:rPr>
              <a:t>Cosa?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E0EC18-D784-4CF8-BF38-244BF78ED440}"/>
              </a:ext>
            </a:extLst>
          </p:cNvPr>
          <p:cNvSpPr txBox="1"/>
          <p:nvPr/>
        </p:nvSpPr>
        <p:spPr>
          <a:xfrm>
            <a:off x="3912123" y="2105257"/>
            <a:ext cx="70606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Performance organizzativa di ateneo (DG, Dirigenti)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Performance organizzativa della amministrazione (DG, Dirigenti, EP delegati di direzione)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Performance individuale (DG, Dirigenti, EP delegati di direzione EP senza PO, D, C con PO)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Comportamenti (DG, Dirigenti, EP delegati di direzione EP senza PO)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5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E6FBDB-3E98-43B6-8836-7F4B8ACBF1DD}"/>
              </a:ext>
            </a:extLst>
          </p:cNvPr>
          <p:cNvSpPr txBox="1"/>
          <p:nvPr/>
        </p:nvSpPr>
        <p:spPr>
          <a:xfrm>
            <a:off x="301658" y="2903456"/>
            <a:ext cx="328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</a:rPr>
              <a:t>Perché?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208D683-DD8B-443C-B99C-2A917C84913B}"/>
              </a:ext>
            </a:extLst>
          </p:cNvPr>
          <p:cNvGrpSpPr/>
          <p:nvPr/>
        </p:nvGrpSpPr>
        <p:grpSpPr>
          <a:xfrm>
            <a:off x="5099601" y="1984300"/>
            <a:ext cx="5025086" cy="3228468"/>
            <a:chOff x="5099601" y="1984300"/>
            <a:chExt cx="5025086" cy="322846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2507FAE9-B456-4074-8F68-9C767CC01453}"/>
                </a:ext>
              </a:extLst>
            </p:cNvPr>
            <p:cNvSpPr/>
            <p:nvPr/>
          </p:nvSpPr>
          <p:spPr>
            <a:xfrm rot="21600000">
              <a:off x="5429337" y="1984300"/>
              <a:ext cx="4695350" cy="659475"/>
            </a:xfrm>
            <a:custGeom>
              <a:avLst/>
              <a:gdLst>
                <a:gd name="connsiteX0" fmla="*/ 0 w 4695350"/>
                <a:gd name="connsiteY0" fmla="*/ 0 h 659473"/>
                <a:gd name="connsiteX1" fmla="*/ 4365614 w 4695350"/>
                <a:gd name="connsiteY1" fmla="*/ 0 h 659473"/>
                <a:gd name="connsiteX2" fmla="*/ 4695350 w 4695350"/>
                <a:gd name="connsiteY2" fmla="*/ 329737 h 659473"/>
                <a:gd name="connsiteX3" fmla="*/ 4365614 w 4695350"/>
                <a:gd name="connsiteY3" fmla="*/ 659473 h 659473"/>
                <a:gd name="connsiteX4" fmla="*/ 0 w 4695350"/>
                <a:gd name="connsiteY4" fmla="*/ 659473 h 659473"/>
                <a:gd name="connsiteX5" fmla="*/ 0 w 4695350"/>
                <a:gd name="connsiteY5" fmla="*/ 0 h 6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5350" h="659473">
                  <a:moveTo>
                    <a:pt x="4695350" y="659472"/>
                  </a:moveTo>
                  <a:lnTo>
                    <a:pt x="329736" y="659472"/>
                  </a:lnTo>
                  <a:lnTo>
                    <a:pt x="0" y="329736"/>
                  </a:lnTo>
                  <a:lnTo>
                    <a:pt x="329736" y="1"/>
                  </a:lnTo>
                  <a:lnTo>
                    <a:pt x="4695350" y="1"/>
                  </a:lnTo>
                  <a:lnTo>
                    <a:pt x="4695350" y="659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77" tIns="76201" rIns="142240" bIns="762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promuovere il </a:t>
              </a:r>
              <a:r>
                <a:rPr lang="it-IT" sz="2000" b="1" kern="1200" dirty="0">
                  <a:solidFill>
                    <a:srgbClr val="FFC000"/>
                  </a:solidFill>
                </a:rPr>
                <a:t>miglioramento della qualità</a:t>
              </a:r>
              <a:r>
                <a:rPr lang="it-IT" sz="2000" kern="1200" dirty="0"/>
                <a:t> dei servizi offerti, </a:t>
              </a: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FE1E0E2-B4C1-4157-8CD0-02D9B3712810}"/>
                </a:ext>
              </a:extLst>
            </p:cNvPr>
            <p:cNvSpPr/>
            <p:nvPr/>
          </p:nvSpPr>
          <p:spPr>
            <a:xfrm>
              <a:off x="5099601" y="1984301"/>
              <a:ext cx="659473" cy="6594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D5E1CF2C-2200-4CE1-8DE6-670521CADE38}"/>
                </a:ext>
              </a:extLst>
            </p:cNvPr>
            <p:cNvSpPr/>
            <p:nvPr/>
          </p:nvSpPr>
          <p:spPr>
            <a:xfrm rot="21600000">
              <a:off x="5429337" y="2840631"/>
              <a:ext cx="4695350" cy="659475"/>
            </a:xfrm>
            <a:custGeom>
              <a:avLst/>
              <a:gdLst>
                <a:gd name="connsiteX0" fmla="*/ 0 w 4695350"/>
                <a:gd name="connsiteY0" fmla="*/ 0 h 659473"/>
                <a:gd name="connsiteX1" fmla="*/ 4365614 w 4695350"/>
                <a:gd name="connsiteY1" fmla="*/ 0 h 659473"/>
                <a:gd name="connsiteX2" fmla="*/ 4695350 w 4695350"/>
                <a:gd name="connsiteY2" fmla="*/ 329737 h 659473"/>
                <a:gd name="connsiteX3" fmla="*/ 4365614 w 4695350"/>
                <a:gd name="connsiteY3" fmla="*/ 659473 h 659473"/>
                <a:gd name="connsiteX4" fmla="*/ 0 w 4695350"/>
                <a:gd name="connsiteY4" fmla="*/ 659473 h 659473"/>
                <a:gd name="connsiteX5" fmla="*/ 0 w 4695350"/>
                <a:gd name="connsiteY5" fmla="*/ 0 h 6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5350" h="659473">
                  <a:moveTo>
                    <a:pt x="4695350" y="659472"/>
                  </a:moveTo>
                  <a:lnTo>
                    <a:pt x="329736" y="659472"/>
                  </a:lnTo>
                  <a:lnTo>
                    <a:pt x="0" y="329736"/>
                  </a:lnTo>
                  <a:lnTo>
                    <a:pt x="329736" y="1"/>
                  </a:lnTo>
                  <a:lnTo>
                    <a:pt x="4695350" y="1"/>
                  </a:lnTo>
                  <a:lnTo>
                    <a:pt x="4695350" y="659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77" tIns="76201" rIns="142240" bIns="762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promuovere la</a:t>
              </a:r>
              <a:r>
                <a:rPr lang="it-IT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it-IT" sz="2000" b="1" kern="1200" dirty="0">
                  <a:solidFill>
                    <a:srgbClr val="FFC000"/>
                  </a:solidFill>
                  <a:latin typeface="Calibri" panose="020F0502020204030204"/>
                  <a:ea typeface="+mn-ea"/>
                  <a:cs typeface="+mn-cs"/>
                </a:rPr>
                <a:t>crescita delle competenze</a:t>
              </a:r>
              <a:r>
                <a:rPr lang="it-IT" sz="20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professionali, </a:t>
              </a: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2FF949F7-AF96-4A5D-8B19-07B065214199}"/>
                </a:ext>
              </a:extLst>
            </p:cNvPr>
            <p:cNvSpPr/>
            <p:nvPr/>
          </p:nvSpPr>
          <p:spPr>
            <a:xfrm>
              <a:off x="5099601" y="2840632"/>
              <a:ext cx="659473" cy="6594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369809AC-24AA-40C3-AA27-9A90081F3FB8}"/>
                </a:ext>
              </a:extLst>
            </p:cNvPr>
            <p:cNvSpPr/>
            <p:nvPr/>
          </p:nvSpPr>
          <p:spPr>
            <a:xfrm rot="21600000">
              <a:off x="5429337" y="3696962"/>
              <a:ext cx="4695350" cy="659474"/>
            </a:xfrm>
            <a:custGeom>
              <a:avLst/>
              <a:gdLst>
                <a:gd name="connsiteX0" fmla="*/ 0 w 4695350"/>
                <a:gd name="connsiteY0" fmla="*/ 0 h 659473"/>
                <a:gd name="connsiteX1" fmla="*/ 4365614 w 4695350"/>
                <a:gd name="connsiteY1" fmla="*/ 0 h 659473"/>
                <a:gd name="connsiteX2" fmla="*/ 4695350 w 4695350"/>
                <a:gd name="connsiteY2" fmla="*/ 329737 h 659473"/>
                <a:gd name="connsiteX3" fmla="*/ 4365614 w 4695350"/>
                <a:gd name="connsiteY3" fmla="*/ 659473 h 659473"/>
                <a:gd name="connsiteX4" fmla="*/ 0 w 4695350"/>
                <a:gd name="connsiteY4" fmla="*/ 659473 h 659473"/>
                <a:gd name="connsiteX5" fmla="*/ 0 w 4695350"/>
                <a:gd name="connsiteY5" fmla="*/ 0 h 6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5350" h="659473">
                  <a:moveTo>
                    <a:pt x="4695350" y="659472"/>
                  </a:moveTo>
                  <a:lnTo>
                    <a:pt x="329736" y="659472"/>
                  </a:lnTo>
                  <a:lnTo>
                    <a:pt x="0" y="329736"/>
                  </a:lnTo>
                  <a:lnTo>
                    <a:pt x="329736" y="1"/>
                  </a:lnTo>
                  <a:lnTo>
                    <a:pt x="4695350" y="1"/>
                  </a:lnTo>
                  <a:lnTo>
                    <a:pt x="4695350" y="659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77" tIns="76201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valorizzare il </a:t>
              </a:r>
              <a:r>
                <a:rPr lang="it-IT" sz="2000" kern="1200" dirty="0">
                  <a:solidFill>
                    <a:srgbClr val="FFC000"/>
                  </a:solidFill>
                </a:rPr>
                <a:t>merito</a:t>
              </a:r>
              <a:r>
                <a:rPr lang="it-IT" sz="2000" kern="1200" dirty="0"/>
                <a:t>, il talento </a:t>
              </a: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03F310DB-D15E-41B3-85A0-4EC058B23A03}"/>
                </a:ext>
              </a:extLst>
            </p:cNvPr>
            <p:cNvSpPr/>
            <p:nvPr/>
          </p:nvSpPr>
          <p:spPr>
            <a:xfrm>
              <a:off x="5099601" y="3696963"/>
              <a:ext cx="659473" cy="6594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BDDE6307-B325-42E2-A005-9FB5D601B29A}"/>
                </a:ext>
              </a:extLst>
            </p:cNvPr>
            <p:cNvSpPr/>
            <p:nvPr/>
          </p:nvSpPr>
          <p:spPr>
            <a:xfrm rot="21600000">
              <a:off x="5419947" y="4536035"/>
              <a:ext cx="4695350" cy="659474"/>
            </a:xfrm>
            <a:custGeom>
              <a:avLst/>
              <a:gdLst>
                <a:gd name="connsiteX0" fmla="*/ 0 w 4695350"/>
                <a:gd name="connsiteY0" fmla="*/ 0 h 659473"/>
                <a:gd name="connsiteX1" fmla="*/ 4365614 w 4695350"/>
                <a:gd name="connsiteY1" fmla="*/ 0 h 659473"/>
                <a:gd name="connsiteX2" fmla="*/ 4695350 w 4695350"/>
                <a:gd name="connsiteY2" fmla="*/ 329737 h 659473"/>
                <a:gd name="connsiteX3" fmla="*/ 4365614 w 4695350"/>
                <a:gd name="connsiteY3" fmla="*/ 659473 h 659473"/>
                <a:gd name="connsiteX4" fmla="*/ 0 w 4695350"/>
                <a:gd name="connsiteY4" fmla="*/ 659473 h 659473"/>
                <a:gd name="connsiteX5" fmla="*/ 0 w 4695350"/>
                <a:gd name="connsiteY5" fmla="*/ 0 h 6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5350" h="659473">
                  <a:moveTo>
                    <a:pt x="4695350" y="659472"/>
                  </a:moveTo>
                  <a:lnTo>
                    <a:pt x="329736" y="659472"/>
                  </a:lnTo>
                  <a:lnTo>
                    <a:pt x="0" y="329736"/>
                  </a:lnTo>
                  <a:lnTo>
                    <a:pt x="329736" y="1"/>
                  </a:lnTo>
                  <a:lnTo>
                    <a:pt x="4695350" y="1"/>
                  </a:lnTo>
                  <a:lnTo>
                    <a:pt x="4695350" y="659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5677" tIns="87631" rIns="163576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promuovere </a:t>
              </a:r>
              <a:r>
                <a:rPr lang="it-IT" sz="2000" b="1" kern="1200" dirty="0">
                  <a:solidFill>
                    <a:srgbClr val="FFC000"/>
                  </a:solidFill>
                </a:rPr>
                <a:t>la crescita individuale</a:t>
              </a: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062C17D3-86F4-416F-A977-58D2F6F80A22}"/>
                </a:ext>
              </a:extLst>
            </p:cNvPr>
            <p:cNvSpPr/>
            <p:nvPr/>
          </p:nvSpPr>
          <p:spPr>
            <a:xfrm>
              <a:off x="5099601" y="4553295"/>
              <a:ext cx="659473" cy="6594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8928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FAC2A64-4A2C-4AFA-AE77-B9B3C1D6B9BF}"/>
              </a:ext>
            </a:extLst>
          </p:cNvPr>
          <p:cNvSpPr/>
          <p:nvPr/>
        </p:nvSpPr>
        <p:spPr>
          <a:xfrm>
            <a:off x="0" y="0"/>
            <a:ext cx="2846895" cy="6749592"/>
          </a:xfrm>
          <a:prstGeom prst="rect">
            <a:avLst/>
          </a:prstGeom>
          <a:solidFill>
            <a:srgbClr val="071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EP senza PO e C e D con posizione organizzativa 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83EEFF5-E08D-4018-95E4-4D5147723E47}"/>
              </a:ext>
            </a:extLst>
          </p:cNvPr>
          <p:cNvGrpSpPr/>
          <p:nvPr/>
        </p:nvGrpSpPr>
        <p:grpSpPr>
          <a:xfrm>
            <a:off x="4704691" y="1188617"/>
            <a:ext cx="6003442" cy="4399522"/>
            <a:chOff x="4704691" y="1188617"/>
            <a:chExt cx="6003442" cy="4399522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8564AC79-D056-44A9-B2F9-F112E8D81691}"/>
                </a:ext>
              </a:extLst>
            </p:cNvPr>
            <p:cNvSpPr/>
            <p:nvPr/>
          </p:nvSpPr>
          <p:spPr>
            <a:xfrm rot="21600000">
              <a:off x="5661730" y="1188617"/>
              <a:ext cx="5046403" cy="1914079"/>
            </a:xfrm>
            <a:custGeom>
              <a:avLst/>
              <a:gdLst>
                <a:gd name="connsiteX0" fmla="*/ 0 w 5046403"/>
                <a:gd name="connsiteY0" fmla="*/ 0 h 1914077"/>
                <a:gd name="connsiteX1" fmla="*/ 4089365 w 5046403"/>
                <a:gd name="connsiteY1" fmla="*/ 0 h 1914077"/>
                <a:gd name="connsiteX2" fmla="*/ 5046403 w 5046403"/>
                <a:gd name="connsiteY2" fmla="*/ 957039 h 1914077"/>
                <a:gd name="connsiteX3" fmla="*/ 4089365 w 5046403"/>
                <a:gd name="connsiteY3" fmla="*/ 1914077 h 1914077"/>
                <a:gd name="connsiteX4" fmla="*/ 0 w 5046403"/>
                <a:gd name="connsiteY4" fmla="*/ 1914077 h 1914077"/>
                <a:gd name="connsiteX5" fmla="*/ 0 w 5046403"/>
                <a:gd name="connsiteY5" fmla="*/ 0 h 19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6403" h="1914077">
                  <a:moveTo>
                    <a:pt x="5046403" y="1914076"/>
                  </a:moveTo>
                  <a:lnTo>
                    <a:pt x="957038" y="1914076"/>
                  </a:lnTo>
                  <a:lnTo>
                    <a:pt x="0" y="957038"/>
                  </a:lnTo>
                  <a:lnTo>
                    <a:pt x="957038" y="1"/>
                  </a:lnTo>
                  <a:lnTo>
                    <a:pt x="5046403" y="1"/>
                  </a:lnTo>
                  <a:lnTo>
                    <a:pt x="5046403" y="19140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74" tIns="114301" rIns="213360" bIns="114301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000" kern="1200" dirty="0"/>
                <a:t>60% obbiettivi operativi 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000" kern="1200" dirty="0"/>
                <a:t>40% comportamenti organizzativi</a:t>
              </a: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9192F0CF-0F0A-4A80-B02E-4CF12A7B8729}"/>
                </a:ext>
              </a:extLst>
            </p:cNvPr>
            <p:cNvSpPr/>
            <p:nvPr/>
          </p:nvSpPr>
          <p:spPr>
            <a:xfrm>
              <a:off x="4704691" y="1188618"/>
              <a:ext cx="1914077" cy="19140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5B7126A-63F2-47AF-878F-80177770AD71}"/>
                </a:ext>
              </a:extLst>
            </p:cNvPr>
            <p:cNvSpPr/>
            <p:nvPr/>
          </p:nvSpPr>
          <p:spPr>
            <a:xfrm rot="21600000">
              <a:off x="5661730" y="3674061"/>
              <a:ext cx="5046403" cy="1914078"/>
            </a:xfrm>
            <a:custGeom>
              <a:avLst/>
              <a:gdLst>
                <a:gd name="connsiteX0" fmla="*/ 0 w 5046403"/>
                <a:gd name="connsiteY0" fmla="*/ 0 h 1914077"/>
                <a:gd name="connsiteX1" fmla="*/ 4089365 w 5046403"/>
                <a:gd name="connsiteY1" fmla="*/ 0 h 1914077"/>
                <a:gd name="connsiteX2" fmla="*/ 5046403 w 5046403"/>
                <a:gd name="connsiteY2" fmla="*/ 957039 h 1914077"/>
                <a:gd name="connsiteX3" fmla="*/ 4089365 w 5046403"/>
                <a:gd name="connsiteY3" fmla="*/ 1914077 h 1914077"/>
                <a:gd name="connsiteX4" fmla="*/ 0 w 5046403"/>
                <a:gd name="connsiteY4" fmla="*/ 1914077 h 1914077"/>
                <a:gd name="connsiteX5" fmla="*/ 0 w 5046403"/>
                <a:gd name="connsiteY5" fmla="*/ 0 h 191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6403" h="1914077">
                  <a:moveTo>
                    <a:pt x="5046403" y="1914076"/>
                  </a:moveTo>
                  <a:lnTo>
                    <a:pt x="957038" y="1914076"/>
                  </a:lnTo>
                  <a:lnTo>
                    <a:pt x="0" y="957038"/>
                  </a:lnTo>
                  <a:lnTo>
                    <a:pt x="957038" y="1"/>
                  </a:lnTo>
                  <a:lnTo>
                    <a:pt x="5046403" y="1"/>
                  </a:lnTo>
                  <a:lnTo>
                    <a:pt x="5046403" y="19140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2574" tIns="114301" rIns="21336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3000" kern="1200" dirty="0"/>
                <a:t>100%  1 obbiettivo operativo individuale </a:t>
              </a: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D60E816-DB05-4BD6-B869-F58874CD2B0C}"/>
                </a:ext>
              </a:extLst>
            </p:cNvPr>
            <p:cNvSpPr/>
            <p:nvPr/>
          </p:nvSpPr>
          <p:spPr>
            <a:xfrm>
              <a:off x="4704691" y="3674062"/>
              <a:ext cx="1914077" cy="19140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9BB430-4418-45D5-8058-12DC88E427B3}"/>
              </a:ext>
            </a:extLst>
          </p:cNvPr>
          <p:cNvSpPr txBox="1"/>
          <p:nvPr/>
        </p:nvSpPr>
        <p:spPr>
          <a:xfrm>
            <a:off x="5052767" y="1696825"/>
            <a:ext cx="123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EP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A8EA06-18A1-4888-88F0-673885E41D84}"/>
              </a:ext>
            </a:extLst>
          </p:cNvPr>
          <p:cNvSpPr txBox="1"/>
          <p:nvPr/>
        </p:nvSpPr>
        <p:spPr>
          <a:xfrm>
            <a:off x="4986779" y="4242062"/>
            <a:ext cx="1300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 e D con PO</a:t>
            </a:r>
          </a:p>
        </p:txBody>
      </p:sp>
    </p:spTree>
    <p:extLst>
      <p:ext uri="{BB962C8B-B14F-4D97-AF65-F5344CB8AC3E}">
        <p14:creationId xmlns:p14="http://schemas.microsoft.com/office/powerpoint/2010/main" val="1912554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3.2819"/>
  <p:tag name="SLIDO_PRESENTATION_ID" val="00000000-0000-0000-0000-000000000000"/>
  <p:tag name="SLIDO_EVENT_UUID" val="cf4eefd3-30c8-4be6-ab64-2b957f72b96f"/>
  <p:tag name="SLIDO_EVENT_SECTION_UUID" val="6e52f921-e8fa-495f-809d-dbedf8a7ae2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255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Reviewer</dc:creator>
  <cp:lastModifiedBy>Paola Galimberti</cp:lastModifiedBy>
  <cp:revision>35</cp:revision>
  <dcterms:created xsi:type="dcterms:W3CDTF">2022-05-13T04:18:37Z</dcterms:created>
  <dcterms:modified xsi:type="dcterms:W3CDTF">2022-06-08T07:47:51Z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1.2.3.2819</vt:lpwstr>
  </property>
</Properties>
</file>