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3" r:id="rId18"/>
    <p:sldId id="272" r:id="rId19"/>
    <p:sldId id="273" r:id="rId20"/>
    <p:sldId id="274" r:id="rId21"/>
    <p:sldId id="279" r:id="rId22"/>
    <p:sldId id="275" r:id="rId23"/>
    <p:sldId id="280" r:id="rId24"/>
    <p:sldId id="276" r:id="rId25"/>
    <p:sldId id="281" r:id="rId26"/>
    <p:sldId id="278" r:id="rId27"/>
    <p:sldId id="284" r:id="rId28"/>
    <p:sldId id="277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5715000" type="screen16x10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14E"/>
    <a:srgbClr val="003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5"/>
    <p:restoredTop sz="94664"/>
  </p:normalViewPr>
  <p:slideViewPr>
    <p:cSldViewPr snapToGrid="0" snapToObjects="1">
      <p:cViewPr>
        <p:scale>
          <a:sx n="131" d="100"/>
          <a:sy n="131" d="100"/>
        </p:scale>
        <p:origin x="61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it-IT" sz="1800" dirty="0">
                <a:latin typeface="Garamond" panose="02020404030301010803" pitchFamily="18" charset="0"/>
              </a:rPr>
              <a:t>Tempi di reazione</a:t>
            </a:r>
            <a:r>
              <a:rPr lang="it-IT" sz="1800" baseline="0" dirty="0">
                <a:latin typeface="Garamond" panose="02020404030301010803" pitchFamily="18" charset="0"/>
              </a:rPr>
              <a:t> medi – </a:t>
            </a:r>
          </a:p>
          <a:p>
            <a:pPr>
              <a:defRPr sz="1800">
                <a:latin typeface="Garamond" panose="02020404030301010803" pitchFamily="18" charset="0"/>
              </a:defRPr>
            </a:pPr>
            <a:r>
              <a:rPr lang="it-IT" sz="1800" baseline="0" dirty="0" err="1">
                <a:latin typeface="Garamond" panose="02020404030301010803" pitchFamily="18" charset="0"/>
              </a:rPr>
              <a:t>Posttest</a:t>
            </a:r>
            <a:r>
              <a:rPr lang="it-IT" sz="1800" baseline="0" dirty="0">
                <a:latin typeface="Garamond" panose="02020404030301010803" pitchFamily="18" charset="0"/>
              </a:rPr>
              <a:t> immediato</a:t>
            </a:r>
            <a:endParaRPr lang="it-IT" sz="1800" dirty="0"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EF corretta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FA</c:v>
                </c:pt>
                <c:pt idx="4">
                  <c:v>CON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2092</c:v>
                </c:pt>
                <c:pt idx="1">
                  <c:v>2412</c:v>
                </c:pt>
                <c:pt idx="2">
                  <c:v>2341</c:v>
                </c:pt>
                <c:pt idx="3">
                  <c:v>2380</c:v>
                </c:pt>
                <c:pt idx="4">
                  <c:v>3103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5-C14C-88A6-5344BE9ED28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Violazione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FA</c:v>
                </c:pt>
                <c:pt idx="4">
                  <c:v>CON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2430</c:v>
                </c:pt>
                <c:pt idx="1">
                  <c:v>2636</c:v>
                </c:pt>
                <c:pt idx="2">
                  <c:v>2525</c:v>
                </c:pt>
                <c:pt idx="3">
                  <c:v>2589</c:v>
                </c:pt>
                <c:pt idx="4">
                  <c:v>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5-C14C-88A6-5344BE9ED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23487"/>
        <c:axId val="1774025135"/>
      </c:barChart>
      <c:catAx>
        <c:axId val="1774023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774025135"/>
        <c:crosses val="autoZero"/>
        <c:auto val="1"/>
        <c:lblAlgn val="ctr"/>
        <c:lblOffset val="100"/>
        <c:noMultiLvlLbl val="0"/>
      </c:catAx>
      <c:valAx>
        <c:axId val="177402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774023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it-IT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Tempi di reazione medi – </a:t>
            </a:r>
          </a:p>
          <a:p>
            <a:pPr>
              <a:defRPr sz="1800">
                <a:latin typeface="Garamond" panose="02020404030301010803" pitchFamily="18" charset="0"/>
              </a:defRPr>
            </a:pPr>
            <a:r>
              <a:rPr lang="it-IT" sz="18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Posttest</a:t>
            </a:r>
            <a:r>
              <a:rPr lang="it-IT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 differito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EF corretta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FA</c:v>
                </c:pt>
                <c:pt idx="4">
                  <c:v>CON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1914</c:v>
                </c:pt>
                <c:pt idx="1">
                  <c:v>2026</c:v>
                </c:pt>
                <c:pt idx="2">
                  <c:v>1777</c:v>
                </c:pt>
                <c:pt idx="3">
                  <c:v>1687</c:v>
                </c:pt>
                <c:pt idx="4">
                  <c:v>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1-0C4C-90B4-5AB8AE4135A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Violazione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FA</c:v>
                </c:pt>
                <c:pt idx="4">
                  <c:v>CON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2117</c:v>
                </c:pt>
                <c:pt idx="1">
                  <c:v>2205</c:v>
                </c:pt>
                <c:pt idx="2">
                  <c:v>2115</c:v>
                </c:pt>
                <c:pt idx="3">
                  <c:v>2057</c:v>
                </c:pt>
                <c:pt idx="4">
                  <c:v>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1-0C4C-90B4-5AB8AE413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023487"/>
        <c:axId val="1774025135"/>
      </c:barChart>
      <c:catAx>
        <c:axId val="1774023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774025135"/>
        <c:crosses val="autoZero"/>
        <c:auto val="1"/>
        <c:lblAlgn val="ctr"/>
        <c:lblOffset val="100"/>
        <c:noMultiLvlLbl val="0"/>
      </c:catAx>
      <c:valAx>
        <c:axId val="1774025135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774023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it-IT" sz="1800" baseline="0" dirty="0" err="1">
                <a:latin typeface="Garamond" panose="02020404030301010803" pitchFamily="18" charset="0"/>
              </a:rPr>
              <a:t>Posttest</a:t>
            </a:r>
            <a:r>
              <a:rPr lang="it-IT" sz="1800" baseline="0" dirty="0">
                <a:latin typeface="Garamond" panose="02020404030301010803" pitchFamily="18" charset="0"/>
              </a:rPr>
              <a:t> immediato (k=20)</a:t>
            </a:r>
            <a:endParaRPr lang="it-IT" sz="1800" dirty="0"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Test produttivo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1-D244-9E58-120A684ABA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1-D244-9E58-120A684ABAEF}"/>
              </c:ext>
            </c:extLst>
          </c:dPt>
          <c:cat>
            <c:strRef>
              <c:f>Foglio1!$A$2:$A$6</c:f>
              <c:strCache>
                <c:ptCount val="5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FA</c:v>
                </c:pt>
                <c:pt idx="4">
                  <c:v>CON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4.3</c:v>
                </c:pt>
                <c:pt idx="2">
                  <c:v>4.3</c:v>
                </c:pt>
                <c:pt idx="3">
                  <c:v>3.5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F1-D244-9E58-120A684ABAE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Test ricettivo</c:v>
                </c:pt>
              </c:strCache>
            </c:strRef>
          </c:tx>
          <c:spPr>
            <a:solidFill>
              <a:schemeClr val="accent5"/>
            </a:solidFill>
            <a:ln w="381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0F1-D244-9E58-120A684ABA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0F1-D244-9E58-120A684ABA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0F1-D244-9E58-120A684ABA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0F1-D244-9E58-120A684ABAEF}"/>
              </c:ext>
            </c:extLst>
          </c:dPt>
          <c:cat>
            <c:strRef>
              <c:f>Foglio1!$A$2:$A$6</c:f>
              <c:strCache>
                <c:ptCount val="5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FA</c:v>
                </c:pt>
                <c:pt idx="4">
                  <c:v>CON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7.2</c:v>
                </c:pt>
                <c:pt idx="1">
                  <c:v>7.6</c:v>
                </c:pt>
                <c:pt idx="2">
                  <c:v>7.6</c:v>
                </c:pt>
                <c:pt idx="3">
                  <c:v>7.6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F1-D244-9E58-120A684AB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1723775"/>
        <c:axId val="1441725423"/>
      </c:barChart>
      <c:catAx>
        <c:axId val="1441723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441725423"/>
        <c:crosses val="autoZero"/>
        <c:auto val="1"/>
        <c:lblAlgn val="ctr"/>
        <c:lblOffset val="100"/>
        <c:noMultiLvlLbl val="0"/>
      </c:catAx>
      <c:valAx>
        <c:axId val="1441725423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44172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it-IT" sz="1800" baseline="0" dirty="0" err="1">
                <a:latin typeface="Garamond" panose="02020404030301010803" pitchFamily="18" charset="0"/>
              </a:rPr>
              <a:t>Posttest</a:t>
            </a:r>
            <a:r>
              <a:rPr lang="it-IT" sz="1800" baseline="0" dirty="0">
                <a:latin typeface="Garamond" panose="02020404030301010803" pitchFamily="18" charset="0"/>
              </a:rPr>
              <a:t> differito (k=20)</a:t>
            </a:r>
            <a:endParaRPr lang="it-IT" sz="1800" dirty="0"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Test produttivo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AE-F240-ACB0-F6592BE6D8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AE-F240-ACB0-F6592BE6D877}"/>
              </c:ext>
            </c:extLst>
          </c:dPt>
          <c:cat>
            <c:strRef>
              <c:f>Foglio1!$A$2:$A$6</c:f>
              <c:strCache>
                <c:ptCount val="5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FA</c:v>
                </c:pt>
                <c:pt idx="4">
                  <c:v>CON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5.6</c:v>
                </c:pt>
                <c:pt idx="1">
                  <c:v>4.3</c:v>
                </c:pt>
                <c:pt idx="2">
                  <c:v>4.8</c:v>
                </c:pt>
                <c:pt idx="3">
                  <c:v>3.5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AE-F240-ACB0-F6592BE6D8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Test ricettivo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3AE-F240-ACB0-F6592BE6D87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3AE-F240-ACB0-F6592BE6D8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3AE-F240-ACB0-F6592BE6D877}"/>
              </c:ext>
            </c:extLst>
          </c:dPt>
          <c:cat>
            <c:strRef>
              <c:f>Foglio1!$A$2:$A$6</c:f>
              <c:strCache>
                <c:ptCount val="5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FA</c:v>
                </c:pt>
                <c:pt idx="4">
                  <c:v>CON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7.8</c:v>
                </c:pt>
                <c:pt idx="2">
                  <c:v>7.6</c:v>
                </c:pt>
                <c:pt idx="3">
                  <c:v>6.9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AE-F240-ACB0-F6592BE6D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1723775"/>
        <c:axId val="1441725423"/>
      </c:barChart>
      <c:catAx>
        <c:axId val="1441723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441725423"/>
        <c:crosses val="autoZero"/>
        <c:auto val="1"/>
        <c:lblAlgn val="ctr"/>
        <c:lblOffset val="100"/>
        <c:noMultiLvlLbl val="0"/>
      </c:catAx>
      <c:valAx>
        <c:axId val="1441725423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44172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 Reading Time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PT</c:v>
                </c:pt>
                <c:pt idx="1">
                  <c:v>PO</c:v>
                </c:pt>
                <c:pt idx="2">
                  <c:v>PTO</c:v>
                </c:pt>
                <c:pt idx="3">
                  <c:v>IFO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1321</c:v>
                </c:pt>
                <c:pt idx="1">
                  <c:v>1616</c:v>
                </c:pt>
                <c:pt idx="2">
                  <c:v>1562</c:v>
                </c:pt>
                <c:pt idx="3">
                  <c:v>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7-1148-9C0F-DBC11255BE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96592000"/>
        <c:axId val="97054256"/>
      </c:barChart>
      <c:catAx>
        <c:axId val="965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054256"/>
        <c:crosses val="autoZero"/>
        <c:auto val="1"/>
        <c:lblAlgn val="ctr"/>
        <c:lblOffset val="100"/>
        <c:noMultiLvlLbl val="0"/>
      </c:catAx>
      <c:valAx>
        <c:axId val="9705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59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Total</a:t>
            </a:r>
            <a:r>
              <a:rPr lang="it-IT" sz="2400" baseline="0" dirty="0"/>
              <a:t> </a:t>
            </a:r>
            <a:r>
              <a:rPr lang="it-IT" sz="2400" baseline="0" dirty="0" err="1"/>
              <a:t>reading</a:t>
            </a:r>
            <a:r>
              <a:rPr lang="it-IT" sz="2400" baseline="0" dirty="0"/>
              <a:t> time</a:t>
            </a:r>
            <a:endParaRPr lang="it-IT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Foglio1!$A$2:$A$8</c:f>
              <c:strCache>
                <c:ptCount val="7"/>
                <c:pt idx="0">
                  <c:v>1st 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1371</c:v>
                </c:pt>
                <c:pt idx="1">
                  <c:v>1272</c:v>
                </c:pt>
                <c:pt idx="2">
                  <c:v>1188</c:v>
                </c:pt>
                <c:pt idx="3">
                  <c:v>1060</c:v>
                </c:pt>
                <c:pt idx="4">
                  <c:v>1080</c:v>
                </c:pt>
                <c:pt idx="5">
                  <c:v>1078</c:v>
                </c:pt>
                <c:pt idx="6">
                  <c:v>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A5-A64B-8DC8-321D40458FD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Foglio1!$A$2:$A$8</c:f>
              <c:strCache>
                <c:ptCount val="7"/>
                <c:pt idx="0">
                  <c:v>1st 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1653</c:v>
                </c:pt>
                <c:pt idx="1">
                  <c:v>1580</c:v>
                </c:pt>
                <c:pt idx="2">
                  <c:v>1075</c:v>
                </c:pt>
                <c:pt idx="3">
                  <c:v>989</c:v>
                </c:pt>
                <c:pt idx="4">
                  <c:v>1003</c:v>
                </c:pt>
                <c:pt idx="5">
                  <c:v>832</c:v>
                </c:pt>
                <c:pt idx="6">
                  <c:v>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A5-A64B-8DC8-321D40458FD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Foglio1!$A$2:$A$8</c:f>
              <c:strCache>
                <c:ptCount val="7"/>
                <c:pt idx="0">
                  <c:v>1st 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Foglio1!$D$2:$D$8</c:f>
              <c:numCache>
                <c:formatCode>General</c:formatCode>
                <c:ptCount val="7"/>
                <c:pt idx="0">
                  <c:v>1802</c:v>
                </c:pt>
                <c:pt idx="1">
                  <c:v>1321</c:v>
                </c:pt>
                <c:pt idx="2">
                  <c:v>1437</c:v>
                </c:pt>
                <c:pt idx="3">
                  <c:v>1250</c:v>
                </c:pt>
                <c:pt idx="4">
                  <c:v>1256</c:v>
                </c:pt>
                <c:pt idx="5">
                  <c:v>1127</c:v>
                </c:pt>
                <c:pt idx="6">
                  <c:v>1139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A5-A64B-8DC8-321D40458FD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FA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Foglio1!$A$2:$A$8</c:f>
              <c:strCache>
                <c:ptCount val="7"/>
                <c:pt idx="0">
                  <c:v>1st 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Foglio1!$E$2:$E$8</c:f>
              <c:numCache>
                <c:formatCode>General</c:formatCode>
                <c:ptCount val="7"/>
                <c:pt idx="0">
                  <c:v>1019</c:v>
                </c:pt>
                <c:pt idx="1">
                  <c:v>1345</c:v>
                </c:pt>
                <c:pt idx="2">
                  <c:v>1045</c:v>
                </c:pt>
                <c:pt idx="3">
                  <c:v>1129</c:v>
                </c:pt>
                <c:pt idx="4">
                  <c:v>1009</c:v>
                </c:pt>
                <c:pt idx="5">
                  <c:v>1113</c:v>
                </c:pt>
                <c:pt idx="6">
                  <c:v>1197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A5-A64B-8DC8-321D4045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72048"/>
        <c:axId val="120993808"/>
      </c:lineChart>
      <c:catAx>
        <c:axId val="1215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993808"/>
        <c:crosses val="autoZero"/>
        <c:auto val="1"/>
        <c:lblAlgn val="ctr"/>
        <c:lblOffset val="100"/>
        <c:noMultiLvlLbl val="0"/>
      </c:catAx>
      <c:valAx>
        <c:axId val="120993808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57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0.27982</cdr:x>
      <cdr:y>0.43997</cdr:y>
    </cdr:from>
    <cdr:to>
      <cdr:x>0.42783</cdr:x>
      <cdr:y>0.52674</cdr:y>
    </cdr:to>
    <cdr:sp macro="" textlink="">
      <cdr:nvSpPr>
        <cdr:cNvPr id="2" name="CasellaDiTesto 7">
          <a:extLst xmlns:a="http://schemas.openxmlformats.org/drawingml/2006/main">
            <a:ext uri="{FF2B5EF4-FFF2-40B4-BE49-F238E27FC236}">
              <a16:creationId xmlns:a16="http://schemas.microsoft.com/office/drawing/2014/main" id="{8E8DB774-DE0B-F74F-88FA-71C0B53E8EAA}"/>
            </a:ext>
          </a:extLst>
        </cdr:cNvPr>
        <cdr:cNvSpPr txBox="1"/>
      </cdr:nvSpPr>
      <cdr:spPr>
        <a:xfrm xmlns:a="http://schemas.openxmlformats.org/drawingml/2006/main">
          <a:off x="1232171" y="1560667"/>
          <a:ext cx="65175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/>
            <a:t>.51**</a:t>
          </a:r>
        </a:p>
      </cdr:txBody>
    </cdr:sp>
  </cdr:relSizeAnchor>
  <cdr:relSizeAnchor xmlns:cdr="http://schemas.openxmlformats.org/drawingml/2006/chartDrawing">
    <cdr:from>
      <cdr:x>0.45876</cdr:x>
      <cdr:y>0.43997</cdr:y>
    </cdr:from>
    <cdr:to>
      <cdr:x>0.60449</cdr:x>
      <cdr:y>0.52674</cdr:y>
    </cdr:to>
    <cdr:sp macro="" textlink="">
      <cdr:nvSpPr>
        <cdr:cNvPr id="3" name="CasellaDiTesto 9">
          <a:extLst xmlns:a="http://schemas.openxmlformats.org/drawingml/2006/main">
            <a:ext uri="{FF2B5EF4-FFF2-40B4-BE49-F238E27FC236}">
              <a16:creationId xmlns:a16="http://schemas.microsoft.com/office/drawing/2014/main" id="{831AC847-22C0-6C4A-81A0-E3CC0684EE67}"/>
            </a:ext>
          </a:extLst>
        </cdr:cNvPr>
        <cdr:cNvSpPr txBox="1"/>
      </cdr:nvSpPr>
      <cdr:spPr>
        <a:xfrm xmlns:a="http://schemas.openxmlformats.org/drawingml/2006/main">
          <a:off x="2020110" y="1560667"/>
          <a:ext cx="64169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/>
            <a:t>.53**</a:t>
          </a:r>
        </a:p>
      </cdr:txBody>
    </cdr:sp>
  </cdr:relSizeAnchor>
  <cdr:relSizeAnchor xmlns:cdr="http://schemas.openxmlformats.org/drawingml/2006/chartDrawing">
    <cdr:from>
      <cdr:x>0.63328</cdr:x>
      <cdr:y>0.43997</cdr:y>
    </cdr:from>
    <cdr:to>
      <cdr:x>0.7697</cdr:x>
      <cdr:y>0.52674</cdr:y>
    </cdr:to>
    <cdr:sp macro="" textlink="">
      <cdr:nvSpPr>
        <cdr:cNvPr id="4" name="CasellaDiTesto 10">
          <a:extLst xmlns:a="http://schemas.openxmlformats.org/drawingml/2006/main">
            <a:ext uri="{FF2B5EF4-FFF2-40B4-BE49-F238E27FC236}">
              <a16:creationId xmlns:a16="http://schemas.microsoft.com/office/drawing/2014/main" id="{E1ACA87C-7042-714E-AE63-9DA9F11C45B1}"/>
            </a:ext>
          </a:extLst>
        </cdr:cNvPr>
        <cdr:cNvSpPr txBox="1"/>
      </cdr:nvSpPr>
      <cdr:spPr>
        <a:xfrm xmlns:a="http://schemas.openxmlformats.org/drawingml/2006/main">
          <a:off x="2788596" y="1560667"/>
          <a:ext cx="60069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/>
            <a:t>.52**</a:t>
          </a:r>
        </a:p>
      </cdr:txBody>
    </cdr:sp>
  </cdr:relSizeAnchor>
  <cdr:relSizeAnchor xmlns:cdr="http://schemas.openxmlformats.org/drawingml/2006/chartDrawing">
    <cdr:from>
      <cdr:x>0.44772</cdr:x>
      <cdr:y>0.71998</cdr:y>
    </cdr:from>
    <cdr:to>
      <cdr:x>0.58956</cdr:x>
      <cdr:y>0.80675</cdr:y>
    </cdr:to>
    <cdr:sp macro="" textlink="">
      <cdr:nvSpPr>
        <cdr:cNvPr id="5" name="CasellaDiTesto 10">
          <a:extLst xmlns:a="http://schemas.openxmlformats.org/drawingml/2006/main">
            <a:ext uri="{FF2B5EF4-FFF2-40B4-BE49-F238E27FC236}">
              <a16:creationId xmlns:a16="http://schemas.microsoft.com/office/drawing/2014/main" id="{E1ACA87C-7042-714E-AE63-9DA9F11C45B1}"/>
            </a:ext>
          </a:extLst>
        </cdr:cNvPr>
        <cdr:cNvSpPr txBox="1"/>
      </cdr:nvSpPr>
      <cdr:spPr>
        <a:xfrm xmlns:a="http://schemas.openxmlformats.org/drawingml/2006/main">
          <a:off x="1971472" y="2553922"/>
          <a:ext cx="6245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/>
            <a:t>.52**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0.26951</cdr:x>
      <cdr:y>0.43997</cdr:y>
    </cdr:from>
    <cdr:to>
      <cdr:x>0.39848</cdr:x>
      <cdr:y>0.52523</cdr:y>
    </cdr:to>
    <cdr:sp macro="" textlink="">
      <cdr:nvSpPr>
        <cdr:cNvPr id="2" name="CasellaDiTesto 12">
          <a:extLst xmlns:a="http://schemas.openxmlformats.org/drawingml/2006/main">
            <a:ext uri="{FF2B5EF4-FFF2-40B4-BE49-F238E27FC236}">
              <a16:creationId xmlns:a16="http://schemas.microsoft.com/office/drawing/2014/main" id="{B75FAB3E-36C9-EA4D-89C1-0C442CA55AA1}"/>
            </a:ext>
          </a:extLst>
        </cdr:cNvPr>
        <cdr:cNvSpPr txBox="1"/>
      </cdr:nvSpPr>
      <cdr:spPr>
        <a:xfrm xmlns:a="http://schemas.openxmlformats.org/drawingml/2006/main">
          <a:off x="1186775" y="1588277"/>
          <a:ext cx="56788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/>
            <a:t>.44*</a:t>
          </a:r>
        </a:p>
      </cdr:txBody>
    </cdr:sp>
  </cdr:relSizeAnchor>
  <cdr:relSizeAnchor xmlns:cdr="http://schemas.openxmlformats.org/drawingml/2006/chartDrawing">
    <cdr:from>
      <cdr:x>0.45508</cdr:x>
      <cdr:y>0.43997</cdr:y>
    </cdr:from>
    <cdr:to>
      <cdr:x>0.5712</cdr:x>
      <cdr:y>0.52523</cdr:y>
    </cdr:to>
    <cdr:sp macro="" textlink="">
      <cdr:nvSpPr>
        <cdr:cNvPr id="3" name="CasellaDiTesto 16">
          <a:extLst xmlns:a="http://schemas.openxmlformats.org/drawingml/2006/main">
            <a:ext uri="{FF2B5EF4-FFF2-40B4-BE49-F238E27FC236}">
              <a16:creationId xmlns:a16="http://schemas.microsoft.com/office/drawing/2014/main" id="{8AD48A93-1280-B640-B302-7334D2B12911}"/>
            </a:ext>
          </a:extLst>
        </cdr:cNvPr>
        <cdr:cNvSpPr txBox="1"/>
      </cdr:nvSpPr>
      <cdr:spPr>
        <a:xfrm xmlns:a="http://schemas.openxmlformats.org/drawingml/2006/main">
          <a:off x="2003898" y="1588277"/>
          <a:ext cx="51131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/>
            <a:t>.41*</a:t>
          </a:r>
        </a:p>
      </cdr:txBody>
    </cdr:sp>
  </cdr:relSizeAnchor>
  <cdr:relSizeAnchor xmlns:cdr="http://schemas.openxmlformats.org/drawingml/2006/chartDrawing">
    <cdr:from>
      <cdr:x>0.43962</cdr:x>
      <cdr:y>0.71998</cdr:y>
    </cdr:from>
    <cdr:to>
      <cdr:x>0.5712</cdr:x>
      <cdr:y>0.80524</cdr:y>
    </cdr:to>
    <cdr:sp macro="" textlink="">
      <cdr:nvSpPr>
        <cdr:cNvPr id="4" name="CasellaDiTesto 16">
          <a:extLst xmlns:a="http://schemas.openxmlformats.org/drawingml/2006/main">
            <a:ext uri="{FF2B5EF4-FFF2-40B4-BE49-F238E27FC236}">
              <a16:creationId xmlns:a16="http://schemas.microsoft.com/office/drawing/2014/main" id="{8AD48A93-1280-B640-B302-7334D2B12911}"/>
            </a:ext>
          </a:extLst>
        </cdr:cNvPr>
        <cdr:cNvSpPr txBox="1"/>
      </cdr:nvSpPr>
      <cdr:spPr>
        <a:xfrm xmlns:a="http://schemas.openxmlformats.org/drawingml/2006/main">
          <a:off x="1935804" y="2599104"/>
          <a:ext cx="5794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/>
            <a:t>.41*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0.21587</cdr:x>
      <cdr:y>0.86695</cdr:y>
    </cdr:from>
    <cdr:to>
      <cdr:x>0.75151</cdr:x>
      <cdr:y>1</cdr:y>
    </cdr:to>
    <cdr:sp macro="" textlink="">
      <cdr:nvSpPr>
        <cdr:cNvPr id="3" name="Freccia circolare in su 2">
          <a:extLst xmlns:a="http://schemas.openxmlformats.org/drawingml/2006/main">
            <a:ext uri="{FF2B5EF4-FFF2-40B4-BE49-F238E27FC236}">
              <a16:creationId xmlns:a16="http://schemas.microsoft.com/office/drawing/2014/main" id="{13F510C9-4D88-E345-9436-96DC6434C161}"/>
            </a:ext>
          </a:extLst>
        </cdr:cNvPr>
        <cdr:cNvSpPr/>
      </cdr:nvSpPr>
      <cdr:spPr>
        <a:xfrm xmlns:a="http://schemas.openxmlformats.org/drawingml/2006/main">
          <a:off x="923891" y="2872824"/>
          <a:ext cx="2292512" cy="440896"/>
        </a:xfrm>
        <a:prstGeom xmlns:a="http://schemas.openxmlformats.org/drawingml/2006/main" prst="curvedUpArrow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0.42497</cdr:x>
      <cdr:y>0.89806</cdr:y>
    </cdr:from>
    <cdr:to>
      <cdr:x>0.75151</cdr:x>
      <cdr:y>1</cdr:y>
    </cdr:to>
    <cdr:sp macro="" textlink="">
      <cdr:nvSpPr>
        <cdr:cNvPr id="4" name="Freccia circolare in su 3">
          <a:extLst xmlns:a="http://schemas.openxmlformats.org/drawingml/2006/main">
            <a:ext uri="{FF2B5EF4-FFF2-40B4-BE49-F238E27FC236}">
              <a16:creationId xmlns:a16="http://schemas.microsoft.com/office/drawing/2014/main" id="{BF786292-939E-0747-90D7-CFA9828237E6}"/>
            </a:ext>
          </a:extLst>
        </cdr:cNvPr>
        <cdr:cNvSpPr/>
      </cdr:nvSpPr>
      <cdr:spPr>
        <a:xfrm xmlns:a="http://schemas.openxmlformats.org/drawingml/2006/main">
          <a:off x="1818836" y="2975924"/>
          <a:ext cx="1397567" cy="337796"/>
        </a:xfrm>
        <a:prstGeom xmlns:a="http://schemas.openxmlformats.org/drawingml/2006/main" prst="curvedUpArrow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0.6645</cdr:x>
      <cdr:y>0.87834</cdr:y>
    </cdr:from>
    <cdr:to>
      <cdr:x>0.87435</cdr:x>
      <cdr:y>1</cdr:y>
    </cdr:to>
    <cdr:sp macro="" textlink="">
      <cdr:nvSpPr>
        <cdr:cNvPr id="5" name="Freccia circolare in su 4">
          <a:extLst xmlns:a="http://schemas.openxmlformats.org/drawingml/2006/main">
            <a:ext uri="{FF2B5EF4-FFF2-40B4-BE49-F238E27FC236}">
              <a16:creationId xmlns:a16="http://schemas.microsoft.com/office/drawing/2014/main" id="{92684BB6-9992-D445-9D28-62A678003940}"/>
            </a:ext>
          </a:extLst>
        </cdr:cNvPr>
        <cdr:cNvSpPr/>
      </cdr:nvSpPr>
      <cdr:spPr>
        <a:xfrm xmlns:a="http://schemas.openxmlformats.org/drawingml/2006/main">
          <a:off x="2844001" y="2910570"/>
          <a:ext cx="898141" cy="403150"/>
        </a:xfrm>
        <a:prstGeom xmlns:a="http://schemas.openxmlformats.org/drawingml/2006/main" prst="curvedUpArrow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9A0873-1880-B742-9D14-2FB40A7A5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ADE98E-5503-C04F-8C8A-146914C95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FCFB3C-68CB-AF45-83CF-F14D1E27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CE9117-6177-6749-B5B6-08F3001E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84A2CE-27D6-1E4F-A2D7-5DC7E913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9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8E8B5-BE3C-E141-A726-94E1D863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6625A7-AB82-2047-844E-F0C311241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85F77-A9AC-2141-8921-C99D5FC3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FEB8BA-6A91-3845-BDF1-08FC4DFE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C8EAE4-394E-034D-B23D-C25DD3FF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09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D836F4-898C-6640-B5D2-13FEFA5BD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B7CA63-BC09-E442-89C7-3D840D9AE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BA080A-D20A-4A43-A231-3E3191C1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C69922-DAFE-674E-9A1A-7AAC9A0A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9302C4-DFF0-9440-B70A-64CCB368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17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6EA0C-3E0B-1C41-94B4-9DA0438A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8984BE-A954-5447-A78B-FBA8F543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B2F29F-4DA6-B548-925E-00A97976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BB4281-48BC-034F-B9AF-022D1920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50BD9B-F492-F642-A5C5-F4BAF0E7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90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62A16-346A-BA4F-96CA-DFBFC5C0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59F343-5F9A-9547-921E-4FA2D378F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ABDF7E-882A-8F4A-9D27-35FDF777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761C4E-947D-EC41-910C-19B50487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9FDBA0-5892-E34B-9ADB-4E8733E3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37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6E05C-BDC8-9848-9940-0AD70C56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4CF78C-4BD7-A04F-8E03-4814274F7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C71C89-98F5-6044-B0C0-C9ED1090F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E59E9E-E203-6A43-ACF2-0F5CD4F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793879-3D9B-F74A-B00C-33DECF9B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157D7B-ACB5-7540-98F7-9954BB59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97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6E255-AF5A-2847-A5FE-29BC7B3D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998EA0-2C58-D54D-ACBF-F7DB9B80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6DC02E-6DA0-2842-88FF-45C2C144B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BE00904-4838-294E-A6E0-A49A29978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36E726-FC11-894B-8284-2C0DA20DD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4DCFF6-6C79-2A47-AF31-57F4847C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D41C80-976E-2441-B92B-34B7A279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327BBB-3F14-E348-9B29-E3E609DC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92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6E043-9D9D-494D-A40A-3BD2CA5C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1EDEE2-3710-E343-ADA3-9DB82CF1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D5F06E-5D1B-1845-B698-8BFE3926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7FE9DC-E348-E14D-8BA6-3B9319D3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6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4DC0B9-53AD-DD4B-ABE3-078D22BC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C8AC15-075A-474D-A049-867D8735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30B82C-E2EB-8B44-AA13-0C9489BE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2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449BD-6962-A74C-8D25-82B7A714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61FBA2-C35D-7E47-BB00-3CD3700A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44F022-1C4E-2744-8CE7-D26A732F9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BE6608-D304-394F-9A2C-E27018B0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520C42-0A1C-F443-9551-1C6946DA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212BFC-D3D1-8843-80A2-0365354D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4C8DEA-18EF-6B4C-A814-9C41E87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0466937-9E69-5A4F-815F-EAAAB552E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D3F969-4F9E-714D-90EA-3E303959A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1CD6CA-672B-7B48-9BBB-70B8B723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DA4F84-7EEB-ED4A-A78B-9C148D10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50F004-E265-A346-8F1A-ED8A7405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34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D6072B-A589-BA4A-B877-FC7E554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0EF6D9-4FBB-7A44-8975-E67C41BDE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BFDBA2-A601-674C-8F4C-22ECA1129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8DA8-9E83-7A43-879C-13E07D45CA89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BA1E86-6215-284E-A193-FEE4473D1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E6DDAC-24B7-B146-80EF-C4C08D797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0DFF-613B-9445-9506-D3A90EA63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34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6.png"/><Relationship Id="rId5" Type="http://schemas.microsoft.com/office/2007/relationships/media" Target="../media/media3.mp4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961F60D-DB42-6D41-B8DA-27BB234E6E89}"/>
              </a:ext>
            </a:extLst>
          </p:cNvPr>
          <p:cNvSpPr/>
          <p:nvPr/>
        </p:nvSpPr>
        <p:spPr>
          <a:xfrm>
            <a:off x="-75414" y="0"/>
            <a:ext cx="9294828" cy="5872899"/>
          </a:xfrm>
          <a:prstGeom prst="rect">
            <a:avLst/>
          </a:prstGeom>
          <a:solidFill>
            <a:srgbClr val="003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9862B6-9BE2-9A47-A7EE-A8FC7857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876300"/>
            <a:ext cx="635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Prospettiva interna – Psicolinguistica (2)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C9F9B9-AA74-BD5D-B876-43AF71AA9A5E}"/>
              </a:ext>
            </a:extLst>
          </p:cNvPr>
          <p:cNvSpPr txBox="1"/>
          <p:nvPr/>
        </p:nvSpPr>
        <p:spPr>
          <a:xfrm>
            <a:off x="292067" y="1036676"/>
            <a:ext cx="856813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i="1" dirty="0"/>
              <a:t>“A </a:t>
            </a:r>
            <a:r>
              <a:rPr lang="it-IT" sz="2000" i="1" dirty="0" err="1"/>
              <a:t>psycholinguistic</a:t>
            </a:r>
            <a:r>
              <a:rPr lang="it-IT" sz="2000" i="1" dirty="0"/>
              <a:t> FS </a:t>
            </a:r>
            <a:r>
              <a:rPr lang="it-IT" sz="2000" i="1" dirty="0" err="1"/>
              <a:t>is</a:t>
            </a:r>
            <a:r>
              <a:rPr lang="it-IT" sz="2000" i="1" dirty="0"/>
              <a:t> a </a:t>
            </a:r>
            <a:r>
              <a:rPr lang="it-IT" sz="2000" i="1" dirty="0" err="1"/>
              <a:t>multiword</a:t>
            </a:r>
            <a:r>
              <a:rPr lang="it-IT" sz="2000" i="1" dirty="0"/>
              <a:t> semantic/</a:t>
            </a:r>
            <a:r>
              <a:rPr lang="it-IT" sz="2000" i="1" dirty="0" err="1"/>
              <a:t>functional</a:t>
            </a:r>
            <a:r>
              <a:rPr lang="it-IT" sz="2000" i="1" dirty="0"/>
              <a:t> </a:t>
            </a:r>
            <a:r>
              <a:rPr lang="it-IT" sz="2000" i="1" dirty="0" err="1"/>
              <a:t>unit</a:t>
            </a:r>
            <a:r>
              <a:rPr lang="it-IT" sz="2000" i="1" dirty="0"/>
              <a:t> </a:t>
            </a:r>
            <a:r>
              <a:rPr lang="it-IT" sz="2000" i="1" dirty="0" err="1"/>
              <a:t>that</a:t>
            </a:r>
            <a:r>
              <a:rPr lang="it-IT" sz="2000" i="1" dirty="0"/>
              <a:t> </a:t>
            </a:r>
            <a:r>
              <a:rPr lang="it-IT" sz="2000" i="1" dirty="0" err="1"/>
              <a:t>presents</a:t>
            </a:r>
            <a:r>
              <a:rPr lang="it-IT" sz="2000" i="1" dirty="0"/>
              <a:t> a processing </a:t>
            </a:r>
            <a:r>
              <a:rPr lang="it-IT" sz="2000" i="1" dirty="0" err="1"/>
              <a:t>advantage</a:t>
            </a:r>
            <a:r>
              <a:rPr lang="it-IT" sz="2000" i="1" dirty="0"/>
              <a:t> for a </a:t>
            </a:r>
            <a:r>
              <a:rPr lang="it-IT" sz="2000" i="1" dirty="0" err="1"/>
              <a:t>given</a:t>
            </a:r>
            <a:r>
              <a:rPr lang="it-IT" sz="2000" i="1" dirty="0"/>
              <a:t> speaker, </a:t>
            </a:r>
            <a:r>
              <a:rPr lang="it-IT" sz="2000" i="1" dirty="0" err="1"/>
              <a:t>either</a:t>
            </a:r>
            <a:r>
              <a:rPr lang="it-IT" sz="2000" i="1" dirty="0"/>
              <a:t> </a:t>
            </a:r>
            <a:r>
              <a:rPr lang="it-IT" sz="2000" i="1" dirty="0" err="1"/>
              <a:t>because</a:t>
            </a:r>
            <a:r>
              <a:rPr lang="it-IT" sz="2000" i="1" dirty="0"/>
              <a:t> </a:t>
            </a:r>
            <a:r>
              <a:rPr lang="it-IT" sz="2000" i="1" dirty="0" err="1"/>
              <a:t>it</a:t>
            </a:r>
            <a:r>
              <a:rPr lang="it-IT" sz="2000" i="1" dirty="0"/>
              <a:t> </a:t>
            </a:r>
            <a:r>
              <a:rPr lang="it-IT" sz="2000" i="1" dirty="0" err="1"/>
              <a:t>is</a:t>
            </a:r>
            <a:r>
              <a:rPr lang="it-IT" sz="2000" i="1" dirty="0"/>
              <a:t> </a:t>
            </a:r>
            <a:r>
              <a:rPr lang="it-IT" sz="2000" i="1" dirty="0" err="1"/>
              <a:t>stored</a:t>
            </a:r>
            <a:r>
              <a:rPr lang="it-IT" sz="2000" i="1" dirty="0"/>
              <a:t> </a:t>
            </a:r>
            <a:r>
              <a:rPr lang="it-IT" sz="2000" i="1" dirty="0" err="1"/>
              <a:t>whole</a:t>
            </a:r>
            <a:r>
              <a:rPr lang="it-IT" sz="2000" i="1" dirty="0"/>
              <a:t> in </a:t>
            </a:r>
            <a:r>
              <a:rPr lang="it-IT" sz="2000" i="1" dirty="0" err="1"/>
              <a:t>their</a:t>
            </a:r>
            <a:r>
              <a:rPr lang="it-IT" sz="2000" i="1" dirty="0"/>
              <a:t> lexicon or </a:t>
            </a:r>
            <a:r>
              <a:rPr lang="it-IT" sz="2000" i="1" dirty="0" err="1"/>
              <a:t>because</a:t>
            </a:r>
            <a:r>
              <a:rPr lang="it-IT" sz="2000" i="1" dirty="0"/>
              <a:t> </a:t>
            </a:r>
            <a:r>
              <a:rPr lang="it-IT" sz="2000" i="1" dirty="0" err="1"/>
              <a:t>it</a:t>
            </a:r>
            <a:r>
              <a:rPr lang="it-IT" sz="2000" i="1" dirty="0"/>
              <a:t> </a:t>
            </a:r>
            <a:r>
              <a:rPr lang="it-IT" sz="2000" i="1" dirty="0" err="1"/>
              <a:t>is</a:t>
            </a:r>
            <a:r>
              <a:rPr lang="it-IT" sz="2000" i="1" dirty="0"/>
              <a:t> </a:t>
            </a:r>
            <a:r>
              <a:rPr lang="it-IT" sz="2000" i="1" dirty="0" err="1"/>
              <a:t>highly</a:t>
            </a:r>
            <a:r>
              <a:rPr lang="it-IT" sz="2000" i="1" dirty="0"/>
              <a:t> </a:t>
            </a:r>
            <a:r>
              <a:rPr lang="it-IT" sz="2000" i="1" dirty="0" err="1"/>
              <a:t>automatised</a:t>
            </a:r>
            <a:r>
              <a:rPr lang="it-IT" sz="2000" i="1" dirty="0"/>
              <a:t>.” </a:t>
            </a:r>
          </a:p>
          <a:p>
            <a:r>
              <a:rPr lang="it-IT" sz="2000" i="1" dirty="0"/>
              <a:t>(</a:t>
            </a:r>
            <a:r>
              <a:rPr lang="it-IT" sz="2000" b="1" i="1" dirty="0" err="1"/>
              <a:t>Myles</a:t>
            </a:r>
            <a:r>
              <a:rPr lang="it-IT" sz="2000" b="1" i="1" dirty="0"/>
              <a:t> &amp; </a:t>
            </a:r>
            <a:r>
              <a:rPr lang="it-IT" sz="2000" b="1" i="1" dirty="0" err="1"/>
              <a:t>Cordier</a:t>
            </a:r>
            <a:r>
              <a:rPr lang="it-IT" sz="2000" b="1" i="1" dirty="0"/>
              <a:t> </a:t>
            </a:r>
            <a:r>
              <a:rPr lang="it-IT" sz="2000" i="1" dirty="0"/>
              <a:t>2016, p. 10)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0D1E21-02E3-C392-6251-04A562F5D20F}"/>
              </a:ext>
            </a:extLst>
          </p:cNvPr>
          <p:cNvSpPr txBox="1"/>
          <p:nvPr/>
        </p:nvSpPr>
        <p:spPr>
          <a:xfrm>
            <a:off x="292067" y="2544156"/>
            <a:ext cx="8648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sym typeface="Wingdings" pitchFamily="2" charset="2"/>
              </a:rPr>
              <a:t> Vantaggio nella processazione</a:t>
            </a:r>
          </a:p>
          <a:p>
            <a:endParaRPr lang="it-IT" sz="1400" dirty="0">
              <a:sym typeface="Wingdings" pitchFamily="2" charset="2"/>
            </a:endParaRPr>
          </a:p>
          <a:p>
            <a:pPr lvl="1"/>
            <a:r>
              <a:rPr lang="it-IT" sz="2000" i="1" dirty="0">
                <a:sym typeface="Wingdings" pitchFamily="2" charset="2"/>
              </a:rPr>
              <a:t>Il cervello umano presenta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800" i="1" dirty="0">
                <a:sym typeface="Wingdings" pitchFamily="2" charset="2"/>
              </a:rPr>
              <a:t>grande capacità di memoria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800" i="1" dirty="0">
                <a:sym typeface="Wingdings" pitchFamily="2" charset="2"/>
              </a:rPr>
              <a:t>minore efficienza nello svolgimento di molte azioni concomitanti</a:t>
            </a:r>
          </a:p>
          <a:p>
            <a:pPr lvl="1"/>
            <a:endParaRPr lang="it-IT" sz="1400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sym typeface="Wingdings" pitchFamily="2" charset="2"/>
              </a:rPr>
              <a:t>Più economico usare unità </a:t>
            </a:r>
            <a:r>
              <a:rPr lang="it-IT" sz="2000" dirty="0" err="1">
                <a:sym typeface="Wingdings" pitchFamily="2" charset="2"/>
              </a:rPr>
              <a:t>pre</a:t>
            </a:r>
            <a:r>
              <a:rPr lang="it-IT" sz="2000" dirty="0">
                <a:sym typeface="Wingdings" pitchFamily="2" charset="2"/>
              </a:rPr>
              <a:t>-confezionate rispetto a crearle ogni volta che servono</a:t>
            </a:r>
          </a:p>
        </p:txBody>
      </p:sp>
    </p:spTree>
    <p:extLst>
      <p:ext uri="{BB962C8B-B14F-4D97-AF65-F5344CB8AC3E}">
        <p14:creationId xmlns:p14="http://schemas.microsoft.com/office/powerpoint/2010/main" val="2315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Prospettiva interna – Psicolinguistica (2)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918DDB-DE46-9653-079A-C36DB5A161B0}"/>
              </a:ext>
            </a:extLst>
          </p:cNvPr>
          <p:cNvSpPr txBox="1"/>
          <p:nvPr/>
        </p:nvSpPr>
        <p:spPr>
          <a:xfrm>
            <a:off x="393775" y="1520290"/>
            <a:ext cx="7962601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b="1" dirty="0"/>
              <a:t>L1</a:t>
            </a:r>
            <a:r>
              <a:rPr lang="it-IT" sz="1800" dirty="0"/>
              <a:t> </a:t>
            </a:r>
            <a:r>
              <a:rPr lang="it-IT" sz="1800" dirty="0">
                <a:sym typeface="Wingdings" pitchFamily="2" charset="2"/>
              </a:rPr>
              <a:t> Confermato il vantaggio di processazione </a:t>
            </a:r>
          </a:p>
          <a:p>
            <a:pPr marL="628650" lvl="1" indent="-285750">
              <a:buFont typeface="Wingdings" pitchFamily="2" charset="2"/>
              <a:buChar char="ü"/>
            </a:pPr>
            <a:r>
              <a:rPr lang="it-IT" sz="1800" dirty="0">
                <a:sym typeface="Wingdings" pitchFamily="2" charset="2"/>
              </a:rPr>
              <a:t>Tempi di lettura </a:t>
            </a:r>
          </a:p>
          <a:p>
            <a:pPr marL="628650" lvl="1" indent="-285750">
              <a:buFont typeface="Wingdings" pitchFamily="2" charset="2"/>
              <a:buChar char="ü"/>
            </a:pPr>
            <a:r>
              <a:rPr lang="it-IT" sz="1800" dirty="0">
                <a:sym typeface="Wingdings" pitchFamily="2" charset="2"/>
              </a:rPr>
              <a:t>Tempi di reazione</a:t>
            </a:r>
          </a:p>
          <a:p>
            <a:pPr marL="628650" lvl="1" indent="-285750">
              <a:buFont typeface="Wingdings" pitchFamily="2" charset="2"/>
              <a:buChar char="ü"/>
            </a:pPr>
            <a:r>
              <a:rPr lang="it-IT" sz="1800" dirty="0">
                <a:sym typeface="Wingdings" pitchFamily="2" charset="2"/>
              </a:rPr>
              <a:t>Tempi di fissazione</a:t>
            </a:r>
          </a:p>
          <a:p>
            <a:pPr marL="1314450" lvl="3" indent="-285750">
              <a:buFont typeface="Wingdings" pitchFamily="2" charset="2"/>
              <a:buChar char="Ø"/>
            </a:pPr>
            <a:r>
              <a:rPr lang="it-IT" sz="1800" dirty="0">
                <a:sym typeface="Wingdings" pitchFamily="2" charset="2"/>
              </a:rPr>
              <a:t>Eye-tracking - Self-</a:t>
            </a:r>
            <a:r>
              <a:rPr lang="it-IT" sz="1800" dirty="0" err="1">
                <a:sym typeface="Wingdings" pitchFamily="2" charset="2"/>
              </a:rPr>
              <a:t>paced</a:t>
            </a:r>
            <a:r>
              <a:rPr lang="it-IT" sz="1800" dirty="0">
                <a:sym typeface="Wingdings" pitchFamily="2" charset="2"/>
              </a:rPr>
              <a:t> reading</a:t>
            </a:r>
            <a:endParaRPr lang="it-IT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AAC56F-949F-2480-8140-67839C9EF165}"/>
              </a:ext>
            </a:extLst>
          </p:cNvPr>
          <p:cNvSpPr txBox="1"/>
          <p:nvPr/>
        </p:nvSpPr>
        <p:spPr>
          <a:xfrm>
            <a:off x="394810" y="1095649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Studi empirici?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BDBDFC-CADC-A91F-4FBC-D20A8EF5C080}"/>
              </a:ext>
            </a:extLst>
          </p:cNvPr>
          <p:cNvSpPr txBox="1"/>
          <p:nvPr/>
        </p:nvSpPr>
        <p:spPr>
          <a:xfrm>
            <a:off x="393774" y="3177254"/>
            <a:ext cx="7962601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b="1" dirty="0"/>
              <a:t>L2 </a:t>
            </a:r>
            <a:r>
              <a:rPr lang="it-IT" sz="1800" dirty="0">
                <a:sym typeface="Wingdings" pitchFamily="2" charset="2"/>
              </a:rPr>
              <a:t> Potenzialmente confermato, ma soggetto a variabili quali</a:t>
            </a:r>
          </a:p>
          <a:p>
            <a:pPr marL="628650" lvl="1" indent="-285750">
              <a:buFont typeface="Wingdings" pitchFamily="2" charset="2"/>
              <a:buChar char="ü"/>
            </a:pPr>
            <a:r>
              <a:rPr lang="it-IT" sz="1800" dirty="0">
                <a:sym typeface="Wingdings" pitchFamily="2" charset="2"/>
              </a:rPr>
              <a:t>Livello di competenza linguistica</a:t>
            </a:r>
          </a:p>
          <a:p>
            <a:pPr marL="628650" lvl="1" indent="-285750">
              <a:buFont typeface="Wingdings" pitchFamily="2" charset="2"/>
              <a:buChar char="ü"/>
            </a:pPr>
            <a:r>
              <a:rPr lang="it-IT" sz="1800" dirty="0">
                <a:sym typeface="Wingdings" pitchFamily="2" charset="2"/>
              </a:rPr>
              <a:t>Frequenza dell’espressione </a:t>
            </a:r>
            <a:r>
              <a:rPr lang="it-IT" sz="1800" dirty="0" err="1">
                <a:sym typeface="Wingdings" pitchFamily="2" charset="2"/>
              </a:rPr>
              <a:t>formulaica</a:t>
            </a:r>
            <a:endParaRPr lang="it-IT" sz="1800" dirty="0">
              <a:sym typeface="Wingdings" pitchFamily="2" charset="2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C48D45-8FE8-1630-4D16-88783AA277FC}"/>
              </a:ext>
            </a:extLst>
          </p:cNvPr>
          <p:cNvSpPr txBox="1"/>
          <p:nvPr/>
        </p:nvSpPr>
        <p:spPr>
          <a:xfrm>
            <a:off x="1776215" y="4331228"/>
            <a:ext cx="6591933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dirty="0">
                <a:sym typeface="Wingdings" pitchFamily="2" charset="2"/>
              </a:rPr>
              <a:t> Obiettivo importante e raggiungibile per l’insegnamento L2</a:t>
            </a:r>
            <a:endParaRPr lang="it-IT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2672A7-00DA-B805-3335-4A6B62291097}"/>
              </a:ext>
            </a:extLst>
          </p:cNvPr>
          <p:cNvSpPr txBox="1"/>
          <p:nvPr/>
        </p:nvSpPr>
        <p:spPr>
          <a:xfrm>
            <a:off x="6692113" y="1520290"/>
            <a:ext cx="166426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200" dirty="0" err="1"/>
              <a:t>Tabossi</a:t>
            </a:r>
            <a:r>
              <a:rPr lang="it-IT" sz="1200" dirty="0"/>
              <a:t> et al 2009, </a:t>
            </a:r>
            <a:r>
              <a:rPr lang="it-IT" sz="1200" dirty="0" err="1"/>
              <a:t>Arnon</a:t>
            </a:r>
            <a:r>
              <a:rPr lang="it-IT" sz="1200" dirty="0"/>
              <a:t> &amp; </a:t>
            </a:r>
            <a:r>
              <a:rPr lang="it-IT" sz="1200" dirty="0" err="1"/>
              <a:t>Sider</a:t>
            </a:r>
            <a:r>
              <a:rPr lang="it-IT" sz="1200" dirty="0"/>
              <a:t> 2010, Underwood et al 2004, </a:t>
            </a:r>
            <a:r>
              <a:rPr lang="it-IT" sz="1200" dirty="0" err="1"/>
              <a:t>Siyanova-Chanturia</a:t>
            </a:r>
            <a:r>
              <a:rPr lang="it-IT" sz="1200" dirty="0"/>
              <a:t> et al 2011, </a:t>
            </a:r>
            <a:r>
              <a:rPr lang="it-IT" sz="1200" dirty="0" err="1"/>
              <a:t>Conklin</a:t>
            </a:r>
            <a:r>
              <a:rPr lang="it-IT" sz="1200" dirty="0"/>
              <a:t> &amp; Schmitt 2008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C41411-8C6F-3D0B-F47B-0156542D8F1A}"/>
              </a:ext>
            </a:extLst>
          </p:cNvPr>
          <p:cNvSpPr txBox="1"/>
          <p:nvPr/>
        </p:nvSpPr>
        <p:spPr>
          <a:xfrm>
            <a:off x="6703886" y="3191332"/>
            <a:ext cx="16642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Carroll et al 2016, Kim &amp; Kim 2012</a:t>
            </a:r>
          </a:p>
        </p:txBody>
      </p:sp>
    </p:spTree>
    <p:extLst>
      <p:ext uri="{BB962C8B-B14F-4D97-AF65-F5344CB8AC3E}">
        <p14:creationId xmlns:p14="http://schemas.microsoft.com/office/powerpoint/2010/main" val="16905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Tirando le somme (1)…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graphicFrame>
        <p:nvGraphicFramePr>
          <p:cNvPr id="10" name="Segnaposto contenuto 3">
            <a:extLst>
              <a:ext uri="{FF2B5EF4-FFF2-40B4-BE49-F238E27FC236}">
                <a16:creationId xmlns:a16="http://schemas.microsoft.com/office/drawing/2014/main" id="{502B6497-E40F-61A4-F416-BB7A91461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238347"/>
              </p:ext>
            </p:extLst>
          </p:nvPr>
        </p:nvGraphicFramePr>
        <p:xfrm>
          <a:off x="479465" y="1221307"/>
          <a:ext cx="8049540" cy="22663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88482">
                  <a:extLst>
                    <a:ext uri="{9D8B030D-6E8A-4147-A177-3AD203B41FA5}">
                      <a16:colId xmlns:a16="http://schemas.microsoft.com/office/drawing/2014/main" val="3522537069"/>
                    </a:ext>
                  </a:extLst>
                </a:gridCol>
                <a:gridCol w="2727127">
                  <a:extLst>
                    <a:ext uri="{9D8B030D-6E8A-4147-A177-3AD203B41FA5}">
                      <a16:colId xmlns:a16="http://schemas.microsoft.com/office/drawing/2014/main" val="1569275985"/>
                    </a:ext>
                  </a:extLst>
                </a:gridCol>
                <a:gridCol w="2733931">
                  <a:extLst>
                    <a:ext uri="{9D8B030D-6E8A-4147-A177-3AD203B41FA5}">
                      <a16:colId xmlns:a16="http://schemas.microsoft.com/office/drawing/2014/main" val="1277455466"/>
                    </a:ext>
                  </a:extLst>
                </a:gridCol>
              </a:tblGrid>
              <a:tr h="488036">
                <a:tc>
                  <a:txBody>
                    <a:bodyPr/>
                    <a:lstStyle/>
                    <a:p>
                      <a:r>
                        <a:rPr lang="it-IT" sz="1800" dirty="0"/>
                        <a:t>Prospettiva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Importanza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Difficoltà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08400"/>
                  </a:ext>
                </a:extLst>
              </a:tr>
              <a:tr h="488036">
                <a:tc>
                  <a:txBody>
                    <a:bodyPr/>
                    <a:lstStyle/>
                    <a:p>
                      <a:r>
                        <a:rPr lang="it-IT" sz="1800" dirty="0"/>
                        <a:t>Linguistica dei corpora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Ubiquità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Dispersione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434682"/>
                  </a:ext>
                </a:extLst>
              </a:tr>
              <a:tr h="488036">
                <a:tc>
                  <a:txBody>
                    <a:bodyPr/>
                    <a:lstStyle/>
                    <a:p>
                      <a:r>
                        <a:rPr lang="it-IT" sz="1800" dirty="0"/>
                        <a:t>Pragmatica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Valore identitario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Opacità pragmatica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33669"/>
                  </a:ext>
                </a:extLst>
              </a:tr>
              <a:tr h="802251">
                <a:tc>
                  <a:txBody>
                    <a:bodyPr/>
                    <a:lstStyle/>
                    <a:p>
                      <a:r>
                        <a:rPr lang="it-IT" sz="1800" dirty="0"/>
                        <a:t>Psicolinguistica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Vantaggio di processazione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Quantità di input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57249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F5EE81-4B2E-389A-BA65-EED238636A6F}"/>
              </a:ext>
            </a:extLst>
          </p:cNvPr>
          <p:cNvSpPr txBox="1"/>
          <p:nvPr/>
        </p:nvSpPr>
        <p:spPr>
          <a:xfrm>
            <a:off x="2911879" y="4001154"/>
            <a:ext cx="3210302" cy="415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100" b="1" dirty="0">
                <a:sym typeface="Wingdings" pitchFamily="2" charset="2"/>
              </a:rPr>
              <a:t>Quale azione didattica? </a:t>
            </a:r>
            <a:endParaRPr lang="it-IT" sz="2100" b="1" dirty="0"/>
          </a:p>
        </p:txBody>
      </p:sp>
    </p:spTree>
    <p:extLst>
      <p:ext uri="{BB962C8B-B14F-4D97-AF65-F5344CB8AC3E}">
        <p14:creationId xmlns:p14="http://schemas.microsoft.com/office/powerpoint/2010/main" val="23265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Tecniche di insegnamento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0C31269-988B-408B-A523-D1DB35F6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9" y="1014762"/>
            <a:ext cx="8462905" cy="372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Condizioni per l’apprendimento intenzionale</a:t>
            </a:r>
          </a:p>
          <a:p>
            <a:pPr>
              <a:buFont typeface="Wingdings" pitchFamily="2" charset="2"/>
              <a:buChar char="Ø"/>
            </a:pPr>
            <a:r>
              <a:rPr lang="it-IT" i="1" dirty="0"/>
              <a:t> Memorizzazione come obiettivo esplicitato agli apprendenti</a:t>
            </a:r>
          </a:p>
          <a:p>
            <a:pPr marL="742950" lvl="1" indent="-285750"/>
            <a:r>
              <a:rPr lang="it-IT" dirty="0"/>
              <a:t>Ricerca in un testo </a:t>
            </a:r>
          </a:p>
          <a:p>
            <a:pPr marL="742950" lvl="1" indent="-285750"/>
            <a:r>
              <a:rPr lang="it-IT" dirty="0"/>
              <a:t>Elenco decontestualizzato</a:t>
            </a:r>
          </a:p>
          <a:p>
            <a:pPr marL="742950" lvl="1" indent="-285750"/>
            <a:r>
              <a:rPr lang="it-IT" dirty="0"/>
              <a:t>Focus su caratteristiche che facilitino la memorizzazione </a:t>
            </a:r>
          </a:p>
          <a:p>
            <a:pPr marL="457200" lvl="1" indent="0">
              <a:buNone/>
            </a:pPr>
            <a:r>
              <a:rPr lang="it-IT" dirty="0"/>
              <a:t>	es. Legame fra significato letterale e figurato, allitterazioni, rime, assonanze</a:t>
            </a:r>
          </a:p>
          <a:p>
            <a:pPr marL="457200" lvl="1" indent="0">
              <a:buNone/>
            </a:pPr>
            <a:r>
              <a:rPr lang="it-IT" dirty="0"/>
              <a:t>	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Condizioni per l’apprendimento incidentale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sym typeface="Wingdings" pitchFamily="2" charset="2"/>
              </a:rPr>
              <a:t> </a:t>
            </a:r>
            <a:r>
              <a:rPr lang="it-IT" i="1" dirty="0">
                <a:sym typeface="Wingdings" pitchFamily="2" charset="2"/>
              </a:rPr>
              <a:t>Focus su significato, apprendimento come sottoprodotto</a:t>
            </a:r>
          </a:p>
          <a:p>
            <a:pPr marL="742950" lvl="1" indent="-285750"/>
            <a:r>
              <a:rPr lang="it-IT" dirty="0">
                <a:sym typeface="Wingdings" pitchFamily="2" charset="2"/>
              </a:rPr>
              <a:t>Lettura estensiva</a:t>
            </a:r>
          </a:p>
          <a:p>
            <a:pPr marL="742950" lvl="1" indent="-285750"/>
            <a:r>
              <a:rPr lang="it-IT" dirty="0">
                <a:sym typeface="Wingdings" pitchFamily="2" charset="2"/>
              </a:rPr>
              <a:t>Esposizione bi- o multi-modale</a:t>
            </a: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96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>
            <a:normAutofit/>
          </a:bodyPr>
          <a:lstStyle/>
          <a:p>
            <a:r>
              <a:rPr lang="it-IT" dirty="0"/>
              <a:t>Condizioni incidentali vs. intenzionali:</a:t>
            </a:r>
            <a:br>
              <a:rPr lang="it-IT" dirty="0"/>
            </a:br>
            <a:r>
              <a:rPr lang="it-IT" i="1" dirty="0">
                <a:sym typeface="Wingdings" pitchFamily="2" charset="2"/>
              </a:rPr>
              <a:t>	Confronti empirici</a:t>
            </a:r>
            <a:endParaRPr lang="it-IT" i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25FE669-AB61-201A-FA1F-D6F347DE5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5" y="1266353"/>
            <a:ext cx="8851934" cy="11046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Nel complesso risultati non univoci</a:t>
            </a:r>
          </a:p>
          <a:p>
            <a:pPr>
              <a:buFont typeface="Wingdings" pitchFamily="2" charset="2"/>
              <a:buChar char="Ø"/>
            </a:pPr>
            <a:r>
              <a:rPr lang="it-IT" sz="1800" dirty="0"/>
              <a:t> Nessuna differenza </a:t>
            </a:r>
            <a:r>
              <a:rPr lang="it-IT" sz="1400" dirty="0"/>
              <a:t>(Peters 2009, 2012)</a:t>
            </a:r>
          </a:p>
          <a:p>
            <a:pPr>
              <a:buFont typeface="Wingdings" pitchFamily="2" charset="2"/>
              <a:buChar char="Ø"/>
            </a:pPr>
            <a:r>
              <a:rPr lang="it-IT" sz="1800" dirty="0"/>
              <a:t> Apprendimento intenzionale &gt; incidentale </a:t>
            </a:r>
            <a:r>
              <a:rPr lang="it-IT" sz="1400" dirty="0"/>
              <a:t>(</a:t>
            </a:r>
            <a:r>
              <a:rPr lang="it-IT" sz="1400" dirty="0" err="1"/>
              <a:t>Szudarski</a:t>
            </a:r>
            <a:r>
              <a:rPr lang="it-IT" sz="1400" dirty="0"/>
              <a:t> 2012, </a:t>
            </a:r>
            <a:r>
              <a:rPr lang="it-IT" sz="1400" dirty="0" err="1"/>
              <a:t>Laufer</a:t>
            </a:r>
            <a:r>
              <a:rPr lang="it-IT" sz="1400" dirty="0"/>
              <a:t> &amp; </a:t>
            </a:r>
            <a:r>
              <a:rPr lang="it-IT" sz="1400" dirty="0" err="1"/>
              <a:t>Girsai</a:t>
            </a:r>
            <a:r>
              <a:rPr lang="it-IT" sz="1400" dirty="0"/>
              <a:t> 2008, </a:t>
            </a:r>
            <a:r>
              <a:rPr lang="it-IT" sz="1400" dirty="0" err="1"/>
              <a:t>Sonbul</a:t>
            </a:r>
            <a:r>
              <a:rPr lang="it-IT" sz="1400" dirty="0"/>
              <a:t> &amp; Schmitt 2013)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1E5D19-D29C-22FE-1487-7D18832C5249}"/>
              </a:ext>
            </a:extLst>
          </p:cNvPr>
          <p:cNvSpPr txBox="1"/>
          <p:nvPr/>
        </p:nvSpPr>
        <p:spPr>
          <a:xfrm>
            <a:off x="397298" y="2598126"/>
            <a:ext cx="8261179" cy="206210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1600" b="1" dirty="0">
                <a:solidFill>
                  <a:schemeClr val="accent1"/>
                </a:solidFill>
              </a:rPr>
              <a:t>MA</a:t>
            </a:r>
          </a:p>
          <a:p>
            <a:pPr marL="0" indent="0" algn="just">
              <a:buNone/>
            </a:pPr>
            <a:r>
              <a:rPr lang="it-IT" sz="1600" dirty="0"/>
              <a:t>Condizioni per apprendimento incidentale: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/>
              <a:t>Favoriscono lo sviluppo di competenze più ampie non coinvolte nella memorizzazione decontestualizzata </a:t>
            </a:r>
            <a:endParaRPr lang="it-IT" sz="1600" i="1" dirty="0">
              <a:sym typeface="Wingdings" pitchFamily="2" charset="2"/>
            </a:endParaRPr>
          </a:p>
          <a:p>
            <a:pPr algn="just"/>
            <a:r>
              <a:rPr lang="it-IT" sz="1600" dirty="0">
                <a:sym typeface="Wingdings" pitchFamily="2" charset="2"/>
              </a:rPr>
              <a:t>	 ottimizzazione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/>
              <a:t>Apprendimento statistico </a:t>
            </a:r>
          </a:p>
          <a:p>
            <a:pPr algn="just"/>
            <a:r>
              <a:rPr lang="it-IT" sz="1600" i="1" dirty="0">
                <a:sym typeface="Wingdings" pitchFamily="2" charset="2"/>
              </a:rPr>
              <a:t>	</a:t>
            </a:r>
            <a:r>
              <a:rPr lang="it-IT" sz="1600" dirty="0">
                <a:sym typeface="Wingdings" pitchFamily="2" charset="2"/>
              </a:rPr>
              <a:t> conoscenza implicita – specialmente adatta per SF, dato che il vantaggio nella 	processazione viene da automatizzazione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165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Apprendimento incidentale delle EF: </a:t>
            </a:r>
            <a:br>
              <a:rPr lang="it-IT" dirty="0"/>
            </a:br>
            <a:r>
              <a:rPr lang="it-IT" sz="2800" dirty="0"/>
              <a:t>fondamenti psicolinguistici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7383C39-5648-C331-1A10-0D4FF1CB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9" y="1266353"/>
            <a:ext cx="7886700" cy="3178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1"/>
                </a:solidFill>
              </a:rPr>
              <a:t>L1</a:t>
            </a:r>
          </a:p>
          <a:p>
            <a:pPr marL="0" indent="0">
              <a:buNone/>
            </a:pPr>
            <a:r>
              <a:rPr lang="it-IT" sz="2000" i="1" dirty="0" err="1"/>
              <a:t>Law</a:t>
            </a:r>
            <a:r>
              <a:rPr lang="it-IT" sz="2000" i="1" dirty="0"/>
              <a:t> of </a:t>
            </a:r>
            <a:r>
              <a:rPr lang="it-IT" sz="2000" i="1" dirty="0" err="1"/>
              <a:t>contiguity</a:t>
            </a:r>
            <a:r>
              <a:rPr lang="it-IT" sz="2000" i="1" dirty="0"/>
              <a:t> </a:t>
            </a:r>
            <a:r>
              <a:rPr lang="it-IT" sz="1600" dirty="0"/>
              <a:t>(N. Ellis 2001)</a:t>
            </a:r>
          </a:p>
          <a:p>
            <a:pPr marL="0" indent="0">
              <a:buNone/>
            </a:pPr>
            <a:r>
              <a:rPr lang="it-IT" sz="2000" dirty="0"/>
              <a:t>Due elementi lessicali che co-occorrono spesso nell’input si associano nella memoria a lungo termine attraverso processi impliciti. </a:t>
            </a:r>
          </a:p>
          <a:p>
            <a:pPr marL="342900" lvl="1" indent="0">
              <a:buNone/>
            </a:pPr>
            <a:r>
              <a:rPr lang="it-IT" sz="1700" dirty="0"/>
              <a:t>(i) Associazione conscia al primo incontro</a:t>
            </a:r>
          </a:p>
          <a:p>
            <a:pPr marL="342900" lvl="1" indent="0">
              <a:buNone/>
            </a:pPr>
            <a:r>
              <a:rPr lang="it-IT" sz="1700" dirty="0"/>
              <a:t>(ii) Conoscenza </a:t>
            </a:r>
            <a:r>
              <a:rPr lang="it-IT" sz="1700" dirty="0" err="1"/>
              <a:t>collocazionale</a:t>
            </a:r>
            <a:r>
              <a:rPr lang="it-IT" sz="1700" dirty="0"/>
              <a:t> creata con processi statistici inconsci</a:t>
            </a:r>
          </a:p>
          <a:p>
            <a:pPr marL="342900" lvl="1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accent1"/>
                </a:solidFill>
              </a:rPr>
              <a:t>L2? 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 Dibattito 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8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Apprendimento incidentale delle EF in L2: </a:t>
            </a:r>
            <a:br>
              <a:rPr lang="it-IT" dirty="0"/>
            </a:br>
            <a:r>
              <a:rPr lang="it-IT" sz="2800" dirty="0"/>
              <a:t>Le diverse posizioni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D90843F-50C0-BC98-FAA8-A16459B4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67" y="1285071"/>
            <a:ext cx="8462906" cy="34528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b="1" dirty="0" err="1">
                <a:solidFill>
                  <a:schemeClr val="accent1"/>
                </a:solidFill>
              </a:rPr>
              <a:t>Wray</a:t>
            </a:r>
            <a:r>
              <a:rPr lang="it-IT" b="1" dirty="0">
                <a:solidFill>
                  <a:schemeClr val="accent1"/>
                </a:solidFill>
              </a:rPr>
              <a:t> (2002)</a:t>
            </a:r>
          </a:p>
          <a:p>
            <a:pPr marL="0" indent="0" algn="just">
              <a:buNone/>
            </a:pPr>
            <a:r>
              <a:rPr lang="it-IT" dirty="0"/>
              <a:t>Apprendenti adulti di L2 suddividono le collocazioni e imparano le parole separatamente, senza conservare nella memoria informazioni sulla co-occorrenza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 err="1">
                <a:solidFill>
                  <a:schemeClr val="accent1"/>
                </a:solidFill>
              </a:rPr>
              <a:t>Arnon</a:t>
            </a:r>
            <a:r>
              <a:rPr lang="it-IT" b="1" dirty="0">
                <a:solidFill>
                  <a:schemeClr val="accent1"/>
                </a:solidFill>
              </a:rPr>
              <a:t> &amp; </a:t>
            </a:r>
            <a:r>
              <a:rPr lang="it-IT" b="1" dirty="0" err="1">
                <a:solidFill>
                  <a:schemeClr val="accent1"/>
                </a:solidFill>
              </a:rPr>
              <a:t>Christiansen</a:t>
            </a:r>
            <a:r>
              <a:rPr lang="it-IT" b="1" dirty="0">
                <a:solidFill>
                  <a:schemeClr val="accent1"/>
                </a:solidFill>
              </a:rPr>
              <a:t> (2017)</a:t>
            </a:r>
          </a:p>
          <a:p>
            <a:pPr marL="0" indent="0" algn="just">
              <a:buNone/>
            </a:pPr>
            <a:r>
              <a:rPr lang="it-IT" dirty="0"/>
              <a:t>EF sono mattoni per la creazione della lingua nei bambini (L1), non negli adulti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>
                <a:solidFill>
                  <a:schemeClr val="accent1"/>
                </a:solidFill>
              </a:rPr>
              <a:t>Wulff (2019)</a:t>
            </a:r>
          </a:p>
          <a:p>
            <a:pPr marL="0" indent="0" algn="just">
              <a:buNone/>
            </a:pPr>
            <a:r>
              <a:rPr lang="it-IT" dirty="0"/>
              <a:t>EF imparate come unitarie e poi decostruite per imparare le componenti</a:t>
            </a:r>
          </a:p>
        </p:txBody>
      </p:sp>
    </p:spTree>
    <p:extLst>
      <p:ext uri="{BB962C8B-B14F-4D97-AF65-F5344CB8AC3E}">
        <p14:creationId xmlns:p14="http://schemas.microsoft.com/office/powerpoint/2010/main" val="18897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Apprendimento incidentale delle EF in L2: </a:t>
            </a:r>
            <a:br>
              <a:rPr lang="it-IT" dirty="0"/>
            </a:br>
            <a:r>
              <a:rPr lang="it-IT" sz="2800" dirty="0"/>
              <a:t>Evidenze empiriche (1)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D90843F-50C0-BC98-FAA8-A16459B4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67" y="1266353"/>
            <a:ext cx="8725184" cy="28873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 err="1">
                <a:solidFill>
                  <a:schemeClr val="accent1"/>
                </a:solidFill>
              </a:rPr>
              <a:t>Durrant</a:t>
            </a:r>
            <a:r>
              <a:rPr lang="it-IT" sz="2000" b="1" dirty="0">
                <a:solidFill>
                  <a:schemeClr val="accent1"/>
                </a:solidFill>
              </a:rPr>
              <a:t> &amp; Schmitt (2010)</a:t>
            </a:r>
          </a:p>
          <a:p>
            <a:pPr marL="0" indent="0">
              <a:buNone/>
            </a:pPr>
            <a:r>
              <a:rPr lang="it-IT" sz="1800" dirty="0"/>
              <a:t>Parlanti L1 vs. L2 </a:t>
            </a:r>
          </a:p>
          <a:p>
            <a:r>
              <a:rPr lang="it-IT" sz="1800" dirty="0"/>
              <a:t>Esposizione singola</a:t>
            </a:r>
          </a:p>
          <a:p>
            <a:r>
              <a:rPr lang="it-IT" sz="1800" dirty="0"/>
              <a:t>Ripetizione nello stesso contesto</a:t>
            </a:r>
          </a:p>
          <a:p>
            <a:r>
              <a:rPr lang="it-IT" sz="1800" dirty="0"/>
              <a:t>Ripetizione in contesto diverso</a:t>
            </a:r>
          </a:p>
          <a:p>
            <a:pPr marL="0" indent="0">
              <a:buNone/>
            </a:pPr>
            <a:r>
              <a:rPr lang="it-IT" sz="1800" u="sng" dirty="0"/>
              <a:t>Test:</a:t>
            </a:r>
            <a:r>
              <a:rPr lang="it-IT" sz="1800" dirty="0"/>
              <a:t> con la prima parola dell’EF e due lettere della seconda, completare l’espressione</a:t>
            </a:r>
          </a:p>
          <a:p>
            <a:pPr marL="0" indent="0">
              <a:buNone/>
            </a:pPr>
            <a:r>
              <a:rPr lang="it-IT" sz="1800" u="sng" dirty="0"/>
              <a:t>Risultato</a:t>
            </a:r>
            <a:r>
              <a:rPr lang="it-IT" sz="1800" dirty="0"/>
              <a:t>: apprendenti L2 creano memoria di co-occorrenza dopo anche una singola esposizione, senza volontà esplicita di memorizzare. 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5AF4AD-77C5-4B89-6DEF-4FDB735DD934}"/>
              </a:ext>
            </a:extLst>
          </p:cNvPr>
          <p:cNvSpPr txBox="1"/>
          <p:nvPr/>
        </p:nvSpPr>
        <p:spPr>
          <a:xfrm>
            <a:off x="397299" y="4313926"/>
            <a:ext cx="5406000" cy="36933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1800" dirty="0">
                <a:sym typeface="Wingdings" pitchFamily="2" charset="2"/>
              </a:rPr>
              <a:t> Evidenza in opposizione alla teoria di </a:t>
            </a:r>
            <a:r>
              <a:rPr lang="it-IT" sz="1800" dirty="0" err="1">
                <a:sym typeface="Wingdings" pitchFamily="2" charset="2"/>
              </a:rPr>
              <a:t>Wray</a:t>
            </a:r>
            <a:r>
              <a:rPr lang="it-IT" sz="1800" dirty="0">
                <a:sym typeface="Wingdings" pitchFamily="2" charset="2"/>
              </a:rPr>
              <a:t>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3738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Apprendimento incidentale delle EF in L2: </a:t>
            </a:r>
            <a:br>
              <a:rPr lang="it-IT" dirty="0"/>
            </a:br>
            <a:r>
              <a:rPr lang="it-IT" sz="2800" dirty="0"/>
              <a:t>Evidenze empiriche (2)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D90843F-50C0-BC98-FAA8-A16459B4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67" y="1285071"/>
            <a:ext cx="8725184" cy="21914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 err="1">
                <a:solidFill>
                  <a:schemeClr val="accent1"/>
                </a:solidFill>
              </a:rPr>
              <a:t>Yi</a:t>
            </a:r>
            <a:r>
              <a:rPr lang="it-IT" sz="2000" b="1" dirty="0">
                <a:solidFill>
                  <a:schemeClr val="accent1"/>
                </a:solidFill>
              </a:rPr>
              <a:t> et al (2017)</a:t>
            </a:r>
          </a:p>
          <a:p>
            <a:pPr marL="0" indent="0">
              <a:buNone/>
            </a:pPr>
            <a:r>
              <a:rPr lang="it-IT" sz="1800" dirty="0"/>
              <a:t>Parlanti L1 vs. L2 </a:t>
            </a:r>
          </a:p>
          <a:p>
            <a:pPr marL="0" indent="0">
              <a:buNone/>
            </a:pPr>
            <a:r>
              <a:rPr lang="it-IT" sz="1800" dirty="0"/>
              <a:t>Lettura di frasi contenenti espressioni </a:t>
            </a:r>
            <a:r>
              <a:rPr lang="it-IT" sz="1800" dirty="0" err="1"/>
              <a:t>formulaiche</a:t>
            </a:r>
            <a:endParaRPr lang="it-IT" sz="1800" u="sng" dirty="0"/>
          </a:p>
          <a:p>
            <a:pPr marL="0" indent="0">
              <a:buNone/>
            </a:pPr>
            <a:r>
              <a:rPr lang="it-IT" sz="1800" u="sng" dirty="0"/>
              <a:t>Eye-tracking </a:t>
            </a:r>
            <a:r>
              <a:rPr lang="it-IT" sz="1800" dirty="0"/>
              <a:t>– registrazione dei movimenti oculari e dei tempi di fissazione durante la lettura</a:t>
            </a:r>
          </a:p>
          <a:p>
            <a:pPr marL="0" indent="0">
              <a:buNone/>
            </a:pPr>
            <a:r>
              <a:rPr lang="it-IT" sz="1800" u="sng" dirty="0"/>
              <a:t>Risultato</a:t>
            </a:r>
            <a:r>
              <a:rPr lang="it-IT" sz="1800" dirty="0"/>
              <a:t>: Abilità di apprendimento statistico nei parlanti L2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5AF4AD-77C5-4B89-6DEF-4FDB735DD934}"/>
              </a:ext>
            </a:extLst>
          </p:cNvPr>
          <p:cNvSpPr txBox="1"/>
          <p:nvPr/>
        </p:nvSpPr>
        <p:spPr>
          <a:xfrm>
            <a:off x="240784" y="3883186"/>
            <a:ext cx="7398098" cy="36933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1800" dirty="0">
                <a:sym typeface="Wingdings" pitchFamily="2" charset="2"/>
              </a:rPr>
              <a:t> La </a:t>
            </a:r>
            <a:r>
              <a:rPr lang="it-IT" sz="1800" dirty="0" err="1">
                <a:sym typeface="Wingdings" pitchFamily="2" charset="2"/>
              </a:rPr>
              <a:t>Law</a:t>
            </a:r>
            <a:r>
              <a:rPr lang="it-IT" sz="1800" dirty="0">
                <a:sym typeface="Wingdings" pitchFamily="2" charset="2"/>
              </a:rPr>
              <a:t> of </a:t>
            </a:r>
            <a:r>
              <a:rPr lang="it-IT" sz="1800" dirty="0" err="1">
                <a:sym typeface="Wingdings" pitchFamily="2" charset="2"/>
              </a:rPr>
              <a:t>Contiguity</a:t>
            </a:r>
            <a:r>
              <a:rPr lang="it-IT" sz="1800" dirty="0">
                <a:sym typeface="Wingdings" pitchFamily="2" charset="2"/>
              </a:rPr>
              <a:t> di Ellis può essere applicata anche agli </a:t>
            </a:r>
            <a:r>
              <a:rPr lang="it-IT" sz="1800" dirty="0" err="1">
                <a:sym typeface="Wingdings" pitchFamily="2" charset="2"/>
              </a:rPr>
              <a:t>appredenti</a:t>
            </a:r>
            <a:r>
              <a:rPr lang="it-IT" sz="1800" dirty="0">
                <a:sym typeface="Wingdings" pitchFamily="2" charset="2"/>
              </a:rPr>
              <a:t> L2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160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Tirando le somme (2)…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F5EE81-4B2E-389A-BA65-EED238636A6F}"/>
              </a:ext>
            </a:extLst>
          </p:cNvPr>
          <p:cNvSpPr txBox="1"/>
          <p:nvPr/>
        </p:nvSpPr>
        <p:spPr>
          <a:xfrm>
            <a:off x="422049" y="4008328"/>
            <a:ext cx="829990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>
                <a:sym typeface="Wingdings" pitchFamily="2" charset="2"/>
              </a:rPr>
              <a:t>Intervento didattico atto a rispettare e potenziare il processo</a:t>
            </a:r>
            <a:endParaRPr lang="it-IT" sz="2100" b="1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CDFA5946-7289-0D13-E93F-31BBB4D1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12" y="1245007"/>
            <a:ext cx="7723524" cy="244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Gli apprendenti L2 hanno la possibilità di apprendere statisticamente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Gli apprendenti L2 hanno la possibilità di creare conoscenza </a:t>
            </a:r>
            <a:r>
              <a:rPr lang="it-IT" sz="2000" dirty="0" err="1"/>
              <a:t>collocazionale</a:t>
            </a:r>
            <a:r>
              <a:rPr lang="it-IT" sz="2000" dirty="0"/>
              <a:t> implicita e automatizzata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La </a:t>
            </a:r>
            <a:r>
              <a:rPr lang="it-IT" sz="2000" dirty="0" err="1"/>
              <a:t>Law</a:t>
            </a:r>
            <a:r>
              <a:rPr lang="it-IT" sz="2000" dirty="0"/>
              <a:t> of </a:t>
            </a:r>
            <a:r>
              <a:rPr lang="it-IT" sz="2000" dirty="0" err="1"/>
              <a:t>Contiguity</a:t>
            </a:r>
            <a:r>
              <a:rPr lang="it-IT" sz="2000" dirty="0"/>
              <a:t> può essere applicata agli apprendenti L2</a:t>
            </a:r>
          </a:p>
        </p:txBody>
      </p:sp>
    </p:spTree>
    <p:extLst>
      <p:ext uri="{BB962C8B-B14F-4D97-AF65-F5344CB8AC3E}">
        <p14:creationId xmlns:p14="http://schemas.microsoft.com/office/powerpoint/2010/main" val="662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05FA0-B3B9-5F44-9A31-6F2041BA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68" y="1743132"/>
            <a:ext cx="8747663" cy="850528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 (Corpo CS)"/>
              </a:rPr>
              <a:t>Espressioni </a:t>
            </a:r>
            <a:r>
              <a:rPr lang="it-IT" sz="3600" b="1" dirty="0" err="1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 (Corpo CS)"/>
              </a:rPr>
              <a:t>formulaiche</a:t>
            </a:r>
            <a:r>
              <a:rPr lang="it-IT" sz="3600" b="1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 (Corpo CS)"/>
              </a:rPr>
              <a:t> nella lingua seconda </a:t>
            </a:r>
            <a:br>
              <a:rPr lang="it-IT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</a:br>
            <a:endParaRPr lang="it-IT" sz="2800" b="1" dirty="0">
              <a:solidFill>
                <a:srgbClr val="00336A"/>
              </a:solidFill>
              <a:latin typeface="Trebuchet MS" panose="020B070302020209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1F90789-EADF-E446-A0D4-8906BEA0F899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72C2723-6DB2-4944-8C30-4B5421E103CF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EB954968-F0EE-3255-44FC-3952D4ABF1F9}"/>
              </a:ext>
            </a:extLst>
          </p:cNvPr>
          <p:cNvSpPr txBox="1">
            <a:spLocks/>
          </p:cNvSpPr>
          <p:nvPr/>
        </p:nvSpPr>
        <p:spPr>
          <a:xfrm>
            <a:off x="498718" y="2628961"/>
            <a:ext cx="8209316" cy="58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latin typeface="Trebuchet MS" panose="020B0703020202090204" pitchFamily="34" charset="0"/>
                <a:ea typeface="Calibri" panose="020F0502020204030204" pitchFamily="34" charset="0"/>
                <a:cs typeface="Times New Roman (Corpo CS)"/>
              </a:rPr>
              <a:t>Fondamenti psicolinguistici, evidenze empiriche e spunti didattici </a:t>
            </a:r>
            <a:endParaRPr lang="it-IT" sz="2000" dirty="0">
              <a:latin typeface="Trebuchet MS" panose="020B070302020209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9E53DD-43B1-CC40-7DE7-1F0A40045039}"/>
              </a:ext>
            </a:extLst>
          </p:cNvPr>
          <p:cNvSpPr txBox="1"/>
          <p:nvPr/>
        </p:nvSpPr>
        <p:spPr>
          <a:xfrm>
            <a:off x="2162303" y="3631377"/>
            <a:ext cx="454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rebuchet MS" panose="020B0703020202090204" pitchFamily="34" charset="0"/>
              </a:rPr>
              <a:t>Ilaria Borro, </a:t>
            </a:r>
            <a:r>
              <a:rPr lang="it-IT" sz="1600" dirty="0" err="1">
                <a:latin typeface="Trebuchet MS" panose="020B0703020202090204" pitchFamily="34" charset="0"/>
              </a:rPr>
              <a:t>Phd</a:t>
            </a:r>
            <a:endParaRPr lang="it-IT" sz="1600" dirty="0">
              <a:latin typeface="Trebuchet MS" panose="020B0703020202090204" pitchFamily="34" charset="0"/>
            </a:endParaRPr>
          </a:p>
          <a:p>
            <a:pPr algn="ctr"/>
            <a:r>
              <a:rPr lang="it-IT" sz="1600" dirty="0">
                <a:latin typeface="Trebuchet MS" panose="020B0703020202090204" pitchFamily="34" charset="0"/>
              </a:rPr>
              <a:t>Università degli Studi di Bergamo</a:t>
            </a:r>
          </a:p>
        </p:txBody>
      </p:sp>
    </p:spTree>
    <p:extLst>
      <p:ext uri="{BB962C8B-B14F-4D97-AF65-F5344CB8AC3E}">
        <p14:creationId xmlns:p14="http://schemas.microsoft.com/office/powerpoint/2010/main" val="86493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L’apprendimento incidentale potenziato</a:t>
            </a:r>
            <a:br>
              <a:rPr lang="it-IT" dirty="0"/>
            </a:br>
            <a:r>
              <a:rPr lang="it-IT" sz="2800" dirty="0" err="1"/>
              <a:t>Enhanced</a:t>
            </a:r>
            <a:r>
              <a:rPr lang="it-IT" sz="2800" dirty="0"/>
              <a:t> </a:t>
            </a:r>
            <a:r>
              <a:rPr lang="it-IT" sz="2800" dirty="0" err="1"/>
              <a:t>incidental</a:t>
            </a:r>
            <a:r>
              <a:rPr lang="it-IT" sz="2800" dirty="0"/>
              <a:t> learning (EIL)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CF4828AA-A7DE-AA3A-BE17-71A457FA2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1062"/>
              </p:ext>
            </p:extLst>
          </p:nvPr>
        </p:nvGraphicFramePr>
        <p:xfrm>
          <a:off x="567196" y="2140085"/>
          <a:ext cx="7374969" cy="26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926">
                  <a:extLst>
                    <a:ext uri="{9D8B030D-6E8A-4147-A177-3AD203B41FA5}">
                      <a16:colId xmlns:a16="http://schemas.microsoft.com/office/drawing/2014/main" val="3312768033"/>
                    </a:ext>
                  </a:extLst>
                </a:gridCol>
                <a:gridCol w="3120091">
                  <a:extLst>
                    <a:ext uri="{9D8B030D-6E8A-4147-A177-3AD203B41FA5}">
                      <a16:colId xmlns:a16="http://schemas.microsoft.com/office/drawing/2014/main" val="2019375354"/>
                    </a:ext>
                  </a:extLst>
                </a:gridCol>
                <a:gridCol w="2222952">
                  <a:extLst>
                    <a:ext uri="{9D8B030D-6E8A-4147-A177-3AD203B41FA5}">
                      <a16:colId xmlns:a16="http://schemas.microsoft.com/office/drawing/2014/main" val="2314488895"/>
                    </a:ext>
                  </a:extLst>
                </a:gridCol>
              </a:tblGrid>
              <a:tr h="623250">
                <a:tc>
                  <a:txBody>
                    <a:bodyPr/>
                    <a:lstStyle/>
                    <a:p>
                      <a:r>
                        <a:rPr lang="it-IT" sz="1600" dirty="0" err="1"/>
                        <a:t>Law</a:t>
                      </a:r>
                      <a:r>
                        <a:rPr lang="it-IT" sz="1600" dirty="0"/>
                        <a:t> of </a:t>
                      </a:r>
                      <a:r>
                        <a:rPr lang="it-IT" sz="1600" dirty="0" err="1"/>
                        <a:t>contiguity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Condizioni per apprendimento incidentale potenziato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Tecnica didattica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02948"/>
                  </a:ext>
                </a:extLst>
              </a:tr>
              <a:tr h="8971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1. Associazione conscia al primo incontro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it-IT" sz="1400" dirty="0">
                          <a:sym typeface="Wingdings" pitchFamily="2" charset="2"/>
                        </a:rPr>
                        <a:t>Aumento della salienza della prima occorrenza dell’EF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it-IT" sz="1400" dirty="0"/>
                        <a:t>Input </a:t>
                      </a:r>
                      <a:r>
                        <a:rPr lang="it-IT" sz="1400" dirty="0" err="1"/>
                        <a:t>enhancement</a:t>
                      </a:r>
                      <a:r>
                        <a:rPr lang="it-IT" sz="1400" dirty="0"/>
                        <a:t> – input potenziato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57666"/>
                  </a:ext>
                </a:extLst>
              </a:tr>
              <a:tr h="11615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2. Creazione di conoscenza </a:t>
                      </a:r>
                      <a:r>
                        <a:rPr lang="it-IT" sz="1400" dirty="0" err="1"/>
                        <a:t>collocazionale</a:t>
                      </a:r>
                      <a:r>
                        <a:rPr lang="it-IT" sz="1400" dirty="0"/>
                        <a:t> attraverso  processi statistici inconsci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it-IT" sz="1400" dirty="0"/>
                        <a:t>Condizioni per l’apprendimento incidentale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it-IT" sz="1400" dirty="0"/>
                        <a:t>Aumento della frequenza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it-IT" sz="1400" dirty="0"/>
                        <a:t>Esposizione bi-multi modale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40845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BCEC9B7-7101-C350-CBFE-88C1A0B37E23}"/>
              </a:ext>
            </a:extLst>
          </p:cNvPr>
          <p:cNvSpPr txBox="1"/>
          <p:nvPr/>
        </p:nvSpPr>
        <p:spPr>
          <a:xfrm>
            <a:off x="558312" y="1266353"/>
            <a:ext cx="724317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dirty="0"/>
              <a:t>L’intervento didattico più implicito possibile che abbia un effetto </a:t>
            </a:r>
          </a:p>
          <a:p>
            <a:r>
              <a:rPr lang="it-IT" sz="1800" dirty="0"/>
              <a:t>	Scopo </a:t>
            </a:r>
            <a:r>
              <a:rPr lang="it-IT" sz="1800" dirty="0">
                <a:sym typeface="Wingdings" pitchFamily="2" charset="2"/>
              </a:rPr>
              <a:t> Creazione di </a:t>
            </a:r>
            <a:r>
              <a:rPr lang="it-IT" sz="1800" b="1" dirty="0">
                <a:sym typeface="Wingdings" pitchFamily="2" charset="2"/>
              </a:rPr>
              <a:t>conoscenza implicita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4492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EIL (1): Aumento della salienza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928BBFD-8A18-636E-3C9D-A5561671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9" y="1108953"/>
            <a:ext cx="8118051" cy="10019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sz="2000" b="1" dirty="0"/>
              <a:t>Salienza</a:t>
            </a:r>
            <a:r>
              <a:rPr lang="it-IT" sz="2000" dirty="0"/>
              <a:t>: facilità con cui uno stimolo è percepito </a:t>
            </a:r>
            <a:r>
              <a:rPr lang="it-IT" sz="1600" dirty="0"/>
              <a:t>(</a:t>
            </a:r>
            <a:r>
              <a:rPr lang="it-IT" sz="1600" dirty="0" err="1"/>
              <a:t>Cho</a:t>
            </a:r>
            <a:r>
              <a:rPr lang="it-IT" sz="1600" dirty="0"/>
              <a:t> &amp; </a:t>
            </a:r>
            <a:r>
              <a:rPr lang="it-IT" sz="1600" dirty="0" err="1"/>
              <a:t>Reinders</a:t>
            </a:r>
            <a:r>
              <a:rPr lang="it-IT" sz="1600" dirty="0"/>
              <a:t>  2013) </a:t>
            </a:r>
          </a:p>
          <a:p>
            <a:pPr marL="342900" lvl="1" indent="0">
              <a:buNone/>
            </a:pPr>
            <a:r>
              <a:rPr lang="it-IT" i="1" dirty="0">
                <a:sym typeface="Wingdings" pitchFamily="2" charset="2"/>
              </a:rPr>
              <a:t>maggiore la salienza, più probabile un alto (e consapevole) livello di attenzione allo stimolo</a:t>
            </a:r>
            <a:endParaRPr lang="it-IT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82A726-A6B4-8497-EE15-EA4283763199}"/>
              </a:ext>
            </a:extLst>
          </p:cNvPr>
          <p:cNvSpPr txBox="1"/>
          <p:nvPr/>
        </p:nvSpPr>
        <p:spPr>
          <a:xfrm>
            <a:off x="548143" y="2334824"/>
            <a:ext cx="804771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accent1"/>
                </a:solidFill>
              </a:rPr>
              <a:t>Input potenziato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Intervento didattico volto all’aumento della salienza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	</a:t>
            </a:r>
            <a:r>
              <a:rPr lang="it-IT" sz="2000" i="1" dirty="0"/>
              <a:t>positivo o negativo, diversi gradi di esplicitezza e elaborazione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ym typeface="Wingdings" pitchFamily="2" charset="2"/>
              </a:rPr>
              <a:t>Ai fini di un apprendimento incidentale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ym typeface="Wingdings" pitchFamily="2" charset="2"/>
              </a:rPr>
              <a:t>	 positivo con basso livello di esplicitezza e elaborazione</a:t>
            </a:r>
          </a:p>
          <a:p>
            <a:r>
              <a:rPr lang="it-IT" sz="2000" dirty="0">
                <a:sym typeface="Wingdings" pitchFamily="2" charset="2"/>
              </a:rPr>
              <a:t>	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133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>
            <a:normAutofit fontScale="90000"/>
          </a:bodyPr>
          <a:lstStyle/>
          <a:p>
            <a:r>
              <a:rPr lang="it-IT" dirty="0"/>
              <a:t>Input potenziato (1)</a:t>
            </a:r>
            <a:br>
              <a:rPr lang="it-IT" dirty="0"/>
            </a:br>
            <a:r>
              <a:rPr lang="it-IT" sz="2800" dirty="0"/>
              <a:t>positivo con basso livello di esplicitezza e elaborazione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1AAD44F6-5D30-16F1-58E8-AF1A41A6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9" y="1198259"/>
            <a:ext cx="7886700" cy="2449613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1"/>
                </a:solidFill>
              </a:rPr>
              <a:t>Potenziamento orale</a:t>
            </a:r>
          </a:p>
          <a:p>
            <a:pPr marL="0" indent="0">
              <a:buNone/>
            </a:pPr>
            <a:r>
              <a:rPr lang="it-IT" sz="1900" i="1" dirty="0"/>
              <a:t>Manipolazione di materiale audio per rendere determinati elementi dell’input più salienti. </a:t>
            </a:r>
          </a:p>
          <a:p>
            <a:pPr marL="0" indent="0">
              <a:buNone/>
            </a:pPr>
            <a:r>
              <a:rPr lang="it-IT" sz="1900" dirty="0"/>
              <a:t>Es. volume aumentato, eloquio più lento, pause prima e dopo gli elementi target</a:t>
            </a:r>
          </a:p>
          <a:p>
            <a:pPr>
              <a:buFont typeface="Wingdings" pitchFamily="2" charset="2"/>
              <a:buChar char="Ø"/>
            </a:pPr>
            <a:r>
              <a:rPr lang="it-IT" sz="1900" dirty="0">
                <a:sym typeface="Wingdings" pitchFamily="2" charset="2"/>
              </a:rPr>
              <a:t> Validità ecologica – avviene naturalmente nel FT</a:t>
            </a:r>
          </a:p>
          <a:p>
            <a:pPr>
              <a:buFont typeface="Wingdings" pitchFamily="2" charset="2"/>
              <a:buChar char="Ø"/>
            </a:pPr>
            <a:r>
              <a:rPr lang="it-IT" sz="1900" dirty="0">
                <a:sym typeface="Wingdings" pitchFamily="2" charset="2"/>
              </a:rPr>
              <a:t> Non troppo saliente – condizioni incidentali</a:t>
            </a:r>
            <a:endParaRPr lang="it-IT" sz="19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54E891-005D-FE7A-B23D-98618535DD2B}"/>
              </a:ext>
            </a:extLst>
          </p:cNvPr>
          <p:cNvSpPr txBox="1"/>
          <p:nvPr/>
        </p:nvSpPr>
        <p:spPr>
          <a:xfrm>
            <a:off x="397299" y="3754547"/>
            <a:ext cx="846290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b="1" dirty="0"/>
              <a:t>Dati empirici</a:t>
            </a:r>
          </a:p>
          <a:p>
            <a:r>
              <a:rPr lang="it-IT" sz="1800" dirty="0"/>
              <a:t>Rari e poco significativi per problemi metodologici degli studi (es. mancato controllo dell’esposizione dei soggetti all’input, assenza di gruppo di controllo, variabili non isolate)</a:t>
            </a:r>
          </a:p>
        </p:txBody>
      </p:sp>
    </p:spTree>
    <p:extLst>
      <p:ext uri="{BB962C8B-B14F-4D97-AF65-F5344CB8AC3E}">
        <p14:creationId xmlns:p14="http://schemas.microsoft.com/office/powerpoint/2010/main" val="24997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>
            <a:normAutofit fontScale="90000"/>
          </a:bodyPr>
          <a:lstStyle/>
          <a:p>
            <a:r>
              <a:rPr lang="it-IT" dirty="0"/>
              <a:t>Input potenziato (1)</a:t>
            </a:r>
            <a:br>
              <a:rPr lang="it-IT" dirty="0"/>
            </a:br>
            <a:r>
              <a:rPr lang="it-IT" sz="2800" dirty="0"/>
              <a:t>positivo con basso livello di esplicitezza e elaborazione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1AAD44F6-5D30-16F1-58E8-AF1A41A6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9" y="1198260"/>
            <a:ext cx="7886700" cy="1810518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1"/>
                </a:solidFill>
              </a:rPr>
              <a:t>Potenziamento tipografico</a:t>
            </a:r>
          </a:p>
          <a:p>
            <a:pPr marL="0" indent="0">
              <a:buNone/>
            </a:pPr>
            <a:r>
              <a:rPr lang="it-IT" sz="1900" i="1" dirty="0"/>
              <a:t>Manipolazione tipografica volta a rendere determinati elementi dell’input più salienti. </a:t>
            </a:r>
          </a:p>
          <a:p>
            <a:pPr marL="0" indent="0">
              <a:buNone/>
            </a:pPr>
            <a:r>
              <a:rPr lang="it-IT" sz="1900" dirty="0"/>
              <a:t>Es. </a:t>
            </a:r>
            <a:r>
              <a:rPr lang="it-IT" sz="1900" dirty="0">
                <a:latin typeface="Bradley Hand" pitchFamily="2" charset="77"/>
              </a:rPr>
              <a:t>Font</a:t>
            </a:r>
            <a:r>
              <a:rPr lang="it-IT" sz="1900" dirty="0"/>
              <a:t>, </a:t>
            </a:r>
            <a:r>
              <a:rPr lang="it-IT" sz="1900" dirty="0">
                <a:solidFill>
                  <a:srgbClr val="FF0000"/>
                </a:solidFill>
              </a:rPr>
              <a:t>colore</a:t>
            </a:r>
            <a:r>
              <a:rPr lang="it-IT" sz="1900" dirty="0"/>
              <a:t>, </a:t>
            </a:r>
            <a:r>
              <a:rPr lang="it-IT" sz="2400" dirty="0"/>
              <a:t>dimensioni</a:t>
            </a:r>
            <a:r>
              <a:rPr lang="it-IT" sz="1900" dirty="0"/>
              <a:t>, </a:t>
            </a:r>
            <a:r>
              <a:rPr lang="it-IT" sz="1900" b="1" dirty="0"/>
              <a:t>grassetto</a:t>
            </a:r>
            <a:r>
              <a:rPr lang="it-IT" sz="1900" dirty="0"/>
              <a:t>, </a:t>
            </a:r>
            <a:r>
              <a:rPr lang="it-IT" sz="1900" u="sng" dirty="0"/>
              <a:t>sottolineatura</a:t>
            </a:r>
          </a:p>
          <a:p>
            <a:pPr>
              <a:buFont typeface="Wingdings" pitchFamily="2" charset="2"/>
              <a:buChar char="Ø"/>
            </a:pPr>
            <a:r>
              <a:rPr lang="it-IT" sz="1900" dirty="0">
                <a:sym typeface="Wingdings" pitchFamily="2" charset="2"/>
              </a:rPr>
              <a:t> Semplice da realizzare in classe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54E891-005D-FE7A-B23D-98618535DD2B}"/>
              </a:ext>
            </a:extLst>
          </p:cNvPr>
          <p:cNvSpPr txBox="1"/>
          <p:nvPr/>
        </p:nvSpPr>
        <p:spPr>
          <a:xfrm>
            <a:off x="340547" y="3123943"/>
            <a:ext cx="846290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/>
              <a:t>Dati empirici </a:t>
            </a:r>
            <a:r>
              <a:rPr lang="it-IT" sz="2000" dirty="0"/>
              <a:t>(espressioni </a:t>
            </a:r>
            <a:r>
              <a:rPr lang="it-IT" sz="2000" dirty="0" err="1"/>
              <a:t>formulaiche</a:t>
            </a:r>
            <a:r>
              <a:rPr lang="it-IT" sz="2000" dirty="0"/>
              <a:t>)</a:t>
            </a:r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Maggiore attenzione allocata </a:t>
            </a:r>
            <a:r>
              <a:rPr lang="it-IT" sz="1600" dirty="0"/>
              <a:t>(Choi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Effetti positivi sull’apprendimento </a:t>
            </a:r>
            <a:r>
              <a:rPr lang="it-IT" sz="1600" dirty="0"/>
              <a:t>(Peters 2012, </a:t>
            </a:r>
            <a:r>
              <a:rPr lang="it-IT" sz="1600" dirty="0" err="1"/>
              <a:t>Szudarski</a:t>
            </a:r>
            <a:r>
              <a:rPr lang="it-IT" sz="1600" dirty="0"/>
              <a:t> &amp; Carter 2016, </a:t>
            </a:r>
            <a:r>
              <a:rPr lang="it-IT" sz="1600" dirty="0" err="1"/>
              <a:t>Boers</a:t>
            </a:r>
            <a:r>
              <a:rPr lang="it-IT" sz="1600" dirty="0"/>
              <a:t> et al 2017, </a:t>
            </a:r>
            <a:r>
              <a:rPr lang="it-IT" sz="1600" dirty="0" err="1"/>
              <a:t>Toomer</a:t>
            </a:r>
            <a:r>
              <a:rPr lang="it-IT" sz="1600" dirty="0"/>
              <a:t> &amp; </a:t>
            </a:r>
            <a:r>
              <a:rPr lang="it-IT" sz="1600" dirty="0" err="1"/>
              <a:t>Elgort</a:t>
            </a:r>
            <a:r>
              <a:rPr lang="it-IT" sz="1600" dirty="0"/>
              <a:t>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Creazione di conoscenza esplicita </a:t>
            </a:r>
            <a:r>
              <a:rPr lang="it-IT" sz="1600" dirty="0"/>
              <a:t>(</a:t>
            </a:r>
            <a:r>
              <a:rPr lang="it-IT" sz="1600" dirty="0" err="1"/>
              <a:t>Toomer</a:t>
            </a:r>
            <a:r>
              <a:rPr lang="it-IT" sz="1600" dirty="0"/>
              <a:t> &amp; </a:t>
            </a:r>
            <a:r>
              <a:rPr lang="it-IT" sz="1600" dirty="0" err="1"/>
              <a:t>Elgort</a:t>
            </a:r>
            <a:r>
              <a:rPr lang="it-IT" sz="1600" dirty="0"/>
              <a:t> 2019)</a:t>
            </a:r>
          </a:p>
        </p:txBody>
      </p:sp>
    </p:spTree>
    <p:extLst>
      <p:ext uri="{BB962C8B-B14F-4D97-AF65-F5344CB8AC3E}">
        <p14:creationId xmlns:p14="http://schemas.microsoft.com/office/powerpoint/2010/main" val="42252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EIL (2): Condizioni per l’apprendimento incidentale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928BBFD-8A18-636E-3C9D-A5561671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16" y="2436001"/>
            <a:ext cx="8404461" cy="1159890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1"/>
                </a:solidFill>
              </a:rPr>
              <a:t>Aumento della frequenza </a:t>
            </a:r>
            <a:r>
              <a:rPr lang="it-IT" sz="2000" dirty="0">
                <a:solidFill>
                  <a:schemeClr val="accent1"/>
                </a:solidFill>
              </a:rPr>
              <a:t>(input flood)</a:t>
            </a:r>
          </a:p>
          <a:p>
            <a:pPr marL="0" indent="0">
              <a:buNone/>
            </a:pPr>
            <a:r>
              <a:rPr lang="it-IT" sz="2000" i="1" dirty="0"/>
              <a:t>La frequenza degli elementi target nell’input è manipolata e artificialmente aumentata</a:t>
            </a:r>
          </a:p>
        </p:txBody>
      </p:sp>
      <p:sp>
        <p:nvSpPr>
          <p:cNvPr id="5" name="Segnaposto contenuto 7">
            <a:extLst>
              <a:ext uri="{FF2B5EF4-FFF2-40B4-BE49-F238E27FC236}">
                <a16:creationId xmlns:a16="http://schemas.microsoft.com/office/drawing/2014/main" id="{7F8CB0B8-7BF3-CA82-829B-AD7579A5E92F}"/>
              </a:ext>
            </a:extLst>
          </p:cNvPr>
          <p:cNvSpPr txBox="1">
            <a:spLocks/>
          </p:cNvSpPr>
          <p:nvPr/>
        </p:nvSpPr>
        <p:spPr>
          <a:xfrm>
            <a:off x="397298" y="1295704"/>
            <a:ext cx="8118051" cy="10019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Apprendimento statistico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i="1" dirty="0"/>
              <a:t>Processo inconscio di generalizzazione e astrazione delle co-occorrenze, che esita nella creazione di conoscenza implicita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E60E65-EC01-7C60-E17B-EF5074A687DD}"/>
              </a:ext>
            </a:extLst>
          </p:cNvPr>
          <p:cNvSpPr txBox="1"/>
          <p:nvPr/>
        </p:nvSpPr>
        <p:spPr>
          <a:xfrm>
            <a:off x="224871" y="3545497"/>
            <a:ext cx="8462906" cy="1261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/>
              <a:t>Dati empirici </a:t>
            </a:r>
            <a:r>
              <a:rPr lang="it-IT" sz="2000" dirty="0"/>
              <a:t>(espressioni </a:t>
            </a:r>
            <a:r>
              <a:rPr lang="it-IT" sz="2000" dirty="0" err="1"/>
              <a:t>formulaiche</a:t>
            </a:r>
            <a:r>
              <a:rPr lang="it-IT" sz="2000" dirty="0"/>
              <a:t>)</a:t>
            </a:r>
          </a:p>
          <a:p>
            <a:r>
              <a:rPr lang="it-IT" sz="2000" dirty="0"/>
              <a:t>Correlazione positiva fra numero di occorrenze e apprendimento, ma poco accordo sul numero di ripetizioni necessarie - 4, 6, 15</a:t>
            </a:r>
            <a:r>
              <a:rPr lang="it-IT" sz="1600" dirty="0"/>
              <a:t> (</a:t>
            </a:r>
            <a:r>
              <a:rPr lang="it-IT" sz="1600" dirty="0" err="1"/>
              <a:t>Pellicer</a:t>
            </a:r>
            <a:r>
              <a:rPr lang="it-IT" sz="1600" dirty="0"/>
              <a:t>-Sanchez 2017, Webb et al 2013, </a:t>
            </a:r>
            <a:r>
              <a:rPr lang="it-IT" sz="1600" dirty="0" err="1"/>
              <a:t>Szudarski</a:t>
            </a:r>
            <a:r>
              <a:rPr lang="it-IT" sz="1600" dirty="0"/>
              <a:t> &amp; Carter 2014)</a:t>
            </a:r>
          </a:p>
        </p:txBody>
      </p:sp>
    </p:spTree>
    <p:extLst>
      <p:ext uri="{BB962C8B-B14F-4D97-AF65-F5344CB8AC3E}">
        <p14:creationId xmlns:p14="http://schemas.microsoft.com/office/powerpoint/2010/main" val="25131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EIL (2): Condizioni per l’apprendimento incidentale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928BBFD-8A18-636E-3C9D-A5561671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9" y="1266353"/>
            <a:ext cx="7886700" cy="17534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accent1"/>
                </a:solidFill>
              </a:rPr>
              <a:t>Esposizione bi/multi modale</a:t>
            </a:r>
          </a:p>
          <a:p>
            <a:pPr marL="0" indent="0">
              <a:buNone/>
            </a:pPr>
            <a:r>
              <a:rPr lang="it-IT" sz="2200" i="1" dirty="0"/>
              <a:t>Lettura + ascolto + video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/>
              <a:t> Velocità imposta </a:t>
            </a:r>
            <a:r>
              <a:rPr lang="it-IT" sz="2200" dirty="0">
                <a:sym typeface="Wingdings" pitchFamily="2" charset="2"/>
              </a:rPr>
              <a:t> apprendimento incidentale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ym typeface="Wingdings" pitchFamily="2" charset="2"/>
              </a:rPr>
              <a:t> Comprensione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ym typeface="Wingdings" pitchFamily="2" charset="2"/>
              </a:rPr>
              <a:t> Informazioni implicite sulla segmentazione in </a:t>
            </a:r>
            <a:r>
              <a:rPr lang="it-IT" sz="2200" dirty="0" err="1">
                <a:sym typeface="Wingdings" pitchFamily="2" charset="2"/>
              </a:rPr>
              <a:t>chunk</a:t>
            </a:r>
            <a:endParaRPr lang="it-IT" sz="2200" dirty="0">
              <a:sym typeface="Wingdings" pitchFamily="2" charset="2"/>
            </a:endParaRPr>
          </a:p>
          <a:p>
            <a:pPr marL="0" indent="0">
              <a:buNone/>
            </a:pPr>
            <a:endParaRPr lang="it-IT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AA50D34-5343-74E0-488F-37F2086A06AD}"/>
              </a:ext>
            </a:extLst>
          </p:cNvPr>
          <p:cNvSpPr txBox="1"/>
          <p:nvPr/>
        </p:nvSpPr>
        <p:spPr>
          <a:xfrm>
            <a:off x="270209" y="3155964"/>
            <a:ext cx="846290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/>
              <a:t>Dati empirici </a:t>
            </a:r>
          </a:p>
          <a:p>
            <a:r>
              <a:rPr lang="it-IT" sz="2000" dirty="0"/>
              <a:t>Effetti positivi sull’apprendimento </a:t>
            </a:r>
            <a:r>
              <a:rPr lang="it-IT" sz="1600" dirty="0"/>
              <a:t>(Brown et al 2008, Malone 2018, Teng 2018, Webb &amp; Chang 2012, 2020)</a:t>
            </a:r>
          </a:p>
          <a:p>
            <a:r>
              <a:rPr lang="it-IT" sz="2000" dirty="0"/>
              <a:t>Maggiore confort degli apprendenti </a:t>
            </a:r>
            <a:r>
              <a:rPr lang="it-IT" sz="1600" dirty="0"/>
              <a:t>(Brown et al 2008)</a:t>
            </a:r>
          </a:p>
          <a:p>
            <a:r>
              <a:rPr lang="it-IT" sz="2000" dirty="0"/>
              <a:t>Migliore comprensione </a:t>
            </a:r>
            <a:r>
              <a:rPr lang="it-IT" sz="1600" dirty="0"/>
              <a:t>(Chang 2009, Chang &amp; Millet 2015)</a:t>
            </a:r>
          </a:p>
        </p:txBody>
      </p:sp>
    </p:spTree>
    <p:extLst>
      <p:ext uri="{BB962C8B-B14F-4D97-AF65-F5344CB8AC3E}">
        <p14:creationId xmlns:p14="http://schemas.microsoft.com/office/powerpoint/2010/main" val="32420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Tirando le somme (3)…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928BBFD-8A18-636E-3C9D-A5561671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11" y="1147864"/>
            <a:ext cx="7886700" cy="2266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L’apprendimento incidentale potenziato</a:t>
            </a:r>
          </a:p>
          <a:p>
            <a:r>
              <a:rPr lang="it-IT" dirty="0"/>
              <a:t>È fondato in termini psicolinguistici (</a:t>
            </a:r>
            <a:r>
              <a:rPr lang="it-IT" i="1" dirty="0" err="1"/>
              <a:t>Law</a:t>
            </a:r>
            <a:r>
              <a:rPr lang="it-IT" i="1" dirty="0"/>
              <a:t> of </a:t>
            </a:r>
            <a:r>
              <a:rPr lang="it-IT" i="1" dirty="0" err="1"/>
              <a:t>contiguity</a:t>
            </a:r>
            <a:r>
              <a:rPr lang="it-IT" dirty="0"/>
              <a:t>)</a:t>
            </a:r>
          </a:p>
          <a:p>
            <a:r>
              <a:rPr lang="it-IT" dirty="0"/>
              <a:t>Utilizza strumenti didattici con efficacia empiricamente dimostrata</a:t>
            </a:r>
          </a:p>
          <a:p>
            <a:pPr lvl="1">
              <a:buFont typeface="Wingdings" pitchFamily="2" charset="2"/>
              <a:buChar char="ü"/>
            </a:pPr>
            <a:r>
              <a:rPr lang="it-IT" sz="2100" dirty="0"/>
              <a:t>Input potenziato (orale / tipografico)</a:t>
            </a:r>
          </a:p>
          <a:p>
            <a:pPr lvl="1">
              <a:buFont typeface="Wingdings" pitchFamily="2" charset="2"/>
              <a:buChar char="ü"/>
            </a:pPr>
            <a:r>
              <a:rPr lang="it-IT" sz="2100" dirty="0"/>
              <a:t>Aumento di frequenza </a:t>
            </a:r>
          </a:p>
          <a:p>
            <a:pPr lvl="1">
              <a:buFont typeface="Wingdings" pitchFamily="2" charset="2"/>
              <a:buChar char="ü"/>
            </a:pPr>
            <a:r>
              <a:rPr lang="it-IT" sz="2100" dirty="0"/>
              <a:t>Esposizione bimodale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52063D-A480-835F-1D4A-C2F510037D16}"/>
              </a:ext>
            </a:extLst>
          </p:cNvPr>
          <p:cNvSpPr txBox="1"/>
          <p:nvPr/>
        </p:nvSpPr>
        <p:spPr>
          <a:xfrm>
            <a:off x="2079336" y="3726530"/>
            <a:ext cx="436382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1" dirty="0"/>
              <a:t>È empiricamente investigato? </a:t>
            </a:r>
          </a:p>
        </p:txBody>
      </p:sp>
    </p:spTree>
    <p:extLst>
      <p:ext uri="{BB962C8B-B14F-4D97-AF65-F5344CB8AC3E}">
        <p14:creationId xmlns:p14="http://schemas.microsoft.com/office/powerpoint/2010/main" val="41108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EIL: dati empirici – Borro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928BBFD-8A18-636E-3C9D-A5561671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66" y="1070043"/>
            <a:ext cx="8385005" cy="359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Design sperimentale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Confronto fra gruppi – </a:t>
            </a:r>
            <a:r>
              <a:rPr lang="it-IT" i="1" dirty="0"/>
              <a:t>ogni gruppo esposto a una diversa condizione sperimentale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Procedure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Test preliminari </a:t>
            </a:r>
            <a:r>
              <a:rPr lang="it-IT" i="1" dirty="0"/>
              <a:t>– competenza in italiano, memoria di lavoro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Divisione in gruppi </a:t>
            </a:r>
            <a:r>
              <a:rPr lang="it-IT" i="1" dirty="0"/>
              <a:t>– uno per condizione sperimentale + controllo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Trattamento didattico </a:t>
            </a:r>
            <a:r>
              <a:rPr lang="it-IT" i="1" dirty="0"/>
              <a:t>– diverso in base alla condizione sperimentale</a:t>
            </a:r>
          </a:p>
          <a:p>
            <a:pPr>
              <a:buFont typeface="Wingdings" pitchFamily="2" charset="2"/>
              <a:buChar char="Ø"/>
            </a:pPr>
            <a:r>
              <a:rPr lang="it-IT" i="1" dirty="0"/>
              <a:t> </a:t>
            </a:r>
            <a:r>
              <a:rPr lang="it-IT" dirty="0"/>
              <a:t>Test </a:t>
            </a:r>
            <a:r>
              <a:rPr lang="it-IT" i="1" dirty="0"/>
              <a:t>– immediati e differiti</a:t>
            </a:r>
          </a:p>
        </p:txBody>
      </p:sp>
    </p:spTree>
    <p:extLst>
      <p:ext uri="{BB962C8B-B14F-4D97-AF65-F5344CB8AC3E}">
        <p14:creationId xmlns:p14="http://schemas.microsoft.com/office/powerpoint/2010/main" val="10022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EIL: dati empirici – Borro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928BBFD-8A18-636E-3C9D-A5561671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66" y="1070044"/>
            <a:ext cx="8385005" cy="3435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Domande di ricerca</a:t>
            </a:r>
          </a:p>
          <a:p>
            <a:pPr marL="457200" indent="-457200">
              <a:buAutoNum type="arabicPeriod"/>
            </a:pPr>
            <a:r>
              <a:rPr lang="it-IT" dirty="0"/>
              <a:t>È possibile imparare espressioni </a:t>
            </a:r>
            <a:r>
              <a:rPr lang="it-IT" dirty="0" err="1"/>
              <a:t>formulaiche</a:t>
            </a:r>
            <a:r>
              <a:rPr lang="it-IT" dirty="0"/>
              <a:t> incidentalmente attraverso l’esposizione bimodale a un testo? </a:t>
            </a:r>
          </a:p>
          <a:p>
            <a:pPr marL="457200" indent="-457200">
              <a:buAutoNum type="arabicPeriod"/>
            </a:pPr>
            <a:r>
              <a:rPr lang="it-IT" dirty="0"/>
              <a:t>L’aggiunta di input potenziato (i. orale, ii. tipografico, o iii. entrambi) alle prime due occorrenze delle espressioni </a:t>
            </a:r>
            <a:r>
              <a:rPr lang="it-IT" dirty="0" err="1"/>
              <a:t>formulaiche</a:t>
            </a:r>
            <a:r>
              <a:rPr lang="it-IT" dirty="0"/>
              <a:t> ha effetto sull’apprendimento? </a:t>
            </a:r>
          </a:p>
          <a:p>
            <a:pPr marL="457200" indent="-457200">
              <a:buAutoNum type="arabicPeriod"/>
            </a:pPr>
            <a:r>
              <a:rPr lang="it-IT" dirty="0"/>
              <a:t>C’è attenzione conscia al momento dell’apprendimento nelle diverse condizioni? </a:t>
            </a:r>
          </a:p>
          <a:p>
            <a:pPr marL="457200" indent="-457200">
              <a:buAutoNum type="arabicPeriod"/>
            </a:pPr>
            <a:r>
              <a:rPr lang="it-IT" dirty="0"/>
              <a:t>Qual è la relazione fra attenzione e tipo di conoscenza (implicita o esplicita) che viene creata? </a:t>
            </a:r>
          </a:p>
        </p:txBody>
      </p:sp>
    </p:spTree>
    <p:extLst>
      <p:ext uri="{BB962C8B-B14F-4D97-AF65-F5344CB8AC3E}">
        <p14:creationId xmlns:p14="http://schemas.microsoft.com/office/powerpoint/2010/main" val="134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FA16404D-AD19-345C-EDF6-E83140C5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39" y="294550"/>
            <a:ext cx="4011444" cy="1650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chemeClr val="accent1"/>
                </a:solidFill>
              </a:rPr>
              <a:t>Campione</a:t>
            </a:r>
          </a:p>
          <a:p>
            <a:pPr marL="0" indent="0">
              <a:buNone/>
            </a:pPr>
            <a:r>
              <a:rPr lang="it-IT" sz="1800" dirty="0"/>
              <a:t>83 apprendenti cinesi di italiano L2 (A2-B1)</a:t>
            </a:r>
          </a:p>
          <a:p>
            <a:pPr marL="0" indent="0">
              <a:buNone/>
            </a:pPr>
            <a:r>
              <a:rPr lang="it-IT" sz="1800" dirty="0"/>
              <a:t>Età: 18-22</a:t>
            </a:r>
          </a:p>
          <a:p>
            <a:pPr marL="0" indent="0">
              <a:buNone/>
            </a:pPr>
            <a:r>
              <a:rPr lang="it-IT" sz="1800" dirty="0"/>
              <a:t>Programma Marco Polo – Turandot (</a:t>
            </a:r>
            <a:r>
              <a:rPr lang="it-IT" sz="1800" dirty="0" err="1"/>
              <a:t>UniPV</a:t>
            </a:r>
            <a:r>
              <a:rPr lang="it-IT" sz="1800" dirty="0"/>
              <a:t>, </a:t>
            </a:r>
            <a:r>
              <a:rPr lang="it-IT" sz="1800" dirty="0" err="1"/>
              <a:t>UniSTRASI</a:t>
            </a:r>
            <a:r>
              <a:rPr lang="it-IT" sz="1800" dirty="0"/>
              <a:t>)</a:t>
            </a:r>
          </a:p>
        </p:txBody>
      </p:sp>
      <p:sp>
        <p:nvSpPr>
          <p:cNvPr id="13" name="Segnaposto contenuto 11">
            <a:extLst>
              <a:ext uri="{FF2B5EF4-FFF2-40B4-BE49-F238E27FC236}">
                <a16:creationId xmlns:a16="http://schemas.microsoft.com/office/drawing/2014/main" id="{291DBD73-0CC3-C303-B72B-346E0EE75608}"/>
              </a:ext>
            </a:extLst>
          </p:cNvPr>
          <p:cNvSpPr txBox="1">
            <a:spLocks/>
          </p:cNvSpPr>
          <p:nvPr/>
        </p:nvSpPr>
        <p:spPr>
          <a:xfrm>
            <a:off x="4214913" y="294550"/>
            <a:ext cx="4796548" cy="16509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/>
                </a:solidFill>
              </a:rPr>
              <a:t>Trattamento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Esposizione bimodale a un testo</a:t>
            </a:r>
          </a:p>
          <a:p>
            <a:r>
              <a:rPr lang="it-IT" sz="1800" dirty="0">
                <a:solidFill>
                  <a:schemeClr val="tx1"/>
                </a:solidFill>
              </a:rPr>
              <a:t>7 occorrenze di ognuna delle 10 EF target</a:t>
            </a:r>
          </a:p>
          <a:p>
            <a:r>
              <a:rPr lang="it-IT" sz="1800" dirty="0">
                <a:solidFill>
                  <a:schemeClr val="tx1"/>
                </a:solidFill>
              </a:rPr>
              <a:t>Le prime 2 occorrenze potenziate in base alla condizione sperimentale</a:t>
            </a: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93ECF254-B9E0-5B84-F618-B8C4C5739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59176"/>
              </p:ext>
            </p:extLst>
          </p:nvPr>
        </p:nvGraphicFramePr>
        <p:xfrm>
          <a:off x="743120" y="2305749"/>
          <a:ext cx="7980898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226">
                  <a:extLst>
                    <a:ext uri="{9D8B030D-6E8A-4147-A177-3AD203B41FA5}">
                      <a16:colId xmlns:a16="http://schemas.microsoft.com/office/drawing/2014/main" val="365216358"/>
                    </a:ext>
                  </a:extLst>
                </a:gridCol>
                <a:gridCol w="1022069">
                  <a:extLst>
                    <a:ext uri="{9D8B030D-6E8A-4147-A177-3AD203B41FA5}">
                      <a16:colId xmlns:a16="http://schemas.microsoft.com/office/drawing/2014/main" val="1188748984"/>
                    </a:ext>
                  </a:extLst>
                </a:gridCol>
                <a:gridCol w="5626603">
                  <a:extLst>
                    <a:ext uri="{9D8B030D-6E8A-4147-A177-3AD203B41FA5}">
                      <a16:colId xmlns:a16="http://schemas.microsoft.com/office/drawing/2014/main" val="3891833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Gruppo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Trattamento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Frequenza aumentata + potenziamento tipografico (</a:t>
                      </a:r>
                      <a:r>
                        <a:rPr lang="it-IT" b="1" dirty="0"/>
                        <a:t>grassetto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5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Frequenza aumentata + potenziamento orale (pausa prima e dopo le EF target)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9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Frequenza aumentata + potenziamento tipografico + orale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50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Sola frequenza aumentata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7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di controllo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82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40056247-1175-47FA-AC6E-2C964E36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8AD060-83B3-9958-90DF-F7D54A03B9B3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98A6B4-CBCF-B23C-7B1A-6112B15C8691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401A359-F800-88AF-3130-2E14B76E5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48" y="1339033"/>
            <a:ext cx="8734350" cy="3122286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10000"/>
              </a:lnSpc>
              <a:buAutoNum type="arabicParenR"/>
            </a:pPr>
            <a:r>
              <a:rPr lang="it-IT" dirty="0"/>
              <a:t>Definizioni, importanza e difficoltà delle espressioni </a:t>
            </a:r>
            <a:r>
              <a:rPr lang="it-IT" dirty="0" err="1"/>
              <a:t>formulaiche</a:t>
            </a:r>
            <a:endParaRPr lang="it-IT" dirty="0"/>
          </a:p>
          <a:p>
            <a:pPr marL="514350" indent="-514350" algn="just">
              <a:lnSpc>
                <a:spcPct val="110000"/>
              </a:lnSpc>
              <a:buAutoNum type="arabicParenR"/>
            </a:pPr>
            <a:r>
              <a:rPr lang="it-IT" dirty="0"/>
              <a:t>Tecniche di insegnamento delle espressioni </a:t>
            </a:r>
            <a:r>
              <a:rPr lang="it-IT" dirty="0" err="1"/>
              <a:t>formulaiche</a:t>
            </a:r>
            <a:r>
              <a:rPr lang="it-IT" dirty="0"/>
              <a:t>: fondamenti teorici ed evidenze sperimentali</a:t>
            </a:r>
          </a:p>
          <a:p>
            <a:pPr marL="514350" indent="-514350" algn="just">
              <a:lnSpc>
                <a:spcPct val="110000"/>
              </a:lnSpc>
              <a:buAutoNum type="arabicParenR"/>
            </a:pPr>
            <a:r>
              <a:rPr lang="it-IT" dirty="0"/>
              <a:t>Apprendimento delle espressioni </a:t>
            </a:r>
            <a:r>
              <a:rPr lang="it-IT" dirty="0" err="1"/>
              <a:t>formulaiche</a:t>
            </a:r>
            <a:r>
              <a:rPr lang="it-IT" dirty="0"/>
              <a:t> nella prima e nella seconda lingua</a:t>
            </a:r>
          </a:p>
          <a:p>
            <a:pPr marL="514350" indent="-514350" algn="just">
              <a:lnSpc>
                <a:spcPct val="110000"/>
              </a:lnSpc>
              <a:buAutoNum type="arabicParenR"/>
            </a:pPr>
            <a:r>
              <a:rPr lang="it-IT" dirty="0"/>
              <a:t>L’apprendimento incidentale potenziato</a:t>
            </a:r>
          </a:p>
        </p:txBody>
      </p:sp>
    </p:spTree>
    <p:extLst>
      <p:ext uri="{BB962C8B-B14F-4D97-AF65-F5344CB8AC3E}">
        <p14:creationId xmlns:p14="http://schemas.microsoft.com/office/powerpoint/2010/main" val="16011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2BBB5F7-71BA-99C6-E03B-F3F8B8586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283724"/>
              </p:ext>
            </p:extLst>
          </p:nvPr>
        </p:nvGraphicFramePr>
        <p:xfrm>
          <a:off x="292067" y="856033"/>
          <a:ext cx="8568138" cy="38068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6046">
                  <a:extLst>
                    <a:ext uri="{9D8B030D-6E8A-4147-A177-3AD203B41FA5}">
                      <a16:colId xmlns:a16="http://schemas.microsoft.com/office/drawing/2014/main" val="760392439"/>
                    </a:ext>
                  </a:extLst>
                </a:gridCol>
                <a:gridCol w="2856046">
                  <a:extLst>
                    <a:ext uri="{9D8B030D-6E8A-4147-A177-3AD203B41FA5}">
                      <a16:colId xmlns:a16="http://schemas.microsoft.com/office/drawing/2014/main" val="2631721454"/>
                    </a:ext>
                  </a:extLst>
                </a:gridCol>
                <a:gridCol w="2856046">
                  <a:extLst>
                    <a:ext uri="{9D8B030D-6E8A-4147-A177-3AD203B41FA5}">
                      <a16:colId xmlns:a16="http://schemas.microsoft.com/office/drawing/2014/main" val="3668033169"/>
                    </a:ext>
                  </a:extLst>
                </a:gridCol>
              </a:tblGrid>
              <a:tr h="831070">
                <a:tc>
                  <a:txBody>
                    <a:bodyPr/>
                    <a:lstStyle/>
                    <a:p>
                      <a:r>
                        <a:rPr lang="it-IT" sz="1600" b="1" dirty="0"/>
                        <a:t>Eye tracking durante la lettura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/>
                        <a:t>Livello di attenzione al momento dell’apprendimento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/>
                        <a:t>Domande di ricerca 3 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432531"/>
                  </a:ext>
                </a:extLst>
              </a:tr>
              <a:tr h="1072347">
                <a:tc>
                  <a:txBody>
                    <a:bodyPr/>
                    <a:lstStyle/>
                    <a:p>
                      <a:r>
                        <a:rPr lang="it-IT" sz="1600" b="1" dirty="0"/>
                        <a:t>Test di lettura auto regolata</a:t>
                      </a:r>
                    </a:p>
                    <a:p>
                      <a:r>
                        <a:rPr lang="it-IT" sz="1600" b="1" dirty="0"/>
                        <a:t>(immediato e dopo 3 settimane)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Tempi di reazione </a:t>
                      </a:r>
                      <a:r>
                        <a:rPr lang="it-IT" sz="1600" dirty="0">
                          <a:sym typeface="Wingdings" pitchFamily="2" charset="2"/>
                        </a:rPr>
                        <a:t> conoscenza implicita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Domande di ricerca 1,2 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57205"/>
                  </a:ext>
                </a:extLst>
              </a:tr>
              <a:tr h="1072347">
                <a:tc>
                  <a:txBody>
                    <a:bodyPr/>
                    <a:lstStyle/>
                    <a:p>
                      <a:r>
                        <a:rPr lang="it-IT" sz="1600" b="1" dirty="0"/>
                        <a:t>Traduzione L1 </a:t>
                      </a:r>
                      <a:r>
                        <a:rPr lang="it-IT" sz="1600" b="1" dirty="0">
                          <a:sym typeface="Wingdings" pitchFamily="2" charset="2"/>
                        </a:rPr>
                        <a:t> L2</a:t>
                      </a:r>
                    </a:p>
                    <a:p>
                      <a:r>
                        <a:rPr lang="it-IT" sz="1600" b="1" dirty="0">
                          <a:sym typeface="Wingdings" pitchFamily="2" charset="2"/>
                        </a:rPr>
                        <a:t>Riconoscimento della forma</a:t>
                      </a:r>
                    </a:p>
                    <a:p>
                      <a:r>
                        <a:rPr lang="it-IT" sz="1600" b="1" dirty="0">
                          <a:sym typeface="Wingdings" pitchFamily="2" charset="2"/>
                        </a:rPr>
                        <a:t>Traduzione L2  L1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Test senza limiti di tempo </a:t>
                      </a:r>
                      <a:r>
                        <a:rPr lang="it-IT" sz="1600" dirty="0">
                          <a:sym typeface="Wingdings" pitchFamily="2" charset="2"/>
                        </a:rPr>
                        <a:t> conoscenza esplicita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Domande di ricerca 1, 2 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040048"/>
                  </a:ext>
                </a:extLst>
              </a:tr>
              <a:tr h="831070">
                <a:tc>
                  <a:txBody>
                    <a:bodyPr/>
                    <a:lstStyle/>
                    <a:p>
                      <a:r>
                        <a:rPr lang="it-IT" sz="1600" b="1" dirty="0"/>
                        <a:t>Interviste retrospettive sul livello di attenzione percepito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Livello di attenzione al momento dell’apprendimento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Domande di ricerca 3 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21096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4F089-2A6E-4D99-7B48-BF50258FD9A0}"/>
              </a:ext>
            </a:extLst>
          </p:cNvPr>
          <p:cNvSpPr txBox="1"/>
          <p:nvPr/>
        </p:nvSpPr>
        <p:spPr>
          <a:xfrm>
            <a:off x="292067" y="294550"/>
            <a:ext cx="29911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chemeClr val="accent1"/>
                </a:solidFill>
              </a:rPr>
              <a:t>Strumenti di misurazione</a:t>
            </a:r>
          </a:p>
        </p:txBody>
      </p:sp>
    </p:spTree>
    <p:extLst>
      <p:ext uri="{BB962C8B-B14F-4D97-AF65-F5344CB8AC3E}">
        <p14:creationId xmlns:p14="http://schemas.microsoft.com/office/powerpoint/2010/main" val="3891592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4F089-2A6E-4D99-7B48-BF50258FD9A0}"/>
              </a:ext>
            </a:extLst>
          </p:cNvPr>
          <p:cNvSpPr txBox="1"/>
          <p:nvPr/>
        </p:nvSpPr>
        <p:spPr>
          <a:xfrm>
            <a:off x="292067" y="294550"/>
            <a:ext cx="6178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chemeClr val="accent1"/>
                </a:solidFill>
              </a:rPr>
              <a:t>Risultati – Lettura autoregolata (conoscenza implicita)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77827522-0DAD-87B0-860C-A56EEF1DD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466714"/>
              </p:ext>
            </p:extLst>
          </p:nvPr>
        </p:nvGraphicFramePr>
        <p:xfrm>
          <a:off x="185061" y="1088920"/>
          <a:ext cx="4279935" cy="327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D453EAC-E597-B4C6-59C3-5EED79A8C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049210"/>
              </p:ext>
            </p:extLst>
          </p:nvPr>
        </p:nvGraphicFramePr>
        <p:xfrm>
          <a:off x="4679006" y="1088920"/>
          <a:ext cx="4279933" cy="327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Freccia giù 12">
            <a:extLst>
              <a:ext uri="{FF2B5EF4-FFF2-40B4-BE49-F238E27FC236}">
                <a16:creationId xmlns:a16="http://schemas.microsoft.com/office/drawing/2014/main" id="{E1F2D047-3EFA-A613-80C7-92BDB9B27B21}"/>
              </a:ext>
            </a:extLst>
          </p:cNvPr>
          <p:cNvSpPr/>
          <p:nvPr/>
        </p:nvSpPr>
        <p:spPr>
          <a:xfrm>
            <a:off x="856034" y="1819072"/>
            <a:ext cx="45719" cy="3501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giù 13">
            <a:extLst>
              <a:ext uri="{FF2B5EF4-FFF2-40B4-BE49-F238E27FC236}">
                <a16:creationId xmlns:a16="http://schemas.microsoft.com/office/drawing/2014/main" id="{9EA4A2BD-7AF7-DF60-0EF3-19BB038F3A41}"/>
              </a:ext>
            </a:extLst>
          </p:cNvPr>
          <p:cNvSpPr/>
          <p:nvPr/>
        </p:nvSpPr>
        <p:spPr>
          <a:xfrm>
            <a:off x="7570464" y="1994170"/>
            <a:ext cx="45719" cy="3501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1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4F089-2A6E-4D99-7B48-BF50258FD9A0}"/>
              </a:ext>
            </a:extLst>
          </p:cNvPr>
          <p:cNvSpPr txBox="1"/>
          <p:nvPr/>
        </p:nvSpPr>
        <p:spPr>
          <a:xfrm>
            <a:off x="292067" y="294550"/>
            <a:ext cx="58739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chemeClr val="accent1"/>
                </a:solidFill>
              </a:rPr>
              <a:t>Risultati – Test carta e penna (conoscenza esplicita)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378E825-97CC-E692-7D3B-34432649D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522640"/>
              </p:ext>
            </p:extLst>
          </p:nvPr>
        </p:nvGraphicFramePr>
        <p:xfrm>
          <a:off x="168613" y="1136046"/>
          <a:ext cx="4403387" cy="354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AC7E168-2127-A555-57B2-BDB90CCEE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098653"/>
              </p:ext>
            </p:extLst>
          </p:nvPr>
        </p:nvGraphicFramePr>
        <p:xfrm>
          <a:off x="4572000" y="1136046"/>
          <a:ext cx="4403387" cy="360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33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4F089-2A6E-4D99-7B48-BF50258FD9A0}"/>
              </a:ext>
            </a:extLst>
          </p:cNvPr>
          <p:cNvSpPr txBox="1"/>
          <p:nvPr/>
        </p:nvSpPr>
        <p:spPr>
          <a:xfrm>
            <a:off x="292067" y="294550"/>
            <a:ext cx="3675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chemeClr val="accent1"/>
                </a:solidFill>
              </a:rPr>
              <a:t>Risultati – Livello di attenzione</a:t>
            </a:r>
          </a:p>
        </p:txBody>
      </p:sp>
      <p:graphicFrame>
        <p:nvGraphicFramePr>
          <p:cNvPr id="5" name="Segnaposto contenuto 7">
            <a:extLst>
              <a:ext uri="{FF2B5EF4-FFF2-40B4-BE49-F238E27FC236}">
                <a16:creationId xmlns:a16="http://schemas.microsoft.com/office/drawing/2014/main" id="{1B41AE08-6827-4179-EB05-B3373A7EC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856975"/>
              </p:ext>
            </p:extLst>
          </p:nvPr>
        </p:nvGraphicFramePr>
        <p:xfrm>
          <a:off x="292066" y="1369538"/>
          <a:ext cx="4279933" cy="315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B31C08B8-91FD-3047-C6A4-FA122960F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19269"/>
              </p:ext>
            </p:extLst>
          </p:nvPr>
        </p:nvGraphicFramePr>
        <p:xfrm>
          <a:off x="5337919" y="1685872"/>
          <a:ext cx="3514014" cy="17850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953">
                  <a:extLst>
                    <a:ext uri="{9D8B030D-6E8A-4147-A177-3AD203B41FA5}">
                      <a16:colId xmlns:a16="http://schemas.microsoft.com/office/drawing/2014/main" val="1566833639"/>
                    </a:ext>
                  </a:extLst>
                </a:gridCol>
                <a:gridCol w="1417721">
                  <a:extLst>
                    <a:ext uri="{9D8B030D-6E8A-4147-A177-3AD203B41FA5}">
                      <a16:colId xmlns:a16="http://schemas.microsoft.com/office/drawing/2014/main" val="3568788422"/>
                    </a:ext>
                  </a:extLst>
                </a:gridCol>
                <a:gridCol w="1591340">
                  <a:extLst>
                    <a:ext uri="{9D8B030D-6E8A-4147-A177-3AD203B41FA5}">
                      <a16:colId xmlns:a16="http://schemas.microsoft.com/office/drawing/2014/main" val="104180881"/>
                    </a:ext>
                  </a:extLst>
                </a:gridCol>
              </a:tblGrid>
              <a:tr h="757291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/>
                        <a:t>Ha notato il potenziamento dell’input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/>
                        <a:t>Riporta di prestato attenzione intenzionale alle 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61229"/>
                  </a:ext>
                </a:extLst>
              </a:tr>
              <a:tr h="297108">
                <a:tc>
                  <a:txBody>
                    <a:bodyPr/>
                    <a:lstStyle/>
                    <a:p>
                      <a:r>
                        <a:rPr lang="it-IT" sz="1400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51200"/>
                  </a:ext>
                </a:extLst>
              </a:tr>
              <a:tr h="297108">
                <a:tc>
                  <a:txBody>
                    <a:bodyPr/>
                    <a:lstStyle/>
                    <a:p>
                      <a:r>
                        <a:rPr lang="it-IT" sz="1400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89402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r>
                        <a:rPr lang="it-IT" sz="1400" dirty="0"/>
                        <a:t>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597609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80A28E-9E67-4A9A-1FD6-C7793A9E8761}"/>
              </a:ext>
            </a:extLst>
          </p:cNvPr>
          <p:cNvSpPr txBox="1"/>
          <p:nvPr/>
        </p:nvSpPr>
        <p:spPr>
          <a:xfrm>
            <a:off x="1358993" y="906673"/>
            <a:ext cx="154164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/>
              <a:t>Eye- tracking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B3C1BD9-B8A3-A71F-2C9C-EBE4E57A1919}"/>
              </a:ext>
            </a:extLst>
          </p:cNvPr>
          <p:cNvSpPr txBox="1"/>
          <p:nvPr/>
        </p:nvSpPr>
        <p:spPr>
          <a:xfrm>
            <a:off x="5583402" y="906673"/>
            <a:ext cx="2638736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b="1" dirty="0"/>
              <a:t>Interviste retrospettive</a:t>
            </a:r>
          </a:p>
        </p:txBody>
      </p:sp>
      <p:sp>
        <p:nvSpPr>
          <p:cNvPr id="16" name="Segnaposto contenuto 11">
            <a:extLst>
              <a:ext uri="{FF2B5EF4-FFF2-40B4-BE49-F238E27FC236}">
                <a16:creationId xmlns:a16="http://schemas.microsoft.com/office/drawing/2014/main" id="{FB246332-CCB9-7D3D-2021-9095C8F623C7}"/>
              </a:ext>
            </a:extLst>
          </p:cNvPr>
          <p:cNvSpPr txBox="1">
            <a:spLocks/>
          </p:cNvSpPr>
          <p:nvPr/>
        </p:nvSpPr>
        <p:spPr>
          <a:xfrm>
            <a:off x="4925552" y="3849993"/>
            <a:ext cx="4011444" cy="1422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/>
              <a:t>Il </a:t>
            </a:r>
            <a:r>
              <a:rPr lang="it-IT" sz="1800" b="1" dirty="0">
                <a:solidFill>
                  <a:schemeClr val="bg1"/>
                </a:solidFill>
              </a:rPr>
              <a:t>potenziamento orale</a:t>
            </a:r>
            <a:r>
              <a:rPr lang="it-IT" sz="1800" dirty="0"/>
              <a:t> dell’input ha aumentato la quantità di attenzione senza che i soggetti ne fossero consapevoli </a:t>
            </a:r>
            <a:r>
              <a:rPr lang="it-IT" sz="1800" dirty="0">
                <a:sym typeface="Wingdings" pitchFamily="2" charset="2"/>
              </a:rPr>
              <a:t> condizioni ideali per la creazione di conoscenza implicita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517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4F089-2A6E-4D99-7B48-BF50258FD9A0}"/>
              </a:ext>
            </a:extLst>
          </p:cNvPr>
          <p:cNvSpPr txBox="1"/>
          <p:nvPr/>
        </p:nvSpPr>
        <p:spPr>
          <a:xfrm>
            <a:off x="292066" y="268524"/>
            <a:ext cx="66839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chemeClr val="accent1"/>
                </a:solidFill>
              </a:rPr>
              <a:t>Risultati – Effetti di apprendimento nei dati di </a:t>
            </a:r>
            <a:r>
              <a:rPr lang="it-IT" sz="2100" b="1" dirty="0" err="1">
                <a:solidFill>
                  <a:schemeClr val="accent1"/>
                </a:solidFill>
              </a:rPr>
              <a:t>eye</a:t>
            </a:r>
            <a:r>
              <a:rPr lang="it-IT" sz="2100" b="1" dirty="0">
                <a:solidFill>
                  <a:schemeClr val="accent1"/>
                </a:solidFill>
              </a:rPr>
              <a:t> tracking</a:t>
            </a:r>
          </a:p>
        </p:txBody>
      </p:sp>
      <p:graphicFrame>
        <p:nvGraphicFramePr>
          <p:cNvPr id="11" name="Segnaposto contenuto 4">
            <a:extLst>
              <a:ext uri="{FF2B5EF4-FFF2-40B4-BE49-F238E27FC236}">
                <a16:creationId xmlns:a16="http://schemas.microsoft.com/office/drawing/2014/main" id="{CDB38990-1DAF-1BCE-D4DF-DA3612BC1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817714"/>
              </p:ext>
            </p:extLst>
          </p:nvPr>
        </p:nvGraphicFramePr>
        <p:xfrm>
          <a:off x="397299" y="828924"/>
          <a:ext cx="5546462" cy="421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95F4A5A-DDBC-C74E-3F8E-522E81B0F895}"/>
              </a:ext>
            </a:extLst>
          </p:cNvPr>
          <p:cNvCxnSpPr>
            <a:cxnSpLocks/>
          </p:cNvCxnSpPr>
          <p:nvPr/>
        </p:nvCxnSpPr>
        <p:spPr>
          <a:xfrm>
            <a:off x="5976335" y="3961873"/>
            <a:ext cx="801047" cy="608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8F6AF4-51CD-9D80-F690-5E8E8B8E4B0D}"/>
              </a:ext>
            </a:extLst>
          </p:cNvPr>
          <p:cNvSpPr txBox="1"/>
          <p:nvPr/>
        </p:nvSpPr>
        <p:spPr>
          <a:xfrm>
            <a:off x="6976012" y="4235268"/>
            <a:ext cx="1960478" cy="5078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FA: Diminuzione non significativa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E150E03-1E58-266D-F99E-B57DF1D12FE5}"/>
              </a:ext>
            </a:extLst>
          </p:cNvPr>
          <p:cNvCxnSpPr>
            <a:cxnSpLocks/>
          </p:cNvCxnSpPr>
          <p:nvPr/>
        </p:nvCxnSpPr>
        <p:spPr>
          <a:xfrm>
            <a:off x="5976335" y="3204066"/>
            <a:ext cx="779320" cy="50059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3C18338-F72C-D9C5-3C9C-4CAC948EA9A6}"/>
              </a:ext>
            </a:extLst>
          </p:cNvPr>
          <p:cNvSpPr txBox="1"/>
          <p:nvPr/>
        </p:nvSpPr>
        <p:spPr>
          <a:xfrm>
            <a:off x="6899723" y="3246292"/>
            <a:ext cx="1915149" cy="715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PT: diminuzione significativa dalla 4° occorrenza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1638326-3EBE-D900-F184-53608D3168C1}"/>
              </a:ext>
            </a:extLst>
          </p:cNvPr>
          <p:cNvCxnSpPr>
            <a:cxnSpLocks/>
          </p:cNvCxnSpPr>
          <p:nvPr/>
        </p:nvCxnSpPr>
        <p:spPr>
          <a:xfrm flipV="1">
            <a:off x="5998062" y="2856432"/>
            <a:ext cx="268566" cy="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765753-07C1-641E-0592-50EF82DED5AF}"/>
              </a:ext>
            </a:extLst>
          </p:cNvPr>
          <p:cNvSpPr txBox="1"/>
          <p:nvPr/>
        </p:nvSpPr>
        <p:spPr>
          <a:xfrm>
            <a:off x="6899724" y="2285188"/>
            <a:ext cx="1954178" cy="7155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PO: diminuzione significativa dalla 3° occorrenza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22AD26B-B327-823F-588F-6182963DD9FD}"/>
              </a:ext>
            </a:extLst>
          </p:cNvPr>
          <p:cNvCxnSpPr>
            <a:cxnSpLocks/>
          </p:cNvCxnSpPr>
          <p:nvPr/>
        </p:nvCxnSpPr>
        <p:spPr>
          <a:xfrm flipV="1">
            <a:off x="5943761" y="1641718"/>
            <a:ext cx="702002" cy="930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43E7762-C737-74F7-DB91-BA5ABC6DB897}"/>
              </a:ext>
            </a:extLst>
          </p:cNvPr>
          <p:cNvSpPr txBox="1"/>
          <p:nvPr/>
        </p:nvSpPr>
        <p:spPr>
          <a:xfrm>
            <a:off x="6899726" y="1309270"/>
            <a:ext cx="1960479" cy="715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PTO: diminuzione significativa dalla 3° occorrenza</a:t>
            </a:r>
          </a:p>
        </p:txBody>
      </p:sp>
    </p:spTree>
    <p:extLst>
      <p:ext uri="{BB962C8B-B14F-4D97-AF65-F5344CB8AC3E}">
        <p14:creationId xmlns:p14="http://schemas.microsoft.com/office/powerpoint/2010/main" val="3134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7" grpId="0" animBg="1"/>
      <p:bldP spid="19" grpId="0" animBg="1"/>
      <p:bldP spid="21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4F089-2A6E-4D99-7B48-BF50258FD9A0}"/>
              </a:ext>
            </a:extLst>
          </p:cNvPr>
          <p:cNvSpPr txBox="1"/>
          <p:nvPr/>
        </p:nvSpPr>
        <p:spPr>
          <a:xfrm>
            <a:off x="292066" y="268524"/>
            <a:ext cx="24722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chemeClr val="accent1"/>
                </a:solidFill>
              </a:rPr>
              <a:t>Eye tracking: esempi</a:t>
            </a:r>
          </a:p>
        </p:txBody>
      </p:sp>
      <p:pic>
        <p:nvPicPr>
          <p:cNvPr id="5" name="subj50_video_export_1st occurence15.08.53" descr="subj50_video_export_1st occurence15.08.53">
            <a:hlinkClick r:id="" action="ppaction://media"/>
            <a:extLst>
              <a:ext uri="{FF2B5EF4-FFF2-40B4-BE49-F238E27FC236}">
                <a16:creationId xmlns:a16="http://schemas.microsoft.com/office/drawing/2014/main" id="{491D5D76-2FFD-7BA2-4D62-771FD97E90A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812" y="1177699"/>
            <a:ext cx="2966293" cy="2352285"/>
          </a:xfrm>
          <a:ln w="19050">
            <a:solidFill>
              <a:schemeClr val="tx1"/>
            </a:solidFill>
          </a:ln>
        </p:spPr>
      </p:pic>
      <p:pic>
        <p:nvPicPr>
          <p:cNvPr id="6" name="subj50_video_export_3rd occurrence15.14.50_altea" descr="subj50_video_export_3rd occurrence15.14.50_altea">
            <a:hlinkClick r:id="" action="ppaction://media"/>
            <a:extLst>
              <a:ext uri="{FF2B5EF4-FFF2-40B4-BE49-F238E27FC236}">
                <a16:creationId xmlns:a16="http://schemas.microsoft.com/office/drawing/2014/main" id="{41776CCD-701E-82E0-86FF-FED8B1CC470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87505" y="1545971"/>
            <a:ext cx="2968990" cy="23522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subj50_video_export_7th occurrence03-05-19-15.20.3" descr="subj50_video_export_7th occurrence03-05-19-15.20.3">
            <a:hlinkClick r:id="" action="ppaction://media"/>
            <a:extLst>
              <a:ext uri="{FF2B5EF4-FFF2-40B4-BE49-F238E27FC236}">
                <a16:creationId xmlns:a16="http://schemas.microsoft.com/office/drawing/2014/main" id="{DD097239-8B0F-26C6-93B4-15CEF37CA2DD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28426" y="2006288"/>
            <a:ext cx="2968990" cy="23522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1D11A6-6ACB-6643-3EB7-C1498CAC684D}"/>
              </a:ext>
            </a:extLst>
          </p:cNvPr>
          <p:cNvSpPr txBox="1"/>
          <p:nvPr/>
        </p:nvSpPr>
        <p:spPr>
          <a:xfrm>
            <a:off x="897775" y="755834"/>
            <a:ext cx="1586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1° occorrenza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45ABDB3-D593-D157-9F57-EB9FE771B9E7}"/>
              </a:ext>
            </a:extLst>
          </p:cNvPr>
          <p:cNvSpPr txBox="1"/>
          <p:nvPr/>
        </p:nvSpPr>
        <p:spPr>
          <a:xfrm>
            <a:off x="3790044" y="1079842"/>
            <a:ext cx="16266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3° occorrenza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15283D-BF21-FB55-7B1F-82859E53A26E}"/>
              </a:ext>
            </a:extLst>
          </p:cNvPr>
          <p:cNvSpPr txBox="1"/>
          <p:nvPr/>
        </p:nvSpPr>
        <p:spPr>
          <a:xfrm>
            <a:off x="6831833" y="1545971"/>
            <a:ext cx="16140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7° occorrenza</a:t>
            </a:r>
          </a:p>
        </p:txBody>
      </p:sp>
    </p:spTree>
    <p:extLst>
      <p:ext uri="{BB962C8B-B14F-4D97-AF65-F5344CB8AC3E}">
        <p14:creationId xmlns:p14="http://schemas.microsoft.com/office/powerpoint/2010/main" val="37992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4F089-2A6E-4D99-7B48-BF50258FD9A0}"/>
              </a:ext>
            </a:extLst>
          </p:cNvPr>
          <p:cNvSpPr txBox="1"/>
          <p:nvPr/>
        </p:nvSpPr>
        <p:spPr>
          <a:xfrm>
            <a:off x="292066" y="268524"/>
            <a:ext cx="14895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chemeClr val="accent1"/>
                </a:solidFill>
              </a:rPr>
              <a:t>Discussione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1D70506-F811-3565-A32C-1F6600867233}"/>
              </a:ext>
            </a:extLst>
          </p:cNvPr>
          <p:cNvSpPr txBox="1"/>
          <p:nvPr/>
        </p:nvSpPr>
        <p:spPr>
          <a:xfrm>
            <a:off x="475120" y="964956"/>
            <a:ext cx="763621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/>
              <a:t>Tutti i sistemi di </a:t>
            </a:r>
            <a:r>
              <a:rPr lang="it-IT" sz="1700" b="1" dirty="0">
                <a:solidFill>
                  <a:schemeClr val="accent1"/>
                </a:solidFill>
              </a:rPr>
              <a:t>potenziamento dell’input </a:t>
            </a:r>
            <a:r>
              <a:rPr lang="it-IT" sz="1700" dirty="0"/>
              <a:t>hanno </a:t>
            </a:r>
            <a:r>
              <a:rPr lang="it-IT" sz="1700" b="1" dirty="0">
                <a:solidFill>
                  <a:schemeClr val="accent1"/>
                </a:solidFill>
              </a:rPr>
              <a:t>effetti positivi </a:t>
            </a:r>
            <a:r>
              <a:rPr lang="it-IT" sz="1700" dirty="0"/>
              <a:t>sull’apprendimento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t-IT" sz="1700" dirty="0"/>
              <a:t>I risultati sulla creazione di conoscenze implicite non sono chiari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it-IT" sz="1700" dirty="0"/>
              <a:t>La creazione di </a:t>
            </a:r>
            <a:r>
              <a:rPr lang="it-IT" sz="1700" b="1" dirty="0">
                <a:solidFill>
                  <a:schemeClr val="accent1"/>
                </a:solidFill>
              </a:rPr>
              <a:t>conoscenze esplicite </a:t>
            </a:r>
            <a:r>
              <a:rPr lang="it-IT" sz="1700" dirty="0"/>
              <a:t>sembra maggiormente legata al </a:t>
            </a:r>
            <a:r>
              <a:rPr lang="it-IT" sz="1700" b="1" dirty="0">
                <a:solidFill>
                  <a:schemeClr val="accent1"/>
                </a:solidFill>
              </a:rPr>
              <a:t>potenziamento tipografico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/>
              <a:t>Il </a:t>
            </a:r>
            <a:r>
              <a:rPr lang="it-IT" sz="1700" b="1" dirty="0">
                <a:solidFill>
                  <a:schemeClr val="accent1"/>
                </a:solidFill>
              </a:rPr>
              <a:t>potenziamento tipografico </a:t>
            </a:r>
            <a:r>
              <a:rPr lang="it-IT" sz="1700" dirty="0"/>
              <a:t>risulta in </a:t>
            </a:r>
            <a:r>
              <a:rPr lang="it-IT" sz="1700" b="1" dirty="0">
                <a:solidFill>
                  <a:schemeClr val="accent1"/>
                </a:solidFill>
              </a:rPr>
              <a:t>attenzione conscia</a:t>
            </a:r>
          </a:p>
          <a:p>
            <a:endParaRPr lang="it-IT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/>
              <a:t>Il </a:t>
            </a:r>
            <a:r>
              <a:rPr lang="it-IT" sz="1700" b="1" dirty="0">
                <a:solidFill>
                  <a:schemeClr val="accent1"/>
                </a:solidFill>
              </a:rPr>
              <a:t>potenziamento orale </a:t>
            </a:r>
            <a:r>
              <a:rPr lang="it-IT" sz="1700" dirty="0"/>
              <a:t>risulta in una maggiore </a:t>
            </a:r>
            <a:r>
              <a:rPr lang="it-IT" sz="1700" b="1" dirty="0">
                <a:solidFill>
                  <a:schemeClr val="accent1"/>
                </a:solidFill>
              </a:rPr>
              <a:t>attenzione</a:t>
            </a:r>
            <a:r>
              <a:rPr lang="it-IT" sz="1700" dirty="0"/>
              <a:t>, che resta </a:t>
            </a:r>
            <a:r>
              <a:rPr lang="it-IT" sz="1700" b="1" dirty="0">
                <a:solidFill>
                  <a:schemeClr val="accent1"/>
                </a:solidFill>
              </a:rPr>
              <a:t>inconscia</a:t>
            </a:r>
          </a:p>
          <a:p>
            <a:endParaRPr lang="it-IT" sz="1700" dirty="0"/>
          </a:p>
          <a:p>
            <a:pPr marL="285750" indent="-285750">
              <a:buFont typeface="Wingdings" pitchFamily="2" charset="2"/>
              <a:buChar char="à"/>
            </a:pPr>
            <a:r>
              <a:rPr lang="it-IT" sz="1700" dirty="0">
                <a:sym typeface="Wingdings" pitchFamily="2" charset="2"/>
              </a:rPr>
              <a:t>Nel caso del potenziamento orale dell’input l’apprendimento è avvenuto implicitamente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it-IT" sz="1700" dirty="0">
                <a:sym typeface="Wingdings" pitchFamily="2" charset="2"/>
              </a:rPr>
              <a:t>Probabile la creazione di </a:t>
            </a:r>
            <a:r>
              <a:rPr lang="it-IT" sz="1700" b="1" dirty="0">
                <a:solidFill>
                  <a:schemeClr val="accent1"/>
                </a:solidFill>
                <a:sym typeface="Wingdings" pitchFamily="2" charset="2"/>
              </a:rPr>
              <a:t>conoscenza implicita</a:t>
            </a:r>
            <a:endParaRPr lang="it-IT" sz="17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Tirando le somme….finale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F566E60-D477-E856-083F-8B1456D13C49}"/>
              </a:ext>
            </a:extLst>
          </p:cNvPr>
          <p:cNvSpPr/>
          <p:nvPr/>
        </p:nvSpPr>
        <p:spPr>
          <a:xfrm>
            <a:off x="698988" y="1070578"/>
            <a:ext cx="3560323" cy="1104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/>
              <a:t>Epressioni</a:t>
            </a:r>
            <a:r>
              <a:rPr lang="it-IT" sz="1400" dirty="0"/>
              <a:t> </a:t>
            </a:r>
            <a:r>
              <a:rPr lang="it-IT" sz="1400" dirty="0" err="1"/>
              <a:t>formulaiche</a:t>
            </a:r>
            <a:r>
              <a:rPr lang="it-IT" sz="1400" dirty="0"/>
              <a:t>: difficili ma importanti per la L2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2A7CB42-117E-25E7-4735-4F38B5E1F48D}"/>
              </a:ext>
            </a:extLst>
          </p:cNvPr>
          <p:cNvSpPr/>
          <p:nvPr/>
        </p:nvSpPr>
        <p:spPr>
          <a:xfrm>
            <a:off x="5197378" y="632298"/>
            <a:ext cx="3560323" cy="15785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Apprendenti adulti di L2 possono acquisire incidentalmente e statisticamente le proprietà </a:t>
            </a:r>
            <a:r>
              <a:rPr lang="it-IT" sz="1400" dirty="0" err="1"/>
              <a:t>collocazionali</a:t>
            </a:r>
            <a:r>
              <a:rPr lang="it-IT" sz="1400" dirty="0"/>
              <a:t>, come i parlanti L1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2B396A5-B31E-A6BC-CBE8-C5524C09E2EE}"/>
              </a:ext>
            </a:extLst>
          </p:cNvPr>
          <p:cNvSpPr/>
          <p:nvPr/>
        </p:nvSpPr>
        <p:spPr>
          <a:xfrm>
            <a:off x="2415499" y="2202193"/>
            <a:ext cx="4313001" cy="14319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/>
              <a:t>Condizioni incidentali preferibili perché: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Ottimizzano i tempi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Più verosimilmente esitano in conoscenza implicita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E051A35-6EC7-4CA9-3E71-09E0C9CAE47C}"/>
              </a:ext>
            </a:extLst>
          </p:cNvPr>
          <p:cNvSpPr/>
          <p:nvPr/>
        </p:nvSpPr>
        <p:spPr>
          <a:xfrm>
            <a:off x="834334" y="3578771"/>
            <a:ext cx="3560323" cy="1104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didattica può potenziare il processo di apprendimento implicito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CEB6A4B2-7557-49A3-82D3-4C510874738B}"/>
              </a:ext>
            </a:extLst>
          </p:cNvPr>
          <p:cNvSpPr/>
          <p:nvPr/>
        </p:nvSpPr>
        <p:spPr>
          <a:xfrm>
            <a:off x="5299882" y="3593579"/>
            <a:ext cx="3560323" cy="1104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Apprendimento incidentale potenziato</a:t>
            </a: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4E97970D-70C7-DC60-061B-24D1B9811FDA}"/>
              </a:ext>
            </a:extLst>
          </p:cNvPr>
          <p:cNvSpPr/>
          <p:nvPr/>
        </p:nvSpPr>
        <p:spPr>
          <a:xfrm rot="3539663">
            <a:off x="3064213" y="2006593"/>
            <a:ext cx="379378" cy="44727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465C33E1-E995-8173-1455-C410E9200DC3}"/>
              </a:ext>
            </a:extLst>
          </p:cNvPr>
          <p:cNvSpPr/>
          <p:nvPr/>
        </p:nvSpPr>
        <p:spPr>
          <a:xfrm rot="7618653">
            <a:off x="5998808" y="2088399"/>
            <a:ext cx="688146" cy="44727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70CB8994-9D12-A228-D24F-33BDEB72C5F8}"/>
              </a:ext>
            </a:extLst>
          </p:cNvPr>
          <p:cNvSpPr/>
          <p:nvPr/>
        </p:nvSpPr>
        <p:spPr>
          <a:xfrm rot="7821893">
            <a:off x="2658914" y="3222139"/>
            <a:ext cx="574930" cy="44727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destra 18">
            <a:extLst>
              <a:ext uri="{FF2B5EF4-FFF2-40B4-BE49-F238E27FC236}">
                <a16:creationId xmlns:a16="http://schemas.microsoft.com/office/drawing/2014/main" id="{26A59994-1771-FB0A-FEB0-A6EA23702565}"/>
              </a:ext>
            </a:extLst>
          </p:cNvPr>
          <p:cNvSpPr/>
          <p:nvPr/>
        </p:nvSpPr>
        <p:spPr>
          <a:xfrm>
            <a:off x="4236909" y="3922261"/>
            <a:ext cx="960469" cy="44727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0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1F90789-EADF-E446-A0D4-8906BEA0F899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72C2723-6DB2-4944-8C30-4B5421E103CF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EB954968-F0EE-3255-44FC-3952D4ABF1F9}"/>
              </a:ext>
            </a:extLst>
          </p:cNvPr>
          <p:cNvSpPr txBox="1">
            <a:spLocks/>
          </p:cNvSpPr>
          <p:nvPr/>
        </p:nvSpPr>
        <p:spPr>
          <a:xfrm>
            <a:off x="2397867" y="1645372"/>
            <a:ext cx="4348265" cy="15666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Grazie per l’attenzione!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bg1"/>
                </a:solidFill>
                <a:latin typeface="Trebuchet MS" panose="020B0703020202090204" pitchFamily="34" charset="0"/>
              </a:rPr>
              <a:t>Domande?  </a:t>
            </a:r>
          </a:p>
        </p:txBody>
      </p:sp>
    </p:spTree>
    <p:extLst>
      <p:ext uri="{BB962C8B-B14F-4D97-AF65-F5344CB8AC3E}">
        <p14:creationId xmlns:p14="http://schemas.microsoft.com/office/powerpoint/2010/main" val="373476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Espressioni </a:t>
            </a:r>
            <a:r>
              <a:rPr lang="it-IT" dirty="0" err="1"/>
              <a:t>formulaiche</a:t>
            </a:r>
            <a:r>
              <a:rPr lang="it-IT" dirty="0"/>
              <a:t>: una definizione?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7D58928-A1F9-858D-4907-60D8161F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04" y="1157096"/>
            <a:ext cx="7346813" cy="35685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 Più di 40 definizioni diverse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Varie branche della linguistica</a:t>
            </a:r>
          </a:p>
          <a:p>
            <a:pPr lvl="1">
              <a:lnSpc>
                <a:spcPct val="100000"/>
              </a:lnSpc>
            </a:pPr>
            <a:r>
              <a:rPr lang="it-IT" dirty="0"/>
              <a:t>Strutturale</a:t>
            </a:r>
          </a:p>
          <a:p>
            <a:pPr lvl="1">
              <a:lnSpc>
                <a:spcPct val="100000"/>
              </a:lnSpc>
            </a:pPr>
            <a:r>
              <a:rPr lang="it-IT" dirty="0"/>
              <a:t>Corpora</a:t>
            </a:r>
          </a:p>
          <a:p>
            <a:pPr lvl="1">
              <a:lnSpc>
                <a:spcPct val="100000"/>
              </a:lnSpc>
            </a:pPr>
            <a:r>
              <a:rPr lang="it-IT" dirty="0"/>
              <a:t>Pragmatica </a:t>
            </a:r>
          </a:p>
          <a:p>
            <a:pPr lvl="1">
              <a:lnSpc>
                <a:spcPct val="100000"/>
              </a:lnSpc>
            </a:pPr>
            <a:r>
              <a:rPr lang="it-IT" dirty="0"/>
              <a:t>Psicolinguistica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Prospettive: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700" dirty="0"/>
              <a:t> esterne al parlante – </a:t>
            </a:r>
            <a:r>
              <a:rPr lang="it-IT" sz="1700" i="1" dirty="0"/>
              <a:t>oggettive, riguardano il sistema linguistico </a:t>
            </a:r>
            <a:endParaRPr lang="it-IT" sz="1700" dirty="0"/>
          </a:p>
          <a:p>
            <a:pPr marL="685800" lvl="2" indent="0">
              <a:lnSpc>
                <a:spcPct val="100000"/>
              </a:lnSpc>
              <a:buNone/>
            </a:pPr>
            <a:r>
              <a:rPr lang="it-IT" sz="1400" dirty="0"/>
              <a:t>(es. volo di linea)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700" dirty="0"/>
              <a:t> interna al parlante – </a:t>
            </a:r>
            <a:r>
              <a:rPr lang="it-IT" sz="1700" i="1" dirty="0"/>
              <a:t>soggettive, riguardano il singolo individuo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it-IT" sz="1400" dirty="0"/>
              <a:t>(es. Milo &amp; Maria)</a:t>
            </a:r>
          </a:p>
        </p:txBody>
      </p:sp>
    </p:spTree>
    <p:extLst>
      <p:ext uri="{BB962C8B-B14F-4D97-AF65-F5344CB8AC3E}">
        <p14:creationId xmlns:p14="http://schemas.microsoft.com/office/powerpoint/2010/main" val="40783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Prospettive esterne – Linguistica dei corpora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45B2C69-8749-B4DD-E6F2-54CE1478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38" y="1098619"/>
            <a:ext cx="7975674" cy="14827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it-IT" dirty="0"/>
              <a:t>Due o più parole costituiscono una sequenza </a:t>
            </a:r>
            <a:r>
              <a:rPr lang="it-IT" dirty="0" err="1"/>
              <a:t>formulaica</a:t>
            </a:r>
            <a:r>
              <a:rPr lang="it-IT" dirty="0"/>
              <a:t> se co-occorrono più frequentemente di quanto la loro frequenza individuale farebbe prevedere. </a:t>
            </a:r>
          </a:p>
          <a:p>
            <a:pPr marL="0" indent="0" algn="just">
              <a:buNone/>
            </a:pPr>
            <a:r>
              <a:rPr lang="it-IT" sz="2000" i="1" dirty="0"/>
              <a:t>Es. Dichiarare + guerra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8EEF953-7170-A2B4-2649-149C2C56653C}"/>
              </a:ext>
            </a:extLst>
          </p:cNvPr>
          <p:cNvSpPr txBox="1"/>
          <p:nvPr/>
        </p:nvSpPr>
        <p:spPr>
          <a:xfrm>
            <a:off x="926537" y="2744266"/>
            <a:ext cx="67123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Ubiquità</a:t>
            </a:r>
            <a:r>
              <a:rPr lang="it-IT" sz="2000" dirty="0"/>
              <a:t> - </a:t>
            </a:r>
            <a:r>
              <a:rPr lang="it-IT" sz="2000" i="1" dirty="0"/>
              <a:t>50% circa della lingua</a:t>
            </a:r>
          </a:p>
          <a:p>
            <a:pPr marL="1028700" lvl="2" indent="-342900">
              <a:buFont typeface="Wingdings" pitchFamily="2" charset="2"/>
              <a:buChar char="Ø"/>
            </a:pPr>
            <a:r>
              <a:rPr lang="it-IT" sz="2000" dirty="0">
                <a:sym typeface="Wingdings" pitchFamily="2" charset="2"/>
              </a:rPr>
              <a:t> Importanza</a:t>
            </a:r>
          </a:p>
          <a:p>
            <a:pPr lvl="2"/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Dispersione - </a:t>
            </a:r>
            <a:r>
              <a:rPr lang="it-IT" sz="2000" i="1" dirty="0"/>
              <a:t>ogni singola espressione compare raramente nell’input naturale</a:t>
            </a:r>
            <a:endParaRPr lang="it-IT" sz="2000" b="1" i="1" dirty="0">
              <a:solidFill>
                <a:schemeClr val="accent1"/>
              </a:solidFill>
            </a:endParaRPr>
          </a:p>
          <a:p>
            <a:pPr marL="1028700" lvl="2" indent="-342900">
              <a:buFont typeface="Wingdings" pitchFamily="2" charset="2"/>
              <a:buChar char="Ø"/>
            </a:pPr>
            <a:r>
              <a:rPr lang="it-IT" sz="2000" dirty="0">
                <a:sym typeface="Wingdings" pitchFamily="2" charset="2"/>
              </a:rPr>
              <a:t>Difficoltà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835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819590"/>
          </a:xfrm>
        </p:spPr>
        <p:txBody>
          <a:bodyPr/>
          <a:lstStyle/>
          <a:p>
            <a:r>
              <a:rPr lang="it-IT" dirty="0"/>
              <a:t>Prospettive esterne – Linguistica strutturale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D99ECE4-B63D-BA69-D710-28F6B62A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43" y="1748412"/>
            <a:ext cx="8047713" cy="317194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t-IT" sz="2200" b="1" dirty="0">
                <a:solidFill>
                  <a:schemeClr val="accent1"/>
                </a:solidFill>
              </a:rPr>
              <a:t>Non composizionalità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it-IT" sz="2200" i="1" dirty="0"/>
              <a:t>Il significato dell’insieme non è del tutto prevedibile sulla base del significato delle componenti</a:t>
            </a:r>
          </a:p>
          <a:p>
            <a:pPr marL="342900" lvl="1" indent="0">
              <a:buNone/>
            </a:pPr>
            <a:r>
              <a:rPr lang="it-IT" sz="1900" dirty="0"/>
              <a:t>(es. tirare le cuoia)</a:t>
            </a:r>
          </a:p>
          <a:p>
            <a:pPr marL="0" indent="0">
              <a:buNone/>
            </a:pPr>
            <a:endParaRPr lang="it-IT" sz="1700" i="1" dirty="0"/>
          </a:p>
          <a:p>
            <a:r>
              <a:rPr lang="it-IT" sz="2200" b="1" dirty="0">
                <a:solidFill>
                  <a:schemeClr val="accent1"/>
                </a:solidFill>
              </a:rPr>
              <a:t>Fissità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sz="2200" i="1" dirty="0"/>
              <a:t>Grado di modificabilità </a:t>
            </a:r>
            <a:endParaRPr lang="it-IT" i="1" dirty="0"/>
          </a:p>
          <a:p>
            <a:pPr lvl="3">
              <a:buFont typeface="Wingdings" pitchFamily="2" charset="2"/>
              <a:buChar char="Ø"/>
            </a:pPr>
            <a:r>
              <a:rPr lang="it-IT" sz="1900" dirty="0"/>
              <a:t> Ordine (es. bianco e nero </a:t>
            </a:r>
            <a:r>
              <a:rPr lang="it-IT" sz="1900" dirty="0">
                <a:sym typeface="Wingdings" pitchFamily="2" charset="2"/>
              </a:rPr>
              <a:t>/ </a:t>
            </a:r>
            <a:r>
              <a:rPr lang="it-IT" sz="19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nero e bianco*</a:t>
            </a:r>
            <a:r>
              <a:rPr lang="it-IT" sz="1900" dirty="0">
                <a:sym typeface="Wingdings" pitchFamily="2" charset="2"/>
              </a:rPr>
              <a:t>)</a:t>
            </a:r>
            <a:endParaRPr lang="it-IT" sz="1900" dirty="0"/>
          </a:p>
          <a:p>
            <a:pPr lvl="3">
              <a:buFont typeface="Wingdings" pitchFamily="2" charset="2"/>
              <a:buChar char="Ø"/>
            </a:pPr>
            <a:r>
              <a:rPr lang="it-IT" sz="1900" dirty="0"/>
              <a:t> Flessione (es. Luca e Chiara con quella scena hanno perso la faccia </a:t>
            </a:r>
            <a:r>
              <a:rPr lang="it-IT" sz="1900" dirty="0">
                <a:solidFill>
                  <a:schemeClr val="bg1">
                    <a:lumMod val="50000"/>
                  </a:schemeClr>
                </a:solidFill>
              </a:rPr>
              <a:t>/ le facce*</a:t>
            </a:r>
            <a:r>
              <a:rPr lang="it-IT" sz="1900" dirty="0"/>
              <a:t>)</a:t>
            </a:r>
          </a:p>
          <a:p>
            <a:pPr lvl="3">
              <a:buFont typeface="Wingdings" pitchFamily="2" charset="2"/>
              <a:buChar char="Ø"/>
            </a:pPr>
            <a:r>
              <a:rPr lang="it-IT" sz="1900" dirty="0"/>
              <a:t> Aggiunta o cambi di parole (es. qui tira una brutta aria / </a:t>
            </a:r>
            <a:r>
              <a:rPr lang="it-IT" sz="1900" dirty="0">
                <a:solidFill>
                  <a:schemeClr val="bg1">
                    <a:lumMod val="50000"/>
                  </a:schemeClr>
                </a:solidFill>
              </a:rPr>
              <a:t>cattiva aria*</a:t>
            </a:r>
            <a:r>
              <a:rPr lang="it-IT" sz="1900" dirty="0"/>
              <a:t>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9649D5-A91E-7E0E-F5F9-9296C14E07FA}"/>
              </a:ext>
            </a:extLst>
          </p:cNvPr>
          <p:cNvSpPr txBox="1"/>
          <p:nvPr/>
        </p:nvSpPr>
        <p:spPr>
          <a:xfrm>
            <a:off x="1714067" y="1087955"/>
            <a:ext cx="5501795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100" dirty="0"/>
              <a:t>Si parla di espressione </a:t>
            </a:r>
            <a:r>
              <a:rPr lang="it-IT" sz="2100" dirty="0" err="1"/>
              <a:t>formulaica</a:t>
            </a:r>
            <a:r>
              <a:rPr lang="it-IT" sz="2100" dirty="0"/>
              <a:t> in presenza di: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6AC083-6FE5-054E-E27D-8DE8F71E4B2D}"/>
              </a:ext>
            </a:extLst>
          </p:cNvPr>
          <p:cNvSpPr txBox="1"/>
          <p:nvPr/>
        </p:nvSpPr>
        <p:spPr>
          <a:xfrm>
            <a:off x="5768719" y="2846503"/>
            <a:ext cx="26762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800" dirty="0">
                <a:sym typeface="Wingdings" pitchFamily="2" charset="2"/>
              </a:rPr>
              <a:t> CONTINUA  Difficoltà 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232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Prospettive esterne – Significato e funzione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C9F9B9-AA74-BD5D-B876-43AF71AA9A5E}"/>
              </a:ext>
            </a:extLst>
          </p:cNvPr>
          <p:cNvSpPr txBox="1"/>
          <p:nvPr/>
        </p:nvSpPr>
        <p:spPr>
          <a:xfrm>
            <a:off x="2772365" y="1185076"/>
            <a:ext cx="35992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400" dirty="0"/>
              <a:t>Possibile classificazione: 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F164787F-1EE6-52AC-136C-A3938C02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359"/>
            <a:ext cx="7886700" cy="29305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Esclamazioni (</a:t>
            </a:r>
            <a:r>
              <a:rPr lang="it-IT" sz="2000" i="1" dirty="0"/>
              <a:t>es. Miseria ladra</a:t>
            </a:r>
            <a:r>
              <a:rPr lang="it-IT" sz="2000" dirty="0"/>
              <a:t>)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Espressioni idiomatiche (</a:t>
            </a:r>
            <a:r>
              <a:rPr lang="it-IT" sz="2000" i="1" dirty="0"/>
              <a:t>es. Aria fritta</a:t>
            </a:r>
            <a:r>
              <a:rPr lang="it-IT" sz="2000" dirty="0"/>
              <a:t>)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Formule pragmatiche (</a:t>
            </a:r>
            <a:r>
              <a:rPr lang="it-IT" sz="2000" i="1" dirty="0"/>
              <a:t>es. A dopo</a:t>
            </a:r>
            <a:r>
              <a:rPr lang="it-IT" sz="2000" dirty="0"/>
              <a:t>)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Parole funzione (</a:t>
            </a:r>
            <a:r>
              <a:rPr lang="it-IT" sz="2000" i="1" dirty="0"/>
              <a:t>es. Ciò detto</a:t>
            </a:r>
            <a:r>
              <a:rPr lang="it-IT" sz="2000" dirty="0"/>
              <a:t>)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Binomi irreversibili (</a:t>
            </a:r>
            <a:r>
              <a:rPr lang="it-IT" sz="2000" i="1" dirty="0"/>
              <a:t>es. Saluti e baci</a:t>
            </a:r>
            <a:r>
              <a:rPr lang="it-IT" sz="2000" dirty="0"/>
              <a:t>)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Collocazioni (</a:t>
            </a:r>
            <a:r>
              <a:rPr lang="it-IT" sz="2000" i="1" dirty="0"/>
              <a:t>es. Opera d’arte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88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Prospettive esterne – Pragmatica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0CD4F94-D2B7-D288-12FF-7EB7B58E6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12" y="1633890"/>
            <a:ext cx="7886700" cy="1214927"/>
          </a:xfrm>
        </p:spPr>
        <p:txBody>
          <a:bodyPr>
            <a:normAutofit fontScale="92500"/>
          </a:bodyPr>
          <a:lstStyle/>
          <a:p>
            <a:r>
              <a:rPr lang="it-IT" sz="2000" dirty="0"/>
              <a:t>Fluenza</a:t>
            </a:r>
          </a:p>
          <a:p>
            <a:r>
              <a:rPr lang="it-IT" sz="2000" dirty="0"/>
              <a:t>Funzioni comunicative – </a:t>
            </a:r>
            <a:r>
              <a:rPr lang="it-IT" sz="2000" i="1" dirty="0"/>
              <a:t>portano significato come singoli elementi lessicali</a:t>
            </a:r>
          </a:p>
          <a:p>
            <a:r>
              <a:rPr lang="it-IT" sz="2000" dirty="0"/>
              <a:t>Convenzioni sociali – </a:t>
            </a:r>
            <a:r>
              <a:rPr lang="it-IT" sz="2000" i="1" dirty="0"/>
              <a:t>etichette fisse per concetti culturalmente standardizzati</a:t>
            </a:r>
            <a:endParaRPr lang="it-IT" i="1" dirty="0"/>
          </a:p>
          <a:p>
            <a:pPr marL="0" indent="0">
              <a:buNone/>
            </a:pPr>
            <a:endParaRPr lang="it-IT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C9F9B9-AA74-BD5D-B876-43AF71AA9A5E}"/>
              </a:ext>
            </a:extLst>
          </p:cNvPr>
          <p:cNvSpPr txBox="1"/>
          <p:nvPr/>
        </p:nvSpPr>
        <p:spPr>
          <a:xfrm>
            <a:off x="1044994" y="1037427"/>
            <a:ext cx="6730945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100" dirty="0"/>
              <a:t>Le espressioni </a:t>
            </a:r>
            <a:r>
              <a:rPr lang="it-IT" sz="2100" dirty="0" err="1"/>
              <a:t>formulaiche</a:t>
            </a:r>
            <a:r>
              <a:rPr lang="it-IT" sz="2100" dirty="0"/>
              <a:t> rivestono ruoli in termini di: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F58A5E-9A15-49AA-DF01-7FECA8348EB2}"/>
              </a:ext>
            </a:extLst>
          </p:cNvPr>
          <p:cNvSpPr txBox="1"/>
          <p:nvPr/>
        </p:nvSpPr>
        <p:spPr>
          <a:xfrm>
            <a:off x="1522170" y="3058751"/>
            <a:ext cx="5598821" cy="141577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chemeClr val="accent1"/>
                </a:solidFill>
                <a:sym typeface="Wingdings" pitchFamily="2" charset="2"/>
              </a:rPr>
              <a:t>Opacità pragmatica - </a:t>
            </a:r>
            <a:r>
              <a:rPr lang="it-IT" sz="1800" i="1" dirty="0" err="1">
                <a:sym typeface="Wingdings" pitchFamily="2" charset="2"/>
              </a:rPr>
              <a:t>nativelike</a:t>
            </a:r>
            <a:r>
              <a:rPr lang="it-IT" sz="1800" i="1" dirty="0">
                <a:sym typeface="Wingdings" pitchFamily="2" charset="2"/>
              </a:rPr>
              <a:t> </a:t>
            </a:r>
            <a:r>
              <a:rPr lang="it-IT" sz="1800" i="1" dirty="0" err="1">
                <a:sym typeface="Wingdings" pitchFamily="2" charset="2"/>
              </a:rPr>
              <a:t>selection</a:t>
            </a:r>
            <a:endParaRPr lang="it-IT" sz="1800" i="1" dirty="0">
              <a:sym typeface="Wingdings" pitchFamily="2" charset="2"/>
            </a:endParaRPr>
          </a:p>
          <a:p>
            <a:pPr marL="971550" lvl="2" indent="-285750">
              <a:buFont typeface="Wingdings" pitchFamily="2" charset="2"/>
              <a:buChar char="Ø"/>
            </a:pPr>
            <a:r>
              <a:rPr lang="it-IT" sz="1800" dirty="0">
                <a:sym typeface="Wingdings" pitchFamily="2" charset="2"/>
              </a:rPr>
              <a:t>difficoltà</a:t>
            </a:r>
          </a:p>
          <a:p>
            <a:pPr marL="0" indent="0">
              <a:buNone/>
            </a:pPr>
            <a:endParaRPr lang="it-IT" sz="1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chemeClr val="accent1"/>
                </a:solidFill>
                <a:sym typeface="Wingdings" pitchFamily="2" charset="2"/>
              </a:rPr>
              <a:t>Segnale identitario di appartenenza a un gruppo sociale</a:t>
            </a:r>
          </a:p>
          <a:p>
            <a:pPr marL="971550" lvl="2" indent="-285750">
              <a:buFont typeface="Wingdings" pitchFamily="2" charset="2"/>
              <a:buChar char="Ø"/>
            </a:pPr>
            <a:r>
              <a:rPr lang="it-IT" sz="1800" dirty="0">
                <a:sym typeface="Wingdings" pitchFamily="2" charset="2"/>
              </a:rPr>
              <a:t> importanza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7342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F228CF-72D4-1B45-A649-00AC3A64EAED}"/>
              </a:ext>
            </a:extLst>
          </p:cNvPr>
          <p:cNvSpPr/>
          <p:nvPr/>
        </p:nvSpPr>
        <p:spPr>
          <a:xfrm>
            <a:off x="0" y="5423647"/>
            <a:ext cx="9206753" cy="291353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CC7A75-B2C3-4D48-96E0-8EE27A5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17" y="4683258"/>
            <a:ext cx="1005588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6ABD75-4689-5D42-BBA5-A26018B7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7" y="4746013"/>
            <a:ext cx="2844000" cy="67443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70A4854-9A30-4FAF-9E2D-4CF2B46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161717"/>
            <a:ext cx="7886700" cy="1104636"/>
          </a:xfrm>
        </p:spPr>
        <p:txBody>
          <a:bodyPr/>
          <a:lstStyle/>
          <a:p>
            <a:r>
              <a:rPr lang="it-IT" dirty="0"/>
              <a:t>Prospettiva interna – Psicolinguistica (1)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220AF1-6DCB-098E-E222-876F562D33EC}"/>
              </a:ext>
            </a:extLst>
          </p:cNvPr>
          <p:cNvSpPr txBox="1"/>
          <p:nvPr/>
        </p:nvSpPr>
        <p:spPr>
          <a:xfrm>
            <a:off x="397299" y="5452998"/>
            <a:ext cx="353000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Espressioni </a:t>
            </a:r>
            <a:r>
              <a:rPr lang="it-IT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formulaiche</a:t>
            </a:r>
            <a:r>
              <a:rPr lang="it-IT" sz="1000" dirty="0">
                <a:solidFill>
                  <a:schemeClr val="bg1"/>
                </a:solidFill>
                <a:latin typeface="Trebuchet MS" panose="020B0703020202090204" pitchFamily="34" charset="0"/>
              </a:rPr>
              <a:t> nella lingua seconda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9B9DB-674A-D496-73F0-F32D25094434}"/>
              </a:ext>
            </a:extLst>
          </p:cNvPr>
          <p:cNvSpPr txBox="1"/>
          <p:nvPr/>
        </p:nvSpPr>
        <p:spPr>
          <a:xfrm>
            <a:off x="7638881" y="5442365"/>
            <a:ext cx="1458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  <a:latin typeface="Trebuchet MS" panose="020B0703020202090204" pitchFamily="34" charset="0"/>
              </a:rPr>
              <a:t>22 novembre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C9F9B9-AA74-BD5D-B876-43AF71AA9A5E}"/>
              </a:ext>
            </a:extLst>
          </p:cNvPr>
          <p:cNvSpPr txBox="1"/>
          <p:nvPr/>
        </p:nvSpPr>
        <p:spPr>
          <a:xfrm>
            <a:off x="292067" y="1036676"/>
            <a:ext cx="8568138" cy="1554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900" i="1" dirty="0"/>
              <a:t>“A </a:t>
            </a:r>
            <a:r>
              <a:rPr lang="it-IT" sz="1900" i="1" dirty="0" err="1"/>
              <a:t>sequence</a:t>
            </a:r>
            <a:r>
              <a:rPr lang="it-IT" sz="1900" i="1" dirty="0"/>
              <a:t>, </a:t>
            </a:r>
            <a:r>
              <a:rPr lang="it-IT" sz="1900" i="1" dirty="0" err="1"/>
              <a:t>continuous</a:t>
            </a:r>
            <a:r>
              <a:rPr lang="it-IT" sz="1900" i="1" dirty="0"/>
              <a:t> or </a:t>
            </a:r>
            <a:r>
              <a:rPr lang="it-IT" sz="1900" i="1" dirty="0" err="1"/>
              <a:t>discontinuous</a:t>
            </a:r>
            <a:r>
              <a:rPr lang="it-IT" sz="1900" i="1" dirty="0"/>
              <a:t>, of words or </a:t>
            </a:r>
            <a:r>
              <a:rPr lang="it-IT" sz="1900" i="1" dirty="0" err="1"/>
              <a:t>other</a:t>
            </a:r>
            <a:r>
              <a:rPr lang="it-IT" sz="1900" i="1" dirty="0"/>
              <a:t> </a:t>
            </a:r>
            <a:r>
              <a:rPr lang="it-IT" sz="1900" i="1" dirty="0" err="1"/>
              <a:t>elements</a:t>
            </a:r>
            <a:r>
              <a:rPr lang="it-IT" sz="1900" i="1" dirty="0"/>
              <a:t>, </a:t>
            </a:r>
            <a:r>
              <a:rPr lang="it-IT" sz="1900" i="1" dirty="0" err="1"/>
              <a:t>which</a:t>
            </a:r>
            <a:r>
              <a:rPr lang="it-IT" sz="1900" i="1" dirty="0"/>
              <a:t> </a:t>
            </a:r>
            <a:r>
              <a:rPr lang="it-IT" sz="1900" i="1" dirty="0" err="1"/>
              <a:t>is</a:t>
            </a:r>
            <a:r>
              <a:rPr lang="it-IT" sz="1900" i="1" dirty="0"/>
              <a:t>, or </a:t>
            </a:r>
            <a:r>
              <a:rPr lang="it-IT" sz="1900" i="1" dirty="0" err="1"/>
              <a:t>appears</a:t>
            </a:r>
            <a:r>
              <a:rPr lang="it-IT" sz="1900" i="1" dirty="0"/>
              <a:t> to be, </a:t>
            </a:r>
            <a:r>
              <a:rPr lang="it-IT" sz="1900" i="1" dirty="0" err="1"/>
              <a:t>prefabricated</a:t>
            </a:r>
            <a:r>
              <a:rPr lang="it-IT" sz="1900" i="1" dirty="0"/>
              <a:t>: </a:t>
            </a:r>
            <a:r>
              <a:rPr lang="it-IT" sz="1900" i="1" dirty="0" err="1"/>
              <a:t>that</a:t>
            </a:r>
            <a:r>
              <a:rPr lang="it-IT" sz="1900" i="1" dirty="0"/>
              <a:t> </a:t>
            </a:r>
            <a:r>
              <a:rPr lang="it-IT" sz="1900" i="1" dirty="0" err="1"/>
              <a:t>is</a:t>
            </a:r>
            <a:r>
              <a:rPr lang="it-IT" sz="1900" i="1" dirty="0"/>
              <a:t>, </a:t>
            </a:r>
            <a:r>
              <a:rPr lang="it-IT" sz="1900" i="1" dirty="0" err="1"/>
              <a:t>stored</a:t>
            </a:r>
            <a:r>
              <a:rPr lang="it-IT" sz="1900" i="1" dirty="0"/>
              <a:t> and </a:t>
            </a:r>
            <a:r>
              <a:rPr lang="it-IT" sz="1900" i="1" dirty="0" err="1"/>
              <a:t>retrieved</a:t>
            </a:r>
            <a:r>
              <a:rPr lang="it-IT" sz="1900" i="1" dirty="0"/>
              <a:t> </a:t>
            </a:r>
            <a:r>
              <a:rPr lang="it-IT" sz="1900" i="1" dirty="0" err="1"/>
              <a:t>whole</a:t>
            </a:r>
            <a:r>
              <a:rPr lang="it-IT" sz="1900" i="1" dirty="0"/>
              <a:t> from </a:t>
            </a:r>
            <a:r>
              <a:rPr lang="it-IT" sz="1900" i="1" dirty="0" err="1"/>
              <a:t>memory</a:t>
            </a:r>
            <a:r>
              <a:rPr lang="it-IT" sz="1900" i="1" dirty="0"/>
              <a:t> </a:t>
            </a:r>
            <a:r>
              <a:rPr lang="it-IT" sz="1900" i="1" dirty="0" err="1"/>
              <a:t>at</a:t>
            </a:r>
            <a:r>
              <a:rPr lang="it-IT" sz="1900" i="1" dirty="0"/>
              <a:t> the time of use, </a:t>
            </a:r>
            <a:r>
              <a:rPr lang="it-IT" sz="1900" i="1" dirty="0" err="1"/>
              <a:t>rather</a:t>
            </a:r>
            <a:r>
              <a:rPr lang="it-IT" sz="1900" i="1" dirty="0"/>
              <a:t> </a:t>
            </a:r>
            <a:r>
              <a:rPr lang="it-IT" sz="1900" i="1" dirty="0" err="1"/>
              <a:t>than</a:t>
            </a:r>
            <a:r>
              <a:rPr lang="it-IT" sz="1900" i="1" dirty="0"/>
              <a:t> </a:t>
            </a:r>
            <a:r>
              <a:rPr lang="it-IT" sz="1900" i="1" dirty="0" err="1"/>
              <a:t>being</a:t>
            </a:r>
            <a:r>
              <a:rPr lang="it-IT" sz="1900" i="1" dirty="0"/>
              <a:t> </a:t>
            </a:r>
            <a:r>
              <a:rPr lang="it-IT" sz="1900" i="1" dirty="0" err="1"/>
              <a:t>subject</a:t>
            </a:r>
            <a:r>
              <a:rPr lang="it-IT" sz="1900" i="1" dirty="0"/>
              <a:t> to generation or </a:t>
            </a:r>
            <a:r>
              <a:rPr lang="it-IT" sz="1900" i="1" dirty="0" err="1"/>
              <a:t>analysis</a:t>
            </a:r>
            <a:r>
              <a:rPr lang="it-IT" sz="1900" i="1" dirty="0"/>
              <a:t> by the </a:t>
            </a:r>
            <a:r>
              <a:rPr lang="it-IT" sz="1900" i="1" dirty="0" err="1"/>
              <a:t>language</a:t>
            </a:r>
            <a:r>
              <a:rPr lang="it-IT" sz="1900" i="1" dirty="0"/>
              <a:t> </a:t>
            </a:r>
            <a:r>
              <a:rPr lang="it-IT" sz="1900" i="1" dirty="0" err="1"/>
              <a:t>grammar</a:t>
            </a:r>
            <a:r>
              <a:rPr lang="it-IT" sz="1900" i="1" dirty="0"/>
              <a:t>.” </a:t>
            </a:r>
          </a:p>
          <a:p>
            <a:pPr algn="just"/>
            <a:r>
              <a:rPr lang="it-IT" sz="1900" i="1" dirty="0"/>
              <a:t>(</a:t>
            </a:r>
            <a:r>
              <a:rPr lang="it-IT" sz="1900" b="1" i="1" dirty="0" err="1"/>
              <a:t>Wray</a:t>
            </a:r>
            <a:r>
              <a:rPr lang="it-IT" sz="1900" i="1" dirty="0"/>
              <a:t> 2002, p. 9)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0D1E21-02E3-C392-6251-04A562F5D20F}"/>
              </a:ext>
            </a:extLst>
          </p:cNvPr>
          <p:cNvSpPr txBox="1"/>
          <p:nvPr/>
        </p:nvSpPr>
        <p:spPr>
          <a:xfrm>
            <a:off x="292067" y="2844293"/>
            <a:ext cx="8648332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Holistic</a:t>
            </a:r>
            <a:r>
              <a:rPr lang="it-IT" sz="2000" dirty="0">
                <a:sym typeface="Wingdings" pitchFamily="2" charset="2"/>
              </a:rPr>
              <a:t> storage – </a:t>
            </a:r>
            <a:r>
              <a:rPr lang="it-IT" sz="2000" i="1" dirty="0">
                <a:sym typeface="Wingdings" pitchFamily="2" charset="2"/>
              </a:rPr>
              <a:t>Memorizzate come un singolo elemento</a:t>
            </a:r>
            <a:endParaRPr lang="it-IT" sz="2000" i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800" b="1" dirty="0">
                <a:solidFill>
                  <a:schemeClr val="accent1"/>
                </a:solidFill>
              </a:rPr>
              <a:t>MA</a:t>
            </a:r>
            <a:r>
              <a:rPr lang="it-IT" sz="1800" dirty="0"/>
              <a:t> </a:t>
            </a:r>
            <a:r>
              <a:rPr lang="it-IT" sz="1800" dirty="0">
                <a:sym typeface="Wingdings" pitchFamily="2" charset="2"/>
              </a:rPr>
              <a:t> </a:t>
            </a:r>
            <a:r>
              <a:rPr lang="it-IT" sz="1800" dirty="0"/>
              <a:t>non confermato da studi empirici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25F8C3-17E1-C559-D62B-F7F74659E720}"/>
              </a:ext>
            </a:extLst>
          </p:cNvPr>
          <p:cNvSpPr txBox="1"/>
          <p:nvPr/>
        </p:nvSpPr>
        <p:spPr>
          <a:xfrm>
            <a:off x="482411" y="3822683"/>
            <a:ext cx="7962601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dirty="0"/>
              <a:t>Es. </a:t>
            </a:r>
            <a:r>
              <a:rPr lang="it-IT" sz="1800" i="1" dirty="0" err="1"/>
              <a:t>Arnon</a:t>
            </a:r>
            <a:r>
              <a:rPr lang="it-IT" sz="1800" i="1" dirty="0"/>
              <a:t> &amp; Cohen Piva (2013)</a:t>
            </a:r>
          </a:p>
          <a:p>
            <a:pPr marL="0" indent="0">
              <a:buNone/>
            </a:pPr>
            <a:r>
              <a:rPr lang="it-IT" sz="1800" dirty="0"/>
              <a:t>Misurazione della durata delle parole nel parlato naturale</a:t>
            </a:r>
          </a:p>
          <a:p>
            <a:pPr marL="971550" lvl="2" indent="-285750">
              <a:buFont typeface="Wingdings" pitchFamily="2" charset="2"/>
              <a:buChar char="Ø"/>
            </a:pPr>
            <a:r>
              <a:rPr lang="it-IT" sz="1800" dirty="0">
                <a:sym typeface="Wingdings" pitchFamily="2" charset="2"/>
              </a:rPr>
              <a:t> la frequenza dei singoli componenti ha effetti significativi anche in EF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51675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2623</Words>
  <Application>Microsoft Macintosh PowerPoint</Application>
  <PresentationFormat>Presentazione su schermo (16:10)</PresentationFormat>
  <Paragraphs>425</Paragraphs>
  <Slides>38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7" baseType="lpstr">
      <vt:lpstr>Arial</vt:lpstr>
      <vt:lpstr>Bradley Hand</vt:lpstr>
      <vt:lpstr>Calibri</vt:lpstr>
      <vt:lpstr>Calibri Light</vt:lpstr>
      <vt:lpstr>Courier New</vt:lpstr>
      <vt:lpstr>Garamond</vt:lpstr>
      <vt:lpstr>Trebuchet MS</vt:lpstr>
      <vt:lpstr>Wingdings</vt:lpstr>
      <vt:lpstr>Tema di Office</vt:lpstr>
      <vt:lpstr>Presentazione standard di PowerPoint</vt:lpstr>
      <vt:lpstr>Espressioni formulaiche nella lingua seconda  </vt:lpstr>
      <vt:lpstr>Outline</vt:lpstr>
      <vt:lpstr>Espressioni formulaiche: una definizione? </vt:lpstr>
      <vt:lpstr>Prospettive esterne – Linguistica dei corpora</vt:lpstr>
      <vt:lpstr>Prospettive esterne – Linguistica strutturale</vt:lpstr>
      <vt:lpstr>Prospettive esterne – Significato e funzione</vt:lpstr>
      <vt:lpstr>Prospettive esterne – Pragmatica</vt:lpstr>
      <vt:lpstr>Prospettiva interna – Psicolinguistica (1)</vt:lpstr>
      <vt:lpstr>Prospettiva interna – Psicolinguistica (2)</vt:lpstr>
      <vt:lpstr>Prospettiva interna – Psicolinguistica (2)</vt:lpstr>
      <vt:lpstr>Tirando le somme (1)…</vt:lpstr>
      <vt:lpstr>Tecniche di insegnamento</vt:lpstr>
      <vt:lpstr>Condizioni incidentali vs. intenzionali:  Confronti empirici</vt:lpstr>
      <vt:lpstr>Apprendimento incidentale delle EF:  fondamenti psicolinguistici</vt:lpstr>
      <vt:lpstr>Apprendimento incidentale delle EF in L2:  Le diverse posizioni</vt:lpstr>
      <vt:lpstr>Apprendimento incidentale delle EF in L2:  Evidenze empiriche (1)</vt:lpstr>
      <vt:lpstr>Apprendimento incidentale delle EF in L2:  Evidenze empiriche (2)</vt:lpstr>
      <vt:lpstr>Tirando le somme (2)…</vt:lpstr>
      <vt:lpstr>L’apprendimento incidentale potenziato Enhanced incidental learning (EIL)</vt:lpstr>
      <vt:lpstr>EIL (1): Aumento della salienza</vt:lpstr>
      <vt:lpstr>Input potenziato (1) positivo con basso livello di esplicitezza e elaborazione</vt:lpstr>
      <vt:lpstr>Input potenziato (1) positivo con basso livello di esplicitezza e elaborazione</vt:lpstr>
      <vt:lpstr>EIL (2): Condizioni per l’apprendimento incidentale</vt:lpstr>
      <vt:lpstr>EIL (2): Condizioni per l’apprendimento incidentale</vt:lpstr>
      <vt:lpstr>Tirando le somme (3)…</vt:lpstr>
      <vt:lpstr>EIL: dati empirici – Borro 2021</vt:lpstr>
      <vt:lpstr>EIL: dati empirici – Borro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Tirando le somme….finale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Ilaria Borro</cp:lastModifiedBy>
  <cp:revision>79</cp:revision>
  <dcterms:created xsi:type="dcterms:W3CDTF">2020-05-11T10:16:09Z</dcterms:created>
  <dcterms:modified xsi:type="dcterms:W3CDTF">2023-11-21T18:32:02Z</dcterms:modified>
</cp:coreProperties>
</file>