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3" r:id="rId3"/>
    <p:sldId id="257" r:id="rId4"/>
    <p:sldId id="258" r:id="rId5"/>
    <p:sldId id="259" r:id="rId6"/>
    <p:sldId id="261" r:id="rId7"/>
    <p:sldId id="262" r:id="rId8"/>
  </p:sldIdLst>
  <p:sldSz cx="12192000" cy="6858000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F8C6D-0CA9-4390-AB74-CCCB42C38A1A}" type="datetimeFigureOut">
              <a:rPr lang="it-IT" smtClean="0"/>
              <a:t>06/09/2021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5214A-2607-49DA-8CAB-96F58B7C5A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3508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body" sz="quarter" idx="1"/>
          </p:nvPr>
        </p:nvSpPr>
        <p:spPr>
          <a:xfrm>
            <a:off x="906357" y="4715907"/>
            <a:ext cx="4984962" cy="44677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2609851" y="3200400"/>
            <a:ext cx="9378951" cy="641350"/>
          </a:xfrm>
          <a:prstGeom prst="rect">
            <a:avLst/>
          </a:prstGeom>
        </p:spPr>
        <p:txBody>
          <a:bodyPr/>
          <a:lstStyle>
            <a:lvl1pPr>
              <a:defRPr sz="3200" b="0">
                <a:solidFill>
                  <a:srgbClr val="42424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626785" y="2743200"/>
            <a:ext cx="9177867" cy="4191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00"/>
              </a:spcBef>
              <a:defRPr sz="1800" i="1"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lnSpc>
                <a:spcPct val="100000"/>
              </a:lnSpc>
              <a:spcBef>
                <a:spcPts val="400"/>
              </a:spcBef>
              <a:defRPr sz="1800" i="1">
                <a:latin typeface="Trebuchet MS"/>
                <a:ea typeface="Trebuchet MS"/>
                <a:cs typeface="Trebuchet MS"/>
                <a:sym typeface="Trebuchet MS"/>
              </a:defRPr>
            </a:lvl2pPr>
            <a:lvl3pPr marL="1208314" indent="-293914">
              <a:lnSpc>
                <a:spcPct val="100000"/>
              </a:lnSpc>
              <a:spcBef>
                <a:spcPts val="400"/>
              </a:spcBef>
              <a:buSzPct val="100000"/>
              <a:buChar char="•"/>
              <a:defRPr sz="1800" i="1"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65514" indent="-293914">
              <a:lnSpc>
                <a:spcPct val="100000"/>
              </a:lnSpc>
              <a:spcBef>
                <a:spcPts val="400"/>
              </a:spcBef>
              <a:buSzPct val="100000"/>
              <a:buChar char="–"/>
              <a:defRPr sz="1800" i="1">
                <a:latin typeface="Trebuchet MS"/>
                <a:ea typeface="Trebuchet MS"/>
                <a:cs typeface="Trebuchet MS"/>
                <a:sym typeface="Trebuchet MS"/>
              </a:defRPr>
            </a:lvl4pPr>
            <a:lvl5pPr marL="2122714" indent="-293914">
              <a:lnSpc>
                <a:spcPct val="100000"/>
              </a:lnSpc>
              <a:spcBef>
                <a:spcPts val="400"/>
              </a:spcBef>
              <a:buSzPct val="100000"/>
              <a:buChar char="»"/>
              <a:defRPr sz="1800" i="1">
                <a:latin typeface="Trebuchet MS"/>
                <a:ea typeface="Trebuchet MS"/>
                <a:cs typeface="Trebuchet MS"/>
                <a:sym typeface="Trebuchet M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5" name="Immagine 5" descr="Immagin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71" y="0"/>
            <a:ext cx="12187257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5"/>
          <p:cNvSpPr/>
          <p:nvPr/>
        </p:nvSpPr>
        <p:spPr>
          <a:xfrm>
            <a:off x="983432" y="914400"/>
            <a:ext cx="11208569" cy="0"/>
          </a:xfrm>
          <a:prstGeom prst="line">
            <a:avLst/>
          </a:prstGeom>
          <a:ln>
            <a:solidFill>
              <a:srgbClr val="17217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3" name="Immagine 4" descr="Immagin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2451" y="283"/>
            <a:ext cx="597359" cy="685743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914400" y="-228600"/>
            <a:ext cx="103632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914400" y="1333500"/>
            <a:ext cx="10972800" cy="411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71B50"/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71B50"/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71B50"/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71B50"/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71B50"/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71B50"/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71B50"/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71B50"/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71B50"/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0" marR="0" indent="0" algn="l" defTabSz="914400" rtl="0" latinLnBrk="0">
        <a:lnSpc>
          <a:spcPct val="15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424242"/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457200" algn="l" defTabSz="914400" rtl="0" latinLnBrk="0">
        <a:lnSpc>
          <a:spcPct val="15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424242"/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914400" algn="l" defTabSz="914400" rtl="0" latinLnBrk="0">
        <a:lnSpc>
          <a:spcPct val="15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424242"/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1371600" algn="l" defTabSz="914400" rtl="0" latinLnBrk="0">
        <a:lnSpc>
          <a:spcPct val="15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424242"/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1828800" algn="l" defTabSz="914400" rtl="0" latinLnBrk="0">
        <a:lnSpc>
          <a:spcPct val="15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424242"/>
          </a:solidFill>
          <a:uFillTx/>
          <a:latin typeface="Verdana"/>
          <a:ea typeface="Verdana"/>
          <a:cs typeface="Verdana"/>
          <a:sym typeface="Verdana"/>
        </a:defRPr>
      </a:lvl5pPr>
      <a:lvl6pPr marL="2628900" marR="0" indent="-342900" algn="l" defTabSz="914400" rtl="0" latinLnBrk="0">
        <a:lnSpc>
          <a:spcPct val="150000"/>
        </a:lnSpc>
        <a:spcBef>
          <a:spcPts val="500"/>
        </a:spcBef>
        <a:spcAft>
          <a:spcPts val="0"/>
        </a:spcAft>
        <a:buClrTx/>
        <a:buSzPct val="100000"/>
        <a:buFontTx/>
        <a:buChar char="»"/>
        <a:tabLst/>
        <a:defRPr sz="2400" b="0" i="0" u="none" strike="noStrike" cap="none" spc="0" baseline="0">
          <a:ln>
            <a:noFill/>
          </a:ln>
          <a:solidFill>
            <a:srgbClr val="424242"/>
          </a:solidFill>
          <a:uFillTx/>
          <a:latin typeface="Verdana"/>
          <a:ea typeface="Verdana"/>
          <a:cs typeface="Verdana"/>
          <a:sym typeface="Verdana"/>
        </a:defRPr>
      </a:lvl6pPr>
      <a:lvl7pPr marL="3086100" marR="0" indent="-342900" algn="l" defTabSz="914400" rtl="0" latinLnBrk="0">
        <a:lnSpc>
          <a:spcPct val="150000"/>
        </a:lnSpc>
        <a:spcBef>
          <a:spcPts val="500"/>
        </a:spcBef>
        <a:spcAft>
          <a:spcPts val="0"/>
        </a:spcAft>
        <a:buClrTx/>
        <a:buSzPct val="100000"/>
        <a:buFontTx/>
        <a:buChar char="»"/>
        <a:tabLst/>
        <a:defRPr sz="2400" b="0" i="0" u="none" strike="noStrike" cap="none" spc="0" baseline="0">
          <a:ln>
            <a:noFill/>
          </a:ln>
          <a:solidFill>
            <a:srgbClr val="424242"/>
          </a:solidFill>
          <a:uFillTx/>
          <a:latin typeface="Verdana"/>
          <a:ea typeface="Verdana"/>
          <a:cs typeface="Verdana"/>
          <a:sym typeface="Verdana"/>
        </a:defRPr>
      </a:lvl7pPr>
      <a:lvl8pPr marL="3543300" marR="0" indent="-342900" algn="l" defTabSz="914400" rtl="0" latinLnBrk="0">
        <a:lnSpc>
          <a:spcPct val="150000"/>
        </a:lnSpc>
        <a:spcBef>
          <a:spcPts val="500"/>
        </a:spcBef>
        <a:spcAft>
          <a:spcPts val="0"/>
        </a:spcAft>
        <a:buClrTx/>
        <a:buSzPct val="100000"/>
        <a:buFontTx/>
        <a:buChar char="»"/>
        <a:tabLst/>
        <a:defRPr sz="2400" b="0" i="0" u="none" strike="noStrike" cap="none" spc="0" baseline="0">
          <a:ln>
            <a:noFill/>
          </a:ln>
          <a:solidFill>
            <a:srgbClr val="424242"/>
          </a:solidFill>
          <a:uFillTx/>
          <a:latin typeface="Verdana"/>
          <a:ea typeface="Verdana"/>
          <a:cs typeface="Verdana"/>
          <a:sym typeface="Verdana"/>
        </a:defRPr>
      </a:lvl8pPr>
      <a:lvl9pPr marL="4000500" marR="0" indent="-342900" algn="l" defTabSz="914400" rtl="0" latinLnBrk="0">
        <a:lnSpc>
          <a:spcPct val="150000"/>
        </a:lnSpc>
        <a:spcBef>
          <a:spcPts val="500"/>
        </a:spcBef>
        <a:spcAft>
          <a:spcPts val="0"/>
        </a:spcAft>
        <a:buClrTx/>
        <a:buSzPct val="100000"/>
        <a:buFontTx/>
        <a:buChar char="»"/>
        <a:tabLst/>
        <a:defRPr sz="2400" b="0" i="0" u="none" strike="noStrike" cap="none" spc="0" baseline="0">
          <a:ln>
            <a:noFill/>
          </a:ln>
          <a:solidFill>
            <a:srgbClr val="424242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olo 1"/>
          <p:cNvSpPr txBox="1">
            <a:spLocks noGrp="1"/>
          </p:cNvSpPr>
          <p:nvPr>
            <p:ph type="title"/>
          </p:nvPr>
        </p:nvSpPr>
        <p:spPr>
          <a:xfrm>
            <a:off x="1064964" y="2924943"/>
            <a:ext cx="10071597" cy="2448273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ctr" defTabSz="832104">
              <a:lnSpc>
                <a:spcPct val="150000"/>
              </a:lnSpc>
              <a:defRPr sz="2912">
                <a:solidFill>
                  <a:srgbClr val="000000"/>
                </a:solidFill>
              </a:defRPr>
            </a:pPr>
            <a:r>
              <a:t>Procedura per attribuzione di incarichi di lavoro autonomo – Nuove indicazioni sulla nomina della Commissione giudicatrice</a:t>
            </a:r>
            <a:br/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1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o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t-IT" dirty="0" smtClean="0"/>
              <a:t>Presupposti dell’intervento</a:t>
            </a:r>
            <a:endParaRPr dirty="0"/>
          </a:p>
        </p:txBody>
      </p:sp>
      <p:sp>
        <p:nvSpPr>
          <p:cNvPr id="37" name="Segnaposto contenuto 3"/>
          <p:cNvSpPr txBox="1">
            <a:spLocks noGrp="1"/>
          </p:cNvSpPr>
          <p:nvPr>
            <p:ph type="body" idx="1"/>
          </p:nvPr>
        </p:nvSpPr>
        <p:spPr>
          <a:xfrm>
            <a:off x="914400" y="1333500"/>
            <a:ext cx="10972800" cy="4759796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804672">
              <a:defRPr sz="1584"/>
            </a:pPr>
            <a:endParaRPr dirty="0"/>
          </a:p>
          <a:p>
            <a:pPr marL="342900" indent="-342900" algn="just" defTabSz="804672">
              <a:spcBef>
                <a:spcPts val="400"/>
              </a:spcBef>
              <a:buFont typeface="Wingdings" panose="05000000000000000000" pitchFamily="2" charset="2"/>
              <a:buChar char="ü"/>
              <a:defRPr sz="1936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it-IT" sz="1800" dirty="0">
                <a:sym typeface="Trebuchet MS"/>
              </a:rPr>
              <a:t>Le procedure comparative costituiscono uno strumento di indagine utile per le amministrazioni pubbliche conferenti per verificare le capacità e le attitudini specifiche dei soggetti potenzialmente destinatari dell’incarico e la rispondenza delle stesse alle esigenze funzionali dell’ente, individuate in precedenza, al fine di operare una selezione il più possibile proficua e vantaggiosa per l’ente stesso</a:t>
            </a:r>
            <a:r>
              <a:rPr lang="it-IT" sz="1800" dirty="0" smtClean="0">
                <a:sym typeface="Trebuchet MS"/>
              </a:rPr>
              <a:t>.</a:t>
            </a:r>
          </a:p>
          <a:p>
            <a:pPr marL="342900" indent="-342900" algn="just" defTabSz="804672">
              <a:spcBef>
                <a:spcPts val="1200"/>
              </a:spcBef>
              <a:buFont typeface="Wingdings" panose="05000000000000000000" pitchFamily="2" charset="2"/>
              <a:buChar char="ü"/>
              <a:defRPr sz="1936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it-IT" sz="1800" dirty="0" smtClean="0"/>
              <a:t>L’Ateneo sta inoltre aggiornando e integrando il regolamento per l’affidamento a terzi di incarichi intellettuali (di seguito Regolamento), attualmente in vigore, per adeguarlo alle norme via via intervenute e alle nuove disposizioni previste dal P.N.R.R., in tema di attribuzione di incarichi a professionisti ed esperti. </a:t>
            </a:r>
            <a:endParaRPr sz="1800" dirty="0">
              <a:solidFill>
                <a:srgbClr val="FF2600"/>
              </a:solidFill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73492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00">
        <p15:prstTrans prst="peelOff" invX="1"/>
      </p:transition>
    </mc:Choice>
    <mc:Choice xmlns="" xmlns:m="http://schemas.openxmlformats.org/officeDocument/2006/math" xmlns:a14="http://schemas.microsoft.com/office/drawing/2010/main" xmlns:p14="http://schemas.microsoft.com/office/powerpoint/2010/main" Requires="p14">
      <p:transition spd="slow" advClick="1" p14:dur="1200">
        <p:wipe dir="l"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o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t-IT" dirty="0" smtClean="0"/>
              <a:t>Presupposti dell’intervento</a:t>
            </a:r>
            <a:endParaRPr dirty="0"/>
          </a:p>
        </p:txBody>
      </p:sp>
      <p:sp>
        <p:nvSpPr>
          <p:cNvPr id="37" name="Segnaposto contenuto 3"/>
          <p:cNvSpPr txBox="1">
            <a:spLocks noGrp="1"/>
          </p:cNvSpPr>
          <p:nvPr>
            <p:ph type="body" idx="1"/>
          </p:nvPr>
        </p:nvSpPr>
        <p:spPr>
          <a:xfrm>
            <a:off x="914400" y="1333500"/>
            <a:ext cx="10972800" cy="4759796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804672">
              <a:defRPr sz="1584"/>
            </a:pPr>
            <a:endParaRPr dirty="0">
              <a:latin typeface="Trebuchet MS" panose="020B0603020202020204" pitchFamily="34" charset="0"/>
            </a:endParaRPr>
          </a:p>
          <a:p>
            <a:pPr marL="342900" indent="-342900" algn="just" defTabSz="804672">
              <a:spcBef>
                <a:spcPts val="400"/>
              </a:spcBef>
              <a:buFont typeface="Wingdings" panose="05000000000000000000" pitchFamily="2" charset="2"/>
              <a:buChar char="ü"/>
              <a:defRPr sz="1936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Si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</a:rPr>
              <a:t>ritiene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it-I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pertanto </a:t>
            </a:r>
            <a:r>
              <a:rPr sz="18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opportuno</a:t>
            </a:r>
            <a:r>
              <a:rPr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sz="18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adeguare</a:t>
            </a:r>
            <a:r>
              <a:rPr lang="it-I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fin da ora,</a:t>
            </a:r>
            <a:r>
              <a:rPr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</a:rPr>
              <a:t>la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</a:rPr>
              <a:t>composizione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</a:rPr>
              <a:t>delle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</a:rPr>
              <a:t>Commissioni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</a:rPr>
              <a:t>connesse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all</a:t>
            </a:r>
            <a:r>
              <a:rPr lang="it-I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‘affidamento a terzi di incarichi intellettuali</a:t>
            </a:r>
            <a:r>
              <a:rPr sz="1800" i="1" dirty="0" smtClean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, 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con la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finalità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 di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promuovere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i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principi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 di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pari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opportunità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,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rotazione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 degli incarichi di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componente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 di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commissione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, e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mitigare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il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rischio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 di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potenziali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conflitti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 di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interesse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, in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prosecuzione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 con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il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lavoro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 di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adeguamento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della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composizione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delle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 </a:t>
            </a:r>
            <a:r>
              <a:rPr sz="1800" dirty="0" smtClean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com</a:t>
            </a:r>
            <a:r>
              <a:rPr lang="it-IT" sz="1800" dirty="0" smtClean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mi</a:t>
            </a:r>
            <a:r>
              <a:rPr sz="1800" dirty="0" smtClean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s</a:t>
            </a:r>
            <a:r>
              <a:rPr lang="it-IT" sz="1800" dirty="0" smtClean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s</a:t>
            </a:r>
            <a:r>
              <a:rPr sz="1800" dirty="0" smtClean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ion</a:t>
            </a:r>
            <a:r>
              <a:rPr lang="it-IT" sz="1800" dirty="0" smtClean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i</a:t>
            </a:r>
            <a:r>
              <a:rPr sz="1800" dirty="0" smtClean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 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di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concorsi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 e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selezioni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 in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corso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nella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revisione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dei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regolamenti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 di </a:t>
            </a:r>
            <a:r>
              <a:rPr sz="1800" dirty="0" err="1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reclutamento</a:t>
            </a:r>
            <a:r>
              <a:rPr sz="1800" dirty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 del </a:t>
            </a:r>
            <a:r>
              <a:rPr sz="1800" dirty="0" err="1" smtClean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personale</a:t>
            </a:r>
            <a:r>
              <a:rPr lang="it-IT" sz="1800" dirty="0" smtClean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 dipendente</a:t>
            </a:r>
            <a:r>
              <a:rPr sz="1800" dirty="0" smtClean="0">
                <a:solidFill>
                  <a:schemeClr val="tx1"/>
                </a:solidFill>
                <a:latin typeface="Trebuchet MS" panose="020B0603020202020204" pitchFamily="34" charset="0"/>
                <a:sym typeface="Verdana"/>
              </a:rPr>
              <a:t>.</a:t>
            </a:r>
            <a:endParaRPr sz="1800" dirty="0">
              <a:solidFill>
                <a:schemeClr val="tx1"/>
              </a:solidFill>
              <a:latin typeface="Trebuchet MS" panose="020B0603020202020204" pitchFamily="34" charset="0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00">
        <p15:prstTrans prst="peelOff" invX="1"/>
      </p:transition>
    </mc:Choice>
    <mc:Choice xmlns="" xmlns:m="http://schemas.openxmlformats.org/officeDocument/2006/math" xmlns:a14="http://schemas.microsoft.com/office/drawing/2010/main" xmlns:p14="http://schemas.microsoft.com/office/powerpoint/2010/main" Requires="p14">
      <p:transition spd="slow" advClick="1" p14:dur="1200">
        <p:wipe dir="l"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o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t-IT" dirty="0" smtClean="0"/>
              <a:t>Composizione della commissione 1/2</a:t>
            </a:r>
            <a:endParaRPr dirty="0"/>
          </a:p>
        </p:txBody>
      </p:sp>
      <p:sp>
        <p:nvSpPr>
          <p:cNvPr id="40" name="Segnaposto contenuto 2"/>
          <p:cNvSpPr txBox="1">
            <a:spLocks noGrp="1"/>
          </p:cNvSpPr>
          <p:nvPr>
            <p:ph type="body" idx="1"/>
          </p:nvPr>
        </p:nvSpPr>
        <p:spPr>
          <a:xfrm>
            <a:off x="914400" y="1333500"/>
            <a:ext cx="10972800" cy="483180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 defTabSz="841247">
              <a:spcBef>
                <a:spcPts val="400"/>
              </a:spcBef>
              <a:defRPr sz="2024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it-IT" sz="1500" dirty="0" smtClean="0"/>
              <a:t>Le Commissioni sia per gli incarichi </a:t>
            </a:r>
            <a:r>
              <a:rPr sz="1500" dirty="0" smtClean="0"/>
              <a:t>superior</a:t>
            </a:r>
            <a:r>
              <a:rPr lang="it-IT" sz="1500" dirty="0" smtClean="0"/>
              <a:t>i ad </a:t>
            </a:r>
            <a:r>
              <a:rPr lang="it-IT" sz="1500" dirty="0"/>
              <a:t>€ 5.000,00 </a:t>
            </a:r>
            <a:r>
              <a:rPr lang="it-IT" sz="1500" dirty="0" smtClean="0"/>
              <a:t>sia per quelli</a:t>
            </a:r>
            <a:r>
              <a:rPr sz="1500" dirty="0" smtClean="0"/>
              <a:t> inferior</a:t>
            </a:r>
            <a:r>
              <a:rPr lang="it-IT" sz="1500" dirty="0" smtClean="0"/>
              <a:t>i</a:t>
            </a:r>
            <a:r>
              <a:rPr sz="1500" dirty="0" smtClean="0"/>
              <a:t>, </a:t>
            </a:r>
            <a:r>
              <a:rPr lang="it-IT" sz="1500" dirty="0" smtClean="0"/>
              <a:t>sono </a:t>
            </a:r>
            <a:r>
              <a:rPr sz="1500" dirty="0" err="1" smtClean="0"/>
              <a:t>costituite</a:t>
            </a:r>
            <a:r>
              <a:rPr sz="1500" dirty="0" smtClean="0"/>
              <a:t> </a:t>
            </a:r>
            <a:r>
              <a:rPr sz="1500" dirty="0"/>
              <a:t>da </a:t>
            </a:r>
            <a:r>
              <a:rPr sz="1500" dirty="0" err="1"/>
              <a:t>tre</a:t>
            </a:r>
            <a:r>
              <a:rPr sz="1500" dirty="0"/>
              <a:t> </a:t>
            </a:r>
            <a:r>
              <a:rPr sz="1500" dirty="0" err="1"/>
              <a:t>membri</a:t>
            </a:r>
            <a:r>
              <a:rPr sz="1500" dirty="0"/>
              <a:t> </a:t>
            </a:r>
            <a:r>
              <a:rPr sz="1500" dirty="0" err="1"/>
              <a:t>esperti</a:t>
            </a:r>
            <a:r>
              <a:rPr sz="1500" dirty="0"/>
              <a:t> </a:t>
            </a:r>
            <a:r>
              <a:rPr sz="1500" dirty="0" err="1"/>
              <a:t>nel</a:t>
            </a:r>
            <a:r>
              <a:rPr sz="1500" dirty="0"/>
              <a:t> campo </a:t>
            </a:r>
            <a:r>
              <a:rPr sz="1500" dirty="0" err="1"/>
              <a:t>oggetto</a:t>
            </a:r>
            <a:r>
              <a:rPr sz="1500" dirty="0"/>
              <a:t> </a:t>
            </a:r>
            <a:r>
              <a:rPr sz="1500" dirty="0" err="1"/>
              <a:t>della</a:t>
            </a:r>
            <a:r>
              <a:rPr sz="1500" dirty="0"/>
              <a:t> </a:t>
            </a:r>
            <a:r>
              <a:rPr sz="1500" dirty="0" err="1"/>
              <a:t>collaborazione</a:t>
            </a:r>
            <a:r>
              <a:rPr sz="1500" dirty="0"/>
              <a:t>, </a:t>
            </a:r>
            <a:r>
              <a:rPr sz="1500" dirty="0" err="1"/>
              <a:t>così</a:t>
            </a:r>
            <a:r>
              <a:rPr sz="1500" dirty="0"/>
              <a:t> come </a:t>
            </a:r>
            <a:r>
              <a:rPr sz="1500" dirty="0" err="1"/>
              <a:t>previsto</a:t>
            </a:r>
            <a:r>
              <a:rPr sz="1500" dirty="0"/>
              <a:t> </a:t>
            </a:r>
            <a:r>
              <a:rPr sz="1500" dirty="0" smtClean="0"/>
              <a:t>dal </a:t>
            </a:r>
            <a:r>
              <a:rPr sz="1500" i="1" dirty="0" err="1" smtClean="0"/>
              <a:t>Regolamento</a:t>
            </a:r>
            <a:r>
              <a:rPr lang="it-IT" sz="1500" i="1" dirty="0"/>
              <a:t>.</a:t>
            </a:r>
            <a:endParaRPr lang="it-IT" sz="1500" i="1" dirty="0" smtClean="0"/>
          </a:p>
          <a:p>
            <a:pPr algn="just" defTabSz="841247">
              <a:spcBef>
                <a:spcPts val="400"/>
              </a:spcBef>
              <a:defRPr sz="2024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it-IT" sz="1500" b="1" i="1" dirty="0"/>
              <a:t>Strutture Dipartimentali:</a:t>
            </a:r>
          </a:p>
          <a:p>
            <a:pPr marL="342900" indent="-342900" algn="just" defTabSz="841247">
              <a:spcBef>
                <a:spcPts val="400"/>
              </a:spcBef>
              <a:buFont typeface="Arial" panose="020B0604020202020204" pitchFamily="34" charset="0"/>
              <a:buChar char="•"/>
              <a:defRPr sz="2024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1500" dirty="0" smtClean="0"/>
              <a:t> </a:t>
            </a:r>
            <a:r>
              <a:rPr lang="it-IT" sz="1500" dirty="0" smtClean="0"/>
              <a:t>per gli incarichi inferiori a </a:t>
            </a:r>
            <a:r>
              <a:rPr lang="it-IT" sz="1500" dirty="0"/>
              <a:t>€ 5.000,00 è</a:t>
            </a:r>
            <a:r>
              <a:rPr lang="it-IT" sz="1500" dirty="0" smtClean="0"/>
              <a:t> proposta dal Dipartimento e disposta con determina del Direttore di dipartimento;</a:t>
            </a:r>
          </a:p>
          <a:p>
            <a:pPr marL="342900" indent="-342900" algn="just" defTabSz="841247">
              <a:spcBef>
                <a:spcPts val="400"/>
              </a:spcBef>
              <a:buFont typeface="Arial" panose="020B0604020202020204" pitchFamily="34" charset="0"/>
              <a:buChar char="•"/>
              <a:defRPr sz="2024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it-IT" sz="1500" dirty="0"/>
              <a:t>per gli incarichi </a:t>
            </a:r>
            <a:r>
              <a:rPr lang="it-IT" sz="1500" dirty="0" smtClean="0"/>
              <a:t>superiori a </a:t>
            </a:r>
            <a:r>
              <a:rPr lang="it-IT" sz="1500" dirty="0"/>
              <a:t>€ 5.000,00 è proposta dal Dipartimento e disposta con determina del Direttore </a:t>
            </a:r>
            <a:r>
              <a:rPr lang="it-IT" sz="1500" dirty="0" smtClean="0"/>
              <a:t>Generale;</a:t>
            </a:r>
          </a:p>
          <a:p>
            <a:pPr algn="just" defTabSz="841247">
              <a:spcBef>
                <a:spcPts val="400"/>
              </a:spcBef>
              <a:defRPr sz="2024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it-IT" sz="1500" u="sng" dirty="0" smtClean="0"/>
              <a:t>Composizione:</a:t>
            </a:r>
            <a:endParaRPr sz="1500" u="sng" dirty="0"/>
          </a:p>
          <a:p>
            <a:pPr marL="342900" indent="-342900" algn="just" defTabSz="841247">
              <a:spcBef>
                <a:spcPts val="400"/>
              </a:spcBef>
              <a:buSzPct val="100000"/>
              <a:buFont typeface="Wingdings" panose="05000000000000000000" pitchFamily="2" charset="2"/>
              <a:buChar char="ü"/>
              <a:defRPr sz="2024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it-IT" sz="1500" dirty="0" smtClean="0">
                <a:solidFill>
                  <a:schemeClr val="tx1"/>
                </a:solidFill>
              </a:rPr>
              <a:t>da</a:t>
            </a:r>
            <a:r>
              <a:rPr sz="1500" dirty="0" smtClean="0">
                <a:solidFill>
                  <a:schemeClr val="tx1"/>
                </a:solidFill>
              </a:rPr>
              <a:t> </a:t>
            </a:r>
            <a:r>
              <a:rPr sz="1500" dirty="0" err="1">
                <a:solidFill>
                  <a:schemeClr val="tx1"/>
                </a:solidFill>
              </a:rPr>
              <a:t>almeno</a:t>
            </a:r>
            <a:r>
              <a:rPr sz="1500" dirty="0">
                <a:solidFill>
                  <a:schemeClr val="tx1"/>
                </a:solidFill>
              </a:rPr>
              <a:t> </a:t>
            </a:r>
            <a:r>
              <a:rPr sz="1500" b="1" dirty="0" smtClean="0">
                <a:solidFill>
                  <a:schemeClr val="tx1"/>
                </a:solidFill>
              </a:rPr>
              <a:t>un</a:t>
            </a:r>
            <a:r>
              <a:rPr lang="it-IT" sz="1500" b="1" dirty="0">
                <a:solidFill>
                  <a:schemeClr val="tx1"/>
                </a:solidFill>
              </a:rPr>
              <a:t>a</a:t>
            </a:r>
            <a:r>
              <a:rPr sz="1500" b="1" dirty="0" smtClean="0">
                <a:solidFill>
                  <a:schemeClr val="tx1"/>
                </a:solidFill>
              </a:rPr>
              <a:t> </a:t>
            </a:r>
            <a:r>
              <a:rPr sz="1500" b="1" dirty="0" err="1">
                <a:solidFill>
                  <a:schemeClr val="tx1"/>
                </a:solidFill>
              </a:rPr>
              <a:t>componente</a:t>
            </a:r>
            <a:r>
              <a:rPr sz="1500" b="1" dirty="0">
                <a:solidFill>
                  <a:schemeClr val="tx1"/>
                </a:solidFill>
              </a:rPr>
              <a:t> di </a:t>
            </a:r>
            <a:r>
              <a:rPr sz="1500" b="1" dirty="0" err="1">
                <a:solidFill>
                  <a:schemeClr val="tx1"/>
                </a:solidFill>
              </a:rPr>
              <a:t>genere</a:t>
            </a:r>
            <a:r>
              <a:rPr sz="1500" b="1" dirty="0">
                <a:solidFill>
                  <a:schemeClr val="tx1"/>
                </a:solidFill>
              </a:rPr>
              <a:t> </a:t>
            </a:r>
            <a:r>
              <a:rPr sz="1500" b="1" dirty="0" err="1">
                <a:solidFill>
                  <a:schemeClr val="tx1"/>
                </a:solidFill>
              </a:rPr>
              <a:t>femminile</a:t>
            </a:r>
            <a:r>
              <a:rPr sz="1500" b="1" dirty="0">
                <a:solidFill>
                  <a:schemeClr val="tx1"/>
                </a:solidFill>
              </a:rPr>
              <a:t> (</a:t>
            </a:r>
            <a:r>
              <a:rPr sz="1500" b="1" dirty="0" err="1">
                <a:solidFill>
                  <a:schemeClr val="tx1"/>
                </a:solidFill>
              </a:rPr>
              <a:t>docente</a:t>
            </a:r>
            <a:r>
              <a:rPr sz="1500" b="1" dirty="0">
                <a:solidFill>
                  <a:schemeClr val="tx1"/>
                </a:solidFill>
              </a:rPr>
              <a:t> o </a:t>
            </a:r>
            <a:r>
              <a:rPr sz="1500" b="1" dirty="0" smtClean="0">
                <a:solidFill>
                  <a:schemeClr val="tx1"/>
                </a:solidFill>
              </a:rPr>
              <a:t>PTAB)</a:t>
            </a:r>
            <a:r>
              <a:rPr lang="it-IT" sz="1500" b="1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 algn="just" defTabSz="841247">
              <a:spcBef>
                <a:spcPts val="400"/>
              </a:spcBef>
              <a:buSzPct val="100000"/>
              <a:buFont typeface="Wingdings" panose="05000000000000000000" pitchFamily="2" charset="2"/>
              <a:buChar char="ü"/>
              <a:defRPr sz="2024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it-IT" sz="1500" b="1" dirty="0">
                <a:solidFill>
                  <a:schemeClr val="tx1"/>
                </a:solidFill>
              </a:rPr>
              <a:t>u</a:t>
            </a:r>
            <a:r>
              <a:rPr sz="1500" b="1" dirty="0" smtClean="0">
                <a:solidFill>
                  <a:schemeClr val="tx1"/>
                </a:solidFill>
              </a:rPr>
              <a:t>n</a:t>
            </a:r>
            <a:r>
              <a:rPr lang="it-IT" sz="1500" b="1" dirty="0" smtClean="0">
                <a:solidFill>
                  <a:schemeClr val="tx1"/>
                </a:solidFill>
              </a:rPr>
              <a:t>/a</a:t>
            </a:r>
            <a:r>
              <a:rPr sz="1500" b="1" dirty="0" smtClean="0">
                <a:solidFill>
                  <a:schemeClr val="tx1"/>
                </a:solidFill>
              </a:rPr>
              <a:t> </a:t>
            </a:r>
            <a:r>
              <a:rPr sz="1500" b="1" dirty="0" err="1">
                <a:solidFill>
                  <a:schemeClr val="tx1"/>
                </a:solidFill>
              </a:rPr>
              <a:t>componente</a:t>
            </a:r>
            <a:r>
              <a:rPr sz="1500" b="1" dirty="0">
                <a:solidFill>
                  <a:schemeClr val="tx1"/>
                </a:solidFill>
              </a:rPr>
              <a:t> PTAB di cat. D o EP  </a:t>
            </a:r>
            <a:r>
              <a:rPr sz="1500" dirty="0">
                <a:solidFill>
                  <a:schemeClr val="tx1"/>
                </a:solidFill>
              </a:rPr>
              <a:t>(</a:t>
            </a:r>
            <a:r>
              <a:rPr sz="1500" dirty="0" err="1">
                <a:solidFill>
                  <a:schemeClr val="tx1"/>
                </a:solidFill>
              </a:rPr>
              <a:t>che</a:t>
            </a:r>
            <a:r>
              <a:rPr sz="1500" dirty="0">
                <a:solidFill>
                  <a:schemeClr val="tx1"/>
                </a:solidFill>
              </a:rPr>
              <a:t> </a:t>
            </a:r>
            <a:r>
              <a:rPr sz="1500" dirty="0" err="1" smtClean="0">
                <a:solidFill>
                  <a:schemeClr val="tx1"/>
                </a:solidFill>
              </a:rPr>
              <a:t>abbia</a:t>
            </a:r>
            <a:r>
              <a:rPr sz="1500" dirty="0" smtClean="0">
                <a:solidFill>
                  <a:schemeClr val="tx1"/>
                </a:solidFill>
              </a:rPr>
              <a:t> </a:t>
            </a:r>
            <a:r>
              <a:rPr sz="1500" dirty="0" err="1">
                <a:solidFill>
                  <a:schemeClr val="tx1"/>
                </a:solidFill>
              </a:rPr>
              <a:t>adeguate</a:t>
            </a:r>
            <a:r>
              <a:rPr sz="1500" dirty="0">
                <a:solidFill>
                  <a:schemeClr val="tx1"/>
                </a:solidFill>
              </a:rPr>
              <a:t> </a:t>
            </a:r>
            <a:r>
              <a:rPr sz="1500" dirty="0" err="1">
                <a:solidFill>
                  <a:schemeClr val="tx1"/>
                </a:solidFill>
              </a:rPr>
              <a:t>conoscenze</a:t>
            </a:r>
            <a:r>
              <a:rPr sz="1500" dirty="0">
                <a:solidFill>
                  <a:schemeClr val="tx1"/>
                </a:solidFill>
              </a:rPr>
              <a:t> </a:t>
            </a:r>
            <a:r>
              <a:rPr sz="1500" dirty="0" err="1">
                <a:solidFill>
                  <a:schemeClr val="tx1"/>
                </a:solidFill>
              </a:rPr>
              <a:t>nella</a:t>
            </a:r>
            <a:r>
              <a:rPr sz="1500" dirty="0">
                <a:solidFill>
                  <a:schemeClr val="tx1"/>
                </a:solidFill>
              </a:rPr>
              <a:t> </a:t>
            </a:r>
            <a:r>
              <a:rPr sz="1500" dirty="0" err="1">
                <a:solidFill>
                  <a:schemeClr val="tx1"/>
                </a:solidFill>
              </a:rPr>
              <a:t>materia</a:t>
            </a:r>
            <a:r>
              <a:rPr sz="1500" dirty="0">
                <a:solidFill>
                  <a:schemeClr val="tx1"/>
                </a:solidFill>
              </a:rPr>
              <a:t> </a:t>
            </a:r>
            <a:r>
              <a:rPr sz="1500" dirty="0" err="1">
                <a:solidFill>
                  <a:schemeClr val="tx1"/>
                </a:solidFill>
              </a:rPr>
              <a:t>oggetto</a:t>
            </a:r>
            <a:r>
              <a:rPr sz="1500" dirty="0">
                <a:solidFill>
                  <a:schemeClr val="tx1"/>
                </a:solidFill>
              </a:rPr>
              <a:t> del </a:t>
            </a:r>
            <a:r>
              <a:rPr sz="1500" dirty="0" err="1" smtClean="0">
                <a:solidFill>
                  <a:schemeClr val="tx1"/>
                </a:solidFill>
              </a:rPr>
              <a:t>bando</a:t>
            </a:r>
            <a:r>
              <a:rPr sz="1500" dirty="0" smtClean="0">
                <a:solidFill>
                  <a:schemeClr val="tx1"/>
                </a:solidFill>
              </a:rPr>
              <a:t>)</a:t>
            </a:r>
            <a:r>
              <a:rPr lang="it-IT" sz="1500" dirty="0" smtClean="0">
                <a:solidFill>
                  <a:schemeClr val="tx1"/>
                </a:solidFill>
              </a:rPr>
              <a:t> </a:t>
            </a:r>
            <a:r>
              <a:rPr sz="1500" dirty="0" smtClean="0">
                <a:solidFill>
                  <a:schemeClr val="tx1"/>
                </a:solidFill>
              </a:rPr>
              <a:t>afferent</a:t>
            </a:r>
            <a:r>
              <a:rPr lang="it-IT" sz="1500" dirty="0" smtClean="0">
                <a:solidFill>
                  <a:schemeClr val="tx1"/>
                </a:solidFill>
              </a:rPr>
              <a:t>e</a:t>
            </a:r>
            <a:r>
              <a:rPr sz="1500" dirty="0" smtClean="0">
                <a:solidFill>
                  <a:schemeClr val="tx1"/>
                </a:solidFill>
              </a:rPr>
              <a:t> al</a:t>
            </a:r>
            <a:r>
              <a:rPr lang="it-IT" sz="1500" dirty="0">
                <a:solidFill>
                  <a:schemeClr val="tx1"/>
                </a:solidFill>
              </a:rPr>
              <a:t> </a:t>
            </a:r>
            <a:r>
              <a:rPr lang="it-IT" sz="1500" dirty="0" smtClean="0">
                <a:solidFill>
                  <a:schemeClr val="tx1"/>
                </a:solidFill>
              </a:rPr>
              <a:t>Dipartimento</a:t>
            </a:r>
            <a:r>
              <a:rPr sz="1500" dirty="0" smtClean="0">
                <a:solidFill>
                  <a:schemeClr val="tx1"/>
                </a:solidFill>
              </a:rPr>
              <a:t>;</a:t>
            </a:r>
            <a:endParaRPr lang="it-IT" sz="1500" dirty="0" smtClean="0">
              <a:solidFill>
                <a:schemeClr val="tx1"/>
              </a:solidFill>
            </a:endParaRPr>
          </a:p>
          <a:p>
            <a:pPr marL="342900" indent="-342900" algn="just" defTabSz="841247">
              <a:spcBef>
                <a:spcPts val="400"/>
              </a:spcBef>
              <a:buSzPct val="100000"/>
              <a:buFont typeface="Wingdings" panose="05000000000000000000" pitchFamily="2" charset="2"/>
              <a:buChar char="ü"/>
              <a:defRPr sz="2024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it-IT" sz="1500" dirty="0" smtClean="0"/>
              <a:t>ove non sia possibile individuare un/a </a:t>
            </a:r>
            <a:r>
              <a:rPr lang="it-IT" sz="1500" dirty="0"/>
              <a:t>componente PTAB di </a:t>
            </a:r>
            <a:r>
              <a:rPr lang="it-IT" sz="1500" dirty="0" err="1"/>
              <a:t>cat</a:t>
            </a:r>
            <a:r>
              <a:rPr lang="it-IT" sz="1500" dirty="0"/>
              <a:t>. D o EP </a:t>
            </a:r>
            <a:r>
              <a:rPr lang="it-IT" sz="1500" dirty="0" smtClean="0"/>
              <a:t>del Dipartimento proponente potrà essere individuato o </a:t>
            </a:r>
            <a:r>
              <a:rPr lang="it-IT" sz="1500" b="1" dirty="0" smtClean="0"/>
              <a:t>un/a </a:t>
            </a:r>
            <a:r>
              <a:rPr lang="it-IT" sz="1500" b="1" dirty="0"/>
              <a:t>componente PTAB di </a:t>
            </a:r>
            <a:r>
              <a:rPr lang="it-IT" sz="1500" b="1" dirty="0" err="1"/>
              <a:t>cat</a:t>
            </a:r>
            <a:r>
              <a:rPr lang="it-IT" sz="1500" b="1" dirty="0"/>
              <a:t>. D o </a:t>
            </a:r>
            <a:r>
              <a:rPr lang="it-IT" sz="1500" b="1" dirty="0" smtClean="0"/>
              <a:t>EP</a:t>
            </a:r>
            <a:r>
              <a:rPr lang="it-IT" sz="1500" b="1" dirty="0"/>
              <a:t> </a:t>
            </a:r>
            <a:r>
              <a:rPr lang="it-IT" sz="1500" b="1" dirty="0" smtClean="0"/>
              <a:t>di un’altra struttura o</a:t>
            </a:r>
            <a:r>
              <a:rPr sz="1500" b="1" dirty="0" smtClean="0"/>
              <a:t> </a:t>
            </a:r>
            <a:r>
              <a:rPr sz="1500" b="1" dirty="0"/>
              <a:t>un </a:t>
            </a:r>
            <a:r>
              <a:rPr sz="1500" b="1" dirty="0" err="1"/>
              <a:t>docente</a:t>
            </a:r>
            <a:r>
              <a:rPr sz="1500" b="1" dirty="0"/>
              <a:t> </a:t>
            </a:r>
            <a:r>
              <a:rPr lang="it-IT" sz="1500" b="1" dirty="0" smtClean="0"/>
              <a:t>di un altro </a:t>
            </a:r>
            <a:r>
              <a:rPr lang="it-IT" sz="1500" b="1" dirty="0" smtClean="0"/>
              <a:t>Dipartimento o ancora un esperto esterno all’Ateneo</a:t>
            </a:r>
            <a:r>
              <a:rPr sz="1500" dirty="0" smtClean="0"/>
              <a:t>;</a:t>
            </a:r>
            <a:endParaRPr sz="15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00">
        <p15:prstTrans prst="peelOff" invX="1"/>
      </p:transition>
    </mc:Choice>
    <mc:Choice xmlns="" xmlns:m="http://schemas.openxmlformats.org/officeDocument/2006/math" xmlns:a14="http://schemas.microsoft.com/office/drawing/2010/main" xmlns:p14="http://schemas.microsoft.com/office/powerpoint/2010/main" Requires="p14">
      <p:transition spd="slow" advClick="1" p14:dur="1200">
        <p:wipe dir="l"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o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t-IT" dirty="0" smtClean="0"/>
              <a:t>Composizione della commissione 2/2</a:t>
            </a:r>
            <a:endParaRPr dirty="0"/>
          </a:p>
        </p:txBody>
      </p:sp>
      <p:sp>
        <p:nvSpPr>
          <p:cNvPr id="43" name="Segnaposto contenuto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just" defTabSz="841247">
              <a:spcBef>
                <a:spcPts val="400"/>
              </a:spcBef>
              <a:defRPr sz="2024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it-IT" b="1" i="1" dirty="0" smtClean="0"/>
              <a:t>Altre strutture dell’Ateneo:</a:t>
            </a:r>
            <a:endParaRPr lang="it-IT" b="1" i="1" dirty="0"/>
          </a:p>
          <a:p>
            <a:pPr marL="342900" indent="-342900" algn="just" defTabSz="841247">
              <a:spcBef>
                <a:spcPts val="400"/>
              </a:spcBef>
              <a:buFont typeface="Arial" panose="020B0604020202020204" pitchFamily="34" charset="0"/>
              <a:buChar char="•"/>
              <a:defRPr sz="2024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it-IT" dirty="0" smtClean="0"/>
              <a:t>sia </a:t>
            </a:r>
            <a:r>
              <a:rPr lang="it-IT" dirty="0"/>
              <a:t>per gli incarichi inferiori a € 5.000,00 </a:t>
            </a:r>
            <a:r>
              <a:rPr lang="it-IT" dirty="0" smtClean="0"/>
              <a:t>sia </a:t>
            </a:r>
            <a:r>
              <a:rPr lang="it-IT" dirty="0"/>
              <a:t>gli incarichi superiori a € </a:t>
            </a:r>
            <a:r>
              <a:rPr lang="it-IT" dirty="0" smtClean="0"/>
              <a:t>5.000,00, </a:t>
            </a:r>
            <a:r>
              <a:rPr lang="it-IT" dirty="0" smtClean="0"/>
              <a:t>la </a:t>
            </a:r>
            <a:r>
              <a:rPr lang="it-IT" dirty="0"/>
              <a:t>proposta </a:t>
            </a:r>
            <a:r>
              <a:rPr lang="it-IT" dirty="0" smtClean="0"/>
              <a:t>è della struttura e la commissione è </a:t>
            </a:r>
            <a:r>
              <a:rPr lang="it-IT" dirty="0"/>
              <a:t>disposta con determina del Direttore Generale;</a:t>
            </a:r>
          </a:p>
          <a:p>
            <a:pPr algn="just" defTabSz="841247">
              <a:spcBef>
                <a:spcPts val="400"/>
              </a:spcBef>
              <a:defRPr sz="2024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it-IT" u="sng" dirty="0"/>
              <a:t>Composizione:</a:t>
            </a:r>
          </a:p>
          <a:p>
            <a:pPr marL="342900" indent="-342900" algn="just" defTabSz="841247">
              <a:spcBef>
                <a:spcPts val="400"/>
              </a:spcBef>
              <a:buSzPct val="100000"/>
              <a:buFont typeface="Wingdings" panose="05000000000000000000" pitchFamily="2" charset="2"/>
              <a:buChar char="ü"/>
              <a:defRPr sz="2024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it-IT" dirty="0">
                <a:solidFill>
                  <a:schemeClr val="tx1"/>
                </a:solidFill>
              </a:rPr>
              <a:t>da almeno </a:t>
            </a:r>
            <a:r>
              <a:rPr lang="it-IT" b="1" dirty="0" smtClean="0">
                <a:solidFill>
                  <a:schemeClr val="tx1"/>
                </a:solidFill>
              </a:rPr>
              <a:t>una </a:t>
            </a:r>
            <a:r>
              <a:rPr lang="it-IT" b="1" dirty="0">
                <a:solidFill>
                  <a:schemeClr val="tx1"/>
                </a:solidFill>
              </a:rPr>
              <a:t>componente di genere femminile (docente o PTAB);</a:t>
            </a:r>
          </a:p>
          <a:p>
            <a:pPr marL="342900" indent="-342900" algn="just" defTabSz="841247">
              <a:spcBef>
                <a:spcPts val="400"/>
              </a:spcBef>
              <a:buSzPct val="100000"/>
              <a:buFont typeface="Wingdings" panose="05000000000000000000" pitchFamily="2" charset="2"/>
              <a:buChar char="ü"/>
              <a:defRPr sz="2024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it-IT" b="1" dirty="0">
                <a:solidFill>
                  <a:schemeClr val="tx1"/>
                </a:solidFill>
              </a:rPr>
              <a:t>d</a:t>
            </a:r>
            <a:r>
              <a:rPr lang="it-IT" b="1" dirty="0" smtClean="0">
                <a:solidFill>
                  <a:schemeClr val="tx1"/>
                </a:solidFill>
              </a:rPr>
              <a:t>a almeno un/a </a:t>
            </a:r>
            <a:r>
              <a:rPr lang="it-IT" b="1" dirty="0">
                <a:solidFill>
                  <a:schemeClr val="tx1"/>
                </a:solidFill>
              </a:rPr>
              <a:t>componente PTAB di </a:t>
            </a:r>
            <a:r>
              <a:rPr lang="it-IT" b="1" dirty="0" err="1">
                <a:solidFill>
                  <a:schemeClr val="tx1"/>
                </a:solidFill>
              </a:rPr>
              <a:t>cat</a:t>
            </a:r>
            <a:r>
              <a:rPr lang="it-IT" b="1" dirty="0">
                <a:solidFill>
                  <a:schemeClr val="tx1"/>
                </a:solidFill>
              </a:rPr>
              <a:t>. D o EP  </a:t>
            </a:r>
            <a:r>
              <a:rPr lang="it-IT" dirty="0">
                <a:solidFill>
                  <a:schemeClr val="tx1"/>
                </a:solidFill>
              </a:rPr>
              <a:t>(che abbia adeguate conoscenze nella materia oggetto del bando) </a:t>
            </a:r>
            <a:r>
              <a:rPr lang="it-IT" b="1" dirty="0">
                <a:solidFill>
                  <a:schemeClr val="tx1"/>
                </a:solidFill>
              </a:rPr>
              <a:t>afferente </a:t>
            </a:r>
            <a:r>
              <a:rPr lang="it-IT" b="1" dirty="0" smtClean="0">
                <a:solidFill>
                  <a:schemeClr val="tx1"/>
                </a:solidFill>
              </a:rPr>
              <a:t>ad un’altra struttura o da un </a:t>
            </a:r>
            <a:r>
              <a:rPr lang="it-IT" b="1" dirty="0" smtClean="0">
                <a:solidFill>
                  <a:schemeClr val="tx1"/>
                </a:solidFill>
              </a:rPr>
              <a:t>docente o ancora da un esperto esterno all’Ateneo</a:t>
            </a:r>
            <a:r>
              <a:rPr lang="it-IT" dirty="0" smtClean="0">
                <a:solidFill>
                  <a:schemeClr val="tx1"/>
                </a:solidFill>
              </a:rPr>
              <a:t>.</a:t>
            </a:r>
            <a:endParaRPr lang="it-IT" dirty="0" smtClean="0">
              <a:solidFill>
                <a:schemeClr val="tx1"/>
              </a:solidFill>
            </a:endParaRPr>
          </a:p>
          <a:p>
            <a:pPr algn="just" defTabSz="841247">
              <a:spcBef>
                <a:spcPts val="1200"/>
              </a:spcBef>
              <a:buSzPct val="100000"/>
              <a:defRPr sz="2024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it-IT" sz="1700" dirty="0" smtClean="0">
                <a:solidFill>
                  <a:schemeClr val="tx1"/>
                </a:solidFill>
              </a:rPr>
              <a:t>Sia per i Dipartimenti sia per le altre strutture proponenti, </a:t>
            </a:r>
            <a:r>
              <a:rPr lang="it-IT" sz="1700" dirty="0">
                <a:solidFill>
                  <a:schemeClr val="tx1"/>
                </a:solidFill>
                <a:latin typeface="Trebuchet MS" panose="020B0603020202020204" pitchFamily="34" charset="0"/>
              </a:rPr>
              <a:t>la partecipazione come componente di commissione per la valutazione </a:t>
            </a:r>
            <a:r>
              <a:rPr lang="it-IT" sz="17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di incarichi </a:t>
            </a:r>
            <a:r>
              <a:rPr lang="it-IT" sz="1700" dirty="0">
                <a:solidFill>
                  <a:schemeClr val="tx1"/>
                </a:solidFill>
                <a:latin typeface="Trebuchet MS" panose="020B0603020202020204" pitchFamily="34" charset="0"/>
              </a:rPr>
              <a:t>di lavoro autonomo sarà possibile per un massimo di tre volte nell’arco di un anno solare</a:t>
            </a:r>
            <a:endParaRPr lang="it-IT" sz="1700" dirty="0" smtClean="0">
              <a:solidFill>
                <a:schemeClr val="tx1"/>
              </a:solidFill>
            </a:endParaRPr>
          </a:p>
          <a:p>
            <a:pPr algn="just" defTabSz="841247">
              <a:spcBef>
                <a:spcPts val="400"/>
              </a:spcBef>
              <a:buSzPct val="100000"/>
              <a:defRPr sz="2024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it-IT" dirty="0" smtClean="0">
              <a:solidFill>
                <a:schemeClr val="tx1"/>
              </a:solidFill>
            </a:endParaRPr>
          </a:p>
          <a:p>
            <a:pPr algn="just" defTabSz="841247">
              <a:spcBef>
                <a:spcPts val="400"/>
              </a:spcBef>
              <a:buSzPct val="100000"/>
              <a:defRPr sz="2024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it-IT" dirty="0" smtClean="0">
              <a:solidFill>
                <a:schemeClr val="tx1"/>
              </a:solidFill>
            </a:endParaRPr>
          </a:p>
          <a:p>
            <a:pPr marL="342900" indent="-342900">
              <a:buSzPct val="100000"/>
              <a:buFont typeface="Arial"/>
              <a:buChar char="•"/>
              <a:defRPr sz="22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00">
        <p15:prstTrans prst="peelOff" invX="1"/>
      </p:transition>
    </mc:Choice>
    <mc:Choice xmlns="" xmlns:m="http://schemas.openxmlformats.org/officeDocument/2006/math" xmlns:a14="http://schemas.microsoft.com/office/drawing/2010/main" xmlns:p14="http://schemas.microsoft.com/office/powerpoint/2010/main" Requires="p14">
      <p:transition spd="slow" advClick="1" p14:dur="1200">
        <p:wipe dir="l"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o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t-IT" dirty="0" smtClean="0"/>
              <a:t>Tavola riassuntiva</a:t>
            </a:r>
            <a:endParaRPr dirty="0"/>
          </a:p>
        </p:txBody>
      </p:sp>
      <p:sp>
        <p:nvSpPr>
          <p:cNvPr id="49" name="Segnaposto contenuto 2"/>
          <p:cNvSpPr txBox="1">
            <a:spLocks noGrp="1"/>
          </p:cNvSpPr>
          <p:nvPr>
            <p:ph type="body" idx="1"/>
          </p:nvPr>
        </p:nvSpPr>
        <p:spPr>
          <a:xfrm>
            <a:off x="914400" y="1333500"/>
            <a:ext cx="10946423" cy="490024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b="1" u="sng"/>
            </a:pPr>
            <a:r>
              <a:rPr sz="1800" dirty="0" err="1">
                <a:latin typeface="Trebuchet MS" panose="020B0603020202020204" pitchFamily="34" charset="0"/>
              </a:rPr>
              <a:t>Riepilogo</a:t>
            </a:r>
            <a:r>
              <a:rPr sz="1800" dirty="0">
                <a:latin typeface="Trebuchet MS" panose="020B0603020202020204" pitchFamily="34" charset="0"/>
              </a:rPr>
              <a:t> </a:t>
            </a:r>
            <a:r>
              <a:rPr sz="1800" dirty="0" err="1">
                <a:latin typeface="Trebuchet MS" panose="020B0603020202020204" pitchFamily="34" charset="0"/>
              </a:rPr>
              <a:t>nomina</a:t>
            </a:r>
            <a:r>
              <a:rPr sz="1800" dirty="0">
                <a:latin typeface="Trebuchet MS" panose="020B0603020202020204" pitchFamily="34" charset="0"/>
              </a:rPr>
              <a:t> </a:t>
            </a:r>
            <a:r>
              <a:rPr sz="1800" dirty="0" err="1">
                <a:latin typeface="Trebuchet MS" panose="020B0603020202020204" pitchFamily="34" charset="0"/>
              </a:rPr>
              <a:t>della</a:t>
            </a:r>
            <a:r>
              <a:rPr sz="1800" dirty="0">
                <a:latin typeface="Trebuchet MS" panose="020B0603020202020204" pitchFamily="34" charset="0"/>
              </a:rPr>
              <a:t> </a:t>
            </a:r>
            <a:r>
              <a:rPr sz="1800" dirty="0" err="1">
                <a:latin typeface="Trebuchet MS" panose="020B0603020202020204" pitchFamily="34" charset="0"/>
              </a:rPr>
              <a:t>Commissione</a:t>
            </a:r>
            <a:r>
              <a:rPr sz="1800" dirty="0">
                <a:latin typeface="Trebuchet MS" panose="020B0603020202020204" pitchFamily="34" charset="0"/>
              </a:rPr>
              <a:t> </a:t>
            </a:r>
            <a:r>
              <a:rPr sz="1800" dirty="0" smtClean="0">
                <a:latin typeface="Trebuchet MS" panose="020B0603020202020204" pitchFamily="34" charset="0"/>
              </a:rPr>
              <a:t>(</a:t>
            </a:r>
            <a:r>
              <a:rPr lang="it-IT" sz="1800" dirty="0" smtClean="0">
                <a:latin typeface="Trebuchet MS" panose="020B0603020202020204" pitchFamily="34" charset="0"/>
              </a:rPr>
              <a:t>per importi </a:t>
            </a:r>
            <a:r>
              <a:rPr sz="1800" dirty="0" err="1" smtClean="0">
                <a:latin typeface="Trebuchet MS" panose="020B0603020202020204" pitchFamily="34" charset="0"/>
              </a:rPr>
              <a:t>sia</a:t>
            </a:r>
            <a:r>
              <a:rPr sz="1800" dirty="0" smtClean="0">
                <a:latin typeface="Trebuchet MS" panose="020B0603020202020204" pitchFamily="34" charset="0"/>
              </a:rPr>
              <a:t> superior</a:t>
            </a:r>
            <a:r>
              <a:rPr lang="it-IT" sz="1800" dirty="0" smtClean="0">
                <a:latin typeface="Trebuchet MS" panose="020B0603020202020204" pitchFamily="34" charset="0"/>
              </a:rPr>
              <a:t>i</a:t>
            </a:r>
            <a:r>
              <a:rPr sz="1800" dirty="0" smtClean="0">
                <a:latin typeface="Trebuchet MS" panose="020B0603020202020204" pitchFamily="34" charset="0"/>
              </a:rPr>
              <a:t> </a:t>
            </a:r>
            <a:r>
              <a:rPr lang="it-IT" sz="1800" dirty="0" smtClean="0">
                <a:latin typeface="Trebuchet MS" panose="020B0603020202020204" pitchFamily="34" charset="0"/>
              </a:rPr>
              <a:t>sia</a:t>
            </a:r>
            <a:r>
              <a:rPr sz="1800" dirty="0" smtClean="0">
                <a:latin typeface="Trebuchet MS" panose="020B0603020202020204" pitchFamily="34" charset="0"/>
              </a:rPr>
              <a:t> inferior</a:t>
            </a:r>
            <a:r>
              <a:rPr lang="it-IT" sz="1800" dirty="0" smtClean="0">
                <a:latin typeface="Trebuchet MS" panose="020B0603020202020204" pitchFamily="34" charset="0"/>
              </a:rPr>
              <a:t>i</a:t>
            </a:r>
            <a:r>
              <a:rPr sz="1800" dirty="0" smtClean="0">
                <a:latin typeface="Trebuchet MS" panose="020B0603020202020204" pitchFamily="34" charset="0"/>
              </a:rPr>
              <a:t> </a:t>
            </a:r>
            <a:r>
              <a:rPr sz="1800" dirty="0">
                <a:latin typeface="Trebuchet MS" panose="020B0603020202020204" pitchFamily="34" charset="0"/>
              </a:rPr>
              <a:t>ad € 5.000,00</a:t>
            </a:r>
            <a:r>
              <a:rPr sz="1800" dirty="0" smtClean="0">
                <a:latin typeface="Trebuchet MS" panose="020B0603020202020204" pitchFamily="34" charset="0"/>
              </a:rPr>
              <a:t>)</a:t>
            </a:r>
            <a:endParaRPr sz="18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50" name="Tabella 5"/>
          <p:cNvGraphicFramePr/>
          <p:nvPr>
            <p:extLst>
              <p:ext uri="{D42A27DB-BD31-4B8C-83A1-F6EECF244321}">
                <p14:modId xmlns:p14="http://schemas.microsoft.com/office/powerpoint/2010/main" val="1611973368"/>
              </p:ext>
            </p:extLst>
          </p:nvPr>
        </p:nvGraphicFramePr>
        <p:xfrm>
          <a:off x="1881554" y="2583117"/>
          <a:ext cx="8203222" cy="398662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408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5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7814">
                <a:tc>
                  <a:txBody>
                    <a:bodyPr/>
                    <a:lstStyle/>
                    <a:p>
                      <a:pPr algn="ctr" defTabSz="4572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 dirty="0" err="1" smtClean="0">
                          <a:sym typeface="Trebuchet MS"/>
                        </a:rPr>
                        <a:t>Dipartiment</a:t>
                      </a:r>
                      <a:r>
                        <a:rPr lang="it-IT" b="1" dirty="0" smtClean="0">
                          <a:sym typeface="Trebuchet MS"/>
                        </a:rPr>
                        <a:t>i</a:t>
                      </a:r>
                      <a:r>
                        <a:rPr b="1" dirty="0" smtClean="0">
                          <a:sym typeface="Trebuchet MS"/>
                        </a:rPr>
                        <a:t> </a:t>
                      </a:r>
                      <a:endParaRPr b="1" dirty="0">
                        <a:sym typeface="Trebuchet M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it-IT" b="1" dirty="0" smtClean="0">
                          <a:sym typeface="Trebuchet MS"/>
                        </a:rPr>
                        <a:t>Altre</a:t>
                      </a:r>
                      <a:r>
                        <a:rPr lang="it-IT" b="1" baseline="0" dirty="0" smtClean="0">
                          <a:sym typeface="Trebuchet MS"/>
                        </a:rPr>
                        <a:t> strutture</a:t>
                      </a:r>
                      <a:endParaRPr b="1" dirty="0">
                        <a:sym typeface="Trebuchet MS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911">
                <a:tc>
                  <a:txBody>
                    <a:bodyPr/>
                    <a:lstStyle/>
                    <a:p>
                      <a:pPr algn="just" defTabSz="457200">
                        <a:defRPr sz="1800">
                          <a:sym typeface="Trebuchet MS"/>
                        </a:defRPr>
                      </a:pPr>
                      <a:r>
                        <a:rPr sz="1600" dirty="0" err="1">
                          <a:solidFill>
                            <a:schemeClr val="tx1"/>
                          </a:solidFill>
                        </a:rPr>
                        <a:t>Almeno</a:t>
                      </a:r>
                      <a:r>
                        <a:rPr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600" dirty="0" smtClean="0">
                          <a:solidFill>
                            <a:schemeClr val="tx1"/>
                          </a:solidFill>
                        </a:rPr>
                        <a:t>un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600" dirty="0" err="1">
                          <a:solidFill>
                            <a:schemeClr val="tx1"/>
                          </a:solidFill>
                        </a:rPr>
                        <a:t>componente</a:t>
                      </a:r>
                      <a:r>
                        <a:rPr sz="1600" dirty="0">
                          <a:solidFill>
                            <a:schemeClr val="tx1"/>
                          </a:solidFill>
                        </a:rPr>
                        <a:t> di </a:t>
                      </a:r>
                      <a:r>
                        <a:rPr sz="1600" dirty="0" err="1">
                          <a:solidFill>
                            <a:schemeClr val="tx1"/>
                          </a:solidFill>
                        </a:rPr>
                        <a:t>genere</a:t>
                      </a:r>
                      <a:r>
                        <a:rPr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600" dirty="0" err="1" smtClean="0">
                          <a:solidFill>
                            <a:schemeClr val="tx1"/>
                          </a:solidFill>
                        </a:rPr>
                        <a:t>femminile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 (docente o PTAB)</a:t>
                      </a:r>
                    </a:p>
                    <a:p>
                      <a:pPr algn="l" defTabSz="457200">
                        <a:defRPr sz="1800">
                          <a:sym typeface="Trebuchet MS"/>
                        </a:defRPr>
                      </a:pP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just" defTabSz="457200">
                        <a:defRPr sz="1800">
                          <a:sym typeface="Trebuchet MS"/>
                        </a:defRPr>
                      </a:pPr>
                      <a:r>
                        <a:rPr sz="1600" dirty="0" err="1">
                          <a:solidFill>
                            <a:schemeClr val="tx1"/>
                          </a:solidFill>
                        </a:rPr>
                        <a:t>Almeno</a:t>
                      </a:r>
                      <a:r>
                        <a:rPr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600" dirty="0" smtClean="0">
                          <a:solidFill>
                            <a:schemeClr val="tx1"/>
                          </a:solidFill>
                        </a:rPr>
                        <a:t>un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600" dirty="0" err="1">
                          <a:solidFill>
                            <a:schemeClr val="tx1"/>
                          </a:solidFill>
                        </a:rPr>
                        <a:t>componente</a:t>
                      </a:r>
                      <a:r>
                        <a:rPr sz="1600" dirty="0">
                          <a:solidFill>
                            <a:schemeClr val="tx1"/>
                          </a:solidFill>
                        </a:rPr>
                        <a:t> di </a:t>
                      </a:r>
                      <a:r>
                        <a:rPr sz="1600" dirty="0" err="1">
                          <a:solidFill>
                            <a:schemeClr val="tx1"/>
                          </a:solidFill>
                        </a:rPr>
                        <a:t>genere</a:t>
                      </a:r>
                      <a:r>
                        <a:rPr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600" dirty="0" err="1" smtClean="0">
                          <a:solidFill>
                            <a:schemeClr val="tx1"/>
                          </a:solidFill>
                        </a:rPr>
                        <a:t>femminile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  (docente</a:t>
                      </a:r>
                      <a:r>
                        <a:rPr lang="it-IT" sz="1600" baseline="0" dirty="0" smtClean="0">
                          <a:solidFill>
                            <a:schemeClr val="tx1"/>
                          </a:solidFill>
                        </a:rPr>
                        <a:t> o PTAB)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4595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ym typeface="Trebuchet MS"/>
                        </a:defRPr>
                      </a:pPr>
                      <a:r>
                        <a:rPr sz="1600" dirty="0" smtClean="0"/>
                        <a:t>Un/a </a:t>
                      </a:r>
                      <a:r>
                        <a:rPr sz="1600" dirty="0" err="1"/>
                        <a:t>componente</a:t>
                      </a:r>
                      <a:r>
                        <a:rPr sz="1600" dirty="0"/>
                        <a:t> di </a:t>
                      </a:r>
                      <a:r>
                        <a:rPr sz="1600" dirty="0" err="1"/>
                        <a:t>categoria</a:t>
                      </a:r>
                      <a:r>
                        <a:rPr sz="1600" dirty="0"/>
                        <a:t> D o EP </a:t>
                      </a:r>
                      <a:r>
                        <a:rPr lang="it-IT" sz="1600" dirty="0" smtClean="0"/>
                        <a:t>afferente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sz="1600" dirty="0" smtClean="0"/>
                        <a:t>al Dipartimento</a:t>
                      </a:r>
                      <a:endParaRPr lang="it-IT" sz="16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ym typeface="Trebuchet MS"/>
                        </a:defRPr>
                      </a:pPr>
                      <a:r>
                        <a:rPr lang="it-IT" sz="1600" i="1" dirty="0" smtClean="0"/>
                        <a:t>ovvero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ym typeface="Trebuchet MS"/>
                        </a:defRPr>
                      </a:pPr>
                      <a:r>
                        <a:rPr lang="it-IT" sz="1600" dirty="0" smtClean="0"/>
                        <a:t>un/a componente di categoria D o EP di</a:t>
                      </a:r>
                      <a:r>
                        <a:rPr lang="it-IT" sz="1600" baseline="0" dirty="0" smtClean="0"/>
                        <a:t> altra struttura o un </a:t>
                      </a:r>
                      <a:r>
                        <a:rPr lang="it-IT" sz="1600" dirty="0" smtClean="0"/>
                        <a:t>docente di</a:t>
                      </a:r>
                      <a:r>
                        <a:rPr lang="it-IT" sz="1600" baseline="0" dirty="0" smtClean="0"/>
                        <a:t> un altro </a:t>
                      </a:r>
                      <a:r>
                        <a:rPr lang="it-IT" sz="1600" dirty="0" smtClean="0"/>
                        <a:t>Dipartimento o da un esperto esterno</a:t>
                      </a:r>
                      <a:endParaRPr lang="it-IT" sz="1600" dirty="0" smtClean="0"/>
                    </a:p>
                    <a:p>
                      <a:pPr algn="l" defTabSz="457200">
                        <a:defRPr sz="1800">
                          <a:sym typeface="Trebuchet MS"/>
                        </a:defRPr>
                      </a:pPr>
                      <a:endParaRPr lang="it-IT" sz="1600" dirty="0" smtClean="0"/>
                    </a:p>
                    <a:p>
                      <a:pPr algn="l" defTabSz="457200">
                        <a:defRPr sz="1800">
                          <a:sym typeface="Trebuchet MS"/>
                        </a:defRPr>
                      </a:pPr>
                      <a:endParaRPr sz="1600"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ym typeface="Trebuchet MS"/>
                        </a:defRPr>
                      </a:pPr>
                      <a:r>
                        <a:rPr lang="it-IT" sz="1600" b="0" dirty="0" smtClean="0">
                          <a:solidFill>
                            <a:schemeClr val="tx1"/>
                          </a:solidFill>
                        </a:rPr>
                        <a:t>Da almeno un/a componente PTAB di </a:t>
                      </a:r>
                      <a:r>
                        <a:rPr lang="it-IT" sz="1600" b="0" dirty="0" err="1" smtClean="0">
                          <a:solidFill>
                            <a:schemeClr val="tx1"/>
                          </a:solidFill>
                        </a:rPr>
                        <a:t>cat</a:t>
                      </a:r>
                      <a:r>
                        <a:rPr lang="it-IT" sz="1600" b="0" dirty="0" smtClean="0">
                          <a:solidFill>
                            <a:schemeClr val="tx1"/>
                          </a:solidFill>
                        </a:rPr>
                        <a:t>. D o EP  afferente ad un’altra struttura o da un </a:t>
                      </a:r>
                      <a:r>
                        <a:rPr lang="it-IT" sz="1600" b="0" dirty="0" smtClean="0">
                          <a:solidFill>
                            <a:schemeClr val="tx1"/>
                          </a:solidFill>
                        </a:rPr>
                        <a:t>docente o da un </a:t>
                      </a:r>
                      <a:r>
                        <a:rPr lang="it-IT" sz="1600" b="0" smtClean="0">
                          <a:solidFill>
                            <a:schemeClr val="tx1"/>
                          </a:solidFill>
                        </a:rPr>
                        <a:t>esperto esterno</a:t>
                      </a:r>
                      <a:endParaRPr lang="it-IT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 defTabSz="457200">
                        <a:defRPr sz="1800">
                          <a:sym typeface="Trebuchet MS"/>
                        </a:defRPr>
                      </a:pPr>
                      <a:endParaRPr sz="1600" dirty="0"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689">
                <a:tc>
                  <a:txBody>
                    <a:bodyPr/>
                    <a:lstStyle/>
                    <a:p>
                      <a:pPr algn="l" defTabSz="457200">
                        <a:defRPr sz="1800">
                          <a:sym typeface="Trebuchet MS"/>
                        </a:defRPr>
                      </a:pPr>
                      <a:endParaRPr sz="1600"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endParaRPr sz="1600" dirty="0">
                        <a:sym typeface="Trebuchet MS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o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3" name="Segnaposto contenuto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endParaRPr/>
          </a:p>
          <a:p>
            <a:pPr algn="ctr"/>
            <a:endParaRPr/>
          </a:p>
          <a:p>
            <a:pPr algn="ctr"/>
            <a:r>
              <a:t>Grazie per l’attenzione.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00">
        <p15:prstTrans prst="peelOff" invX="1"/>
      </p:transition>
    </mc:Choice>
    <mc:Choice xmlns="" xmlns:m="http://schemas.openxmlformats.org/officeDocument/2006/math" xmlns:a14="http://schemas.microsoft.com/office/drawing/2010/main" xmlns:p14="http://schemas.microsoft.com/office/powerpoint/2010/main" Requires="p14">
      <p:transition spd="slow" advClick="1" p14:dur="1200">
        <p:wipe dir="l"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4_Office Theme">
      <a:dk1>
        <a:srgbClr val="000000"/>
      </a:dk1>
      <a:lt1>
        <a:srgbClr val="F2F2F2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4_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4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4_Office Theme">
  <a:themeElements>
    <a:clrScheme name="4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4_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4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631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Verdana</vt:lpstr>
      <vt:lpstr>Wingdings</vt:lpstr>
      <vt:lpstr>4_Office Theme</vt:lpstr>
      <vt:lpstr>Procedura per attribuzione di incarichi di lavoro autonomo – Nuove indicazioni sulla nomina della Commissione giudicatrice </vt:lpstr>
      <vt:lpstr>Presupposti dell’intervento</vt:lpstr>
      <vt:lpstr>Presupposti dell’intervento</vt:lpstr>
      <vt:lpstr>Composizione della commissione 1/2</vt:lpstr>
      <vt:lpstr>Composizione della commissione 2/2</vt:lpstr>
      <vt:lpstr>Tavola riassuntiva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Procedura per attribuzione di incarichi di lavoro autonomo – Nuove indicazioni sulla nomina della Commissione giudicatrice </dc:title>
  <dc:creator>CANAVESE ANNA LUISA</dc:creator>
  <cp:lastModifiedBy>CANAVESE ANNA LUISA</cp:lastModifiedBy>
  <cp:revision>25</cp:revision>
  <cp:lastPrinted>2021-09-06T11:26:21Z</cp:lastPrinted>
  <dcterms:modified xsi:type="dcterms:W3CDTF">2021-09-06T11:45:59Z</dcterms:modified>
</cp:coreProperties>
</file>